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8" r:id="rId2"/>
    <p:sldId id="256" r:id="rId3"/>
    <p:sldId id="289" r:id="rId4"/>
    <p:sldId id="269" r:id="rId5"/>
    <p:sldId id="291" r:id="rId6"/>
    <p:sldId id="259" r:id="rId7"/>
    <p:sldId id="271" r:id="rId8"/>
    <p:sldId id="270" r:id="rId9"/>
    <p:sldId id="274" r:id="rId10"/>
    <p:sldId id="275" r:id="rId11"/>
    <p:sldId id="280" r:id="rId12"/>
    <p:sldId id="278" r:id="rId13"/>
    <p:sldId id="272" r:id="rId14"/>
    <p:sldId id="273" r:id="rId15"/>
    <p:sldId id="260" r:id="rId16"/>
    <p:sldId id="262" r:id="rId17"/>
    <p:sldId id="264" r:id="rId18"/>
    <p:sldId id="266" r:id="rId19"/>
    <p:sldId id="267" r:id="rId20"/>
    <p:sldId id="268" r:id="rId21"/>
    <p:sldId id="292" r:id="rId22"/>
    <p:sldId id="293" r:id="rId23"/>
    <p:sldId id="294" r:id="rId24"/>
    <p:sldId id="290" r:id="rId25"/>
    <p:sldId id="287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FF8AA1-E398-42E2-9686-A1C8C3175D3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1563B18-974B-4F2B-ADAD-2ACB618F6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391C421-B494-4A4E-9935-343D2AC3151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05AC6A9-7DF3-4A50-A5C5-0FFF54386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AD6C2-068C-4C6E-A5E5-E57DECD6683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3B87B-176D-4992-A997-CB47BCAA3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98C063-793C-49BA-9322-0C62E31F849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38D910-5683-4DEF-B40B-0420A7BE4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27C17C-5C64-4106-81FE-FA7C738BA2E4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A9F8BE-B95E-4C98-921B-3C4681A66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ADADFC6-2C18-46DC-957F-686EEABB460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86509A-675E-4B78-AA0B-72D37A540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EE313E-15EF-4EE9-AA83-3538E1BB4E54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587B85-1EFE-4BF4-B7E6-CCA53E336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33C99-CFD3-406E-98E7-C0A8F6D647E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D930B-F8A4-444C-98FF-FD24C646E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BD7DA6-6096-4C22-9205-2CB4B57C7F4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39D94D-2A4B-4C67-A797-723823D7E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6BDFAE8-3669-4DE8-B491-782A2BE40EFC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4297CCB-A0E3-422F-9E8E-FC565BAA2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171FB-6B30-4202-9D71-000015BE08F1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6BF00-3D4E-4964-95A1-23B36D0C65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74D34-718E-4319-88E6-32B91E0CF5D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0E12E-FC2C-4D89-85C0-1447F04C8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86BEC2D-6211-44E5-846D-C5AFE1EDE361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8E429D1-3B53-4E59-9D46-F9125EE8D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ransition>
    <p:cover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8/8f/Europe_location_FRA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upload.wikimedia.org/wikipedia/commons/7/75/Seine_drainage_basin.pn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rsailles" TargetMode="External"/><Relationship Id="rId2" Type="http://schemas.openxmlformats.org/officeDocument/2006/relationships/hyperlink" Target="http://www.google.cz/search?tbm=isch&amp;hl=cs&amp;source=hp&amp;biw=1014&amp;bih=568&amp;q=versailles&amp;gbv=2&amp;oq=Versailes&amp;aq=0s&amp;aqi=g-s1g-sS7&amp;aql=&amp;gs_sm=c&amp;gs_upl=823l3178l0l6107l9l9l0l0l0l0l179l941l5.4l9l0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Louvre" TargetMode="External"/><Relationship Id="rId4" Type="http://schemas.openxmlformats.org/officeDocument/2006/relationships/hyperlink" Target="http://www.google.cz/search?tbm=isch&amp;hl=cs&amp;source=hp&amp;biw=1014&amp;bih=568&amp;q=Louvre&amp;gbv=2&amp;oq=Louvre&amp;aq=f&amp;aqi=g7g-S3&amp;aql=&amp;gs_sm=e&amp;gs_upl=1222l2640l0l3740l6l6l0l0l0l0l203l887l2.3.1l6l0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ade_of_Dreams_-_Lead_float.JPG" TargetMode="External"/><Relationship Id="rId3" Type="http://schemas.openxmlformats.org/officeDocument/2006/relationships/hyperlink" Target="http://cs.wikipedia.org/wiki/Soubor:Europe_location_FRA.png" TargetMode="External"/><Relationship Id="rId7" Type="http://schemas.openxmlformats.org/officeDocument/2006/relationships/hyperlink" Target="http://cs.wikipedia.org/wiki/Soubor:Sleepingbeautycastle50.jpg" TargetMode="External"/><Relationship Id="rId2" Type="http://schemas.openxmlformats.org/officeDocument/2006/relationships/hyperlink" Target="http://cs.wikipedia.org/wiki/Soubor:Armoiries_r%C3%A9publique_fran%C3%A7ais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eine_drainage_basin.png" TargetMode="External"/><Relationship Id="rId5" Type="http://schemas.openxmlformats.org/officeDocument/2006/relationships/hyperlink" Target="http://commons.wikimedia.org/wiki/File:Prise_de_la_Bastille.jpg" TargetMode="External"/><Relationship Id="rId10" Type="http://schemas.openxmlformats.org/officeDocument/2006/relationships/hyperlink" Target="http://cs.wikipedia.org/wiki/Soubor:Toontown-sign.jpg" TargetMode="External"/><Relationship Id="rId4" Type="http://schemas.openxmlformats.org/officeDocument/2006/relationships/hyperlink" Target="http://cs.wikipedia.org/wiki/Soubor:Mapa_Francie.PNG" TargetMode="External"/><Relationship Id="rId9" Type="http://schemas.openxmlformats.org/officeDocument/2006/relationships/hyperlink" Target="http://cs.wikipedia.org/wiki/Soubor:Pirates_of_the_Caribbean_imitator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tixik.com/" TargetMode="External"/><Relationship Id="rId7" Type="http://schemas.openxmlformats.org/officeDocument/2006/relationships/hyperlink" Target="http://referaty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emepis.com/" TargetMode="External"/><Relationship Id="rId5" Type="http://schemas.openxmlformats.org/officeDocument/2006/relationships/hyperlink" Target="http://cs.wikipedia.org/wiki/Hlavn%C3%AD_strana" TargetMode="External"/><Relationship Id="rId4" Type="http://schemas.openxmlformats.org/officeDocument/2006/relationships/hyperlink" Target="http://www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Francie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570663" cy="1824038"/>
          </a:xfrm>
        </p:spPr>
        <p:txBody>
          <a:bodyPr>
            <a:normAutofit/>
          </a:bodyPr>
          <a:lstStyle/>
          <a:p>
            <a:pPr marR="0">
              <a:lnSpc>
                <a:spcPct val="80000"/>
              </a:lnSpc>
            </a:pPr>
            <a:r>
              <a:rPr lang="cs-CZ" sz="1900" smtClean="0"/>
              <a:t>Základní škola a Mateřská škola Valašské Meziříčí, Poličná 276, okres Vsetín, příspěvková organizace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 projekt č. CZ.1.07/1.4.00/21.1504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Č. DUMu: VY_52_INOVACE_631 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Tématický celek: Evropské státy I. 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Autor: Pavla Žilinská</a:t>
            </a:r>
          </a:p>
          <a:p>
            <a:pPr marR="0">
              <a:lnSpc>
                <a:spcPct val="80000"/>
              </a:lnSpc>
              <a:buFont typeface="Arial" charset="0"/>
              <a:buNone/>
            </a:pPr>
            <a:endParaRPr lang="cs-CZ" sz="1900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277813" y="5051425"/>
            <a:ext cx="7056437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>
              <a:latin typeface="Calibri" pitchFamily="34" charset="0"/>
            </a:endParaRPr>
          </a:p>
          <a:p>
            <a:pPr algn="ctr"/>
            <a:endParaRPr lang="cs-CZ" sz="1600">
              <a:latin typeface="Calibri" pitchFamily="34" charset="0"/>
            </a:endParaRPr>
          </a:p>
          <a:p>
            <a:pPr algn="ctr"/>
            <a:r>
              <a:rPr lang="cs-CZ" sz="1600">
                <a:latin typeface="Calibri" pitchFamily="34" charset="0"/>
              </a:rPr>
              <a:t>Anotace: </a:t>
            </a:r>
            <a:r>
              <a:rPr lang="cs-CZ" sz="1600">
                <a:latin typeface="Lucida Sans Unicode" pitchFamily="34" charset="0"/>
              </a:rPr>
              <a:t>Materiál je určen k využití pro práci s interaktivní tabulí.</a:t>
            </a:r>
          </a:p>
          <a:p>
            <a:pPr algn="ctr"/>
            <a:r>
              <a:rPr lang="cs-CZ" sz="1600">
                <a:latin typeface="Lucida Sans Unicode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>
                <a:latin typeface="Lucida Sans Unicode" pitchFamily="34" charset="0"/>
              </a:rPr>
              <a:t>Materiál může být využit jako zápis do sešitu</a:t>
            </a:r>
            <a:r>
              <a:rPr lang="cs-CZ" sz="1600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FRANCIE</a:t>
            </a:r>
            <a:endParaRPr lang="cs-CZ" sz="7200" dirty="0"/>
          </a:p>
        </p:txBody>
      </p:sp>
      <p:pic>
        <p:nvPicPr>
          <p:cNvPr id="15362" name="Picture 2" descr="C:\Users\Lucky\AppData\Local\Microsoft\Windows\Temporary Internet Files\Content.IE5\1EYB940W\MC9000187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2420938"/>
            <a:ext cx="4738688" cy="319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Znak</a:t>
            </a:r>
            <a:endParaRPr lang="cs-CZ" dirty="0"/>
          </a:p>
        </p:txBody>
      </p:sp>
      <p:pic>
        <p:nvPicPr>
          <p:cNvPr id="16386" name="Picture 2" descr="Soubor:Armoiries république française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412875"/>
            <a:ext cx="4257675" cy="484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rope location FRA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Soubor:Mapa Franci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692150"/>
            <a:ext cx="5087937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Hlavní město-Paříž</a:t>
            </a:r>
          </a:p>
          <a:p>
            <a:r>
              <a:rPr lang="cs-CZ" smtClean="0"/>
              <a:t>Počet obyvatel- 63 000 000</a:t>
            </a:r>
          </a:p>
          <a:p>
            <a:r>
              <a:rPr lang="cs-CZ" smtClean="0"/>
              <a:t>Státní zřízení- republika</a:t>
            </a:r>
          </a:p>
          <a:p>
            <a:r>
              <a:rPr lang="cs-CZ" smtClean="0"/>
              <a:t> Jazyk –francouzština</a:t>
            </a:r>
          </a:p>
          <a:p>
            <a:r>
              <a:rPr lang="cs-CZ" smtClean="0"/>
              <a:t>Měna-euro</a:t>
            </a:r>
          </a:p>
          <a:p>
            <a:r>
              <a:rPr lang="cs-CZ" smtClean="0"/>
              <a:t>Další velká města-</a:t>
            </a:r>
            <a:r>
              <a:rPr lang="fr-FR" smtClean="0"/>
              <a:t> Marseille, Lyon, Lille, Toulouse, Nice a Nantes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Hlavní informace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4"/>
          <p:cNvSpPr>
            <a:spLocks noChangeArrowheads="1"/>
          </p:cNvSpPr>
          <p:nvPr/>
        </p:nvSpPr>
        <p:spPr bwMode="auto">
          <a:xfrm>
            <a:off x="3924300" y="333375"/>
            <a:ext cx="11080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Lucida Sans Unicode" pitchFamily="34" charset="0"/>
              </a:rPr>
              <a:t>Paříž</a:t>
            </a:r>
            <a:endParaRPr lang="cs-CZ" sz="3600">
              <a:latin typeface="Lucida Sans Unicode" pitchFamily="34" charset="0"/>
            </a:endParaRPr>
          </a:p>
        </p:txBody>
      </p:sp>
      <p:pic>
        <p:nvPicPr>
          <p:cNvPr id="20482" name="Picture 3" descr="C:\Users\Lucky\AppData\Local\Microsoft\Windows\Temporary Internet Files\Content.IE5\0X7C6S8G\MP9004015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716338"/>
            <a:ext cx="4435475" cy="295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 descr="C:\Users\Lucky\AppData\Local\Microsoft\Windows\Temporary Internet Files\Content.IE5\1EYB940W\MP90043409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04813"/>
            <a:ext cx="3513138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7" descr="C:\Users\Lucky\AppData\Local\Microsoft\Windows\Temporary Internet Files\Content.IE5\0X7C6S8G\MP90025560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0"/>
            <a:ext cx="2414588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4"/>
          <p:cNvSpPr>
            <a:spLocks noChangeArrowheads="1"/>
          </p:cNvSpPr>
          <p:nvPr/>
        </p:nvSpPr>
        <p:spPr bwMode="auto">
          <a:xfrm>
            <a:off x="4527550" y="404813"/>
            <a:ext cx="457200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Lucida Sans Unicode" pitchFamily="34" charset="0"/>
              </a:rPr>
              <a:t>Eiffelova věž byla postavena u příležitosti stého výročí velké francouzské revoluce a Světové výstavy v roce 1889</a:t>
            </a:r>
          </a:p>
        </p:txBody>
      </p:sp>
      <p:sp>
        <p:nvSpPr>
          <p:cNvPr id="21506" name="Obdélník 5"/>
          <p:cNvSpPr>
            <a:spLocks noChangeArrowheads="1"/>
          </p:cNvSpPr>
          <p:nvPr/>
        </p:nvSpPr>
        <p:spPr bwMode="auto">
          <a:xfrm>
            <a:off x="4572000" y="3357563"/>
            <a:ext cx="45720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Lucida Sans Unicode" pitchFamily="34" charset="0"/>
              </a:rPr>
              <a:t>-meteorologická stanice  a později i televizní a rozhlasový vysílač </a:t>
            </a:r>
          </a:p>
        </p:txBody>
      </p:sp>
      <p:pic>
        <p:nvPicPr>
          <p:cNvPr id="21507" name="Picture 2" descr="C:\Users\Lucky\AppData\Local\Microsoft\Windows\Temporary Internet Files\Content.IE5\0LJKGULQ\MP9004032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4176713" cy="626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1"/>
          <p:cNvSpPr>
            <a:spLocks noChangeArrowheads="1"/>
          </p:cNvSpPr>
          <p:nvPr/>
        </p:nvSpPr>
        <p:spPr bwMode="auto">
          <a:xfrm>
            <a:off x="323850" y="333375"/>
            <a:ext cx="8478838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>
              <a:latin typeface="Lucida Sans Unicode" pitchFamily="34" charset="0"/>
            </a:endParaRPr>
          </a:p>
          <a:p>
            <a:r>
              <a:rPr lang="cs-CZ" sz="3200">
                <a:latin typeface="Lucida Sans Unicode" pitchFamily="34" charset="0"/>
              </a:rPr>
              <a:t>Věž má tři plošiny, první je ve výšce 57 metrů, druhá ve výšce 115 metrů a třetí ve výšce 276 metrů. Třemi nohami věže jezdí lanovky do prvního a druhého patra, ve čtvrté noze jsou schodiště pro pěší.</a:t>
            </a:r>
          </a:p>
        </p:txBody>
      </p:sp>
      <p:sp>
        <p:nvSpPr>
          <p:cNvPr id="22530" name="Obdélník 2"/>
          <p:cNvSpPr>
            <a:spLocks noChangeArrowheads="1"/>
          </p:cNvSpPr>
          <p:nvPr/>
        </p:nvSpPr>
        <p:spPr bwMode="auto">
          <a:xfrm>
            <a:off x="611188" y="3644900"/>
            <a:ext cx="7902575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>
              <a:latin typeface="Lucida Sans Unicode" pitchFamily="34" charset="0"/>
            </a:endParaRPr>
          </a:p>
          <a:p>
            <a:r>
              <a:rPr lang="cs-CZ" sz="3200">
                <a:latin typeface="Lucida Sans Unicode" pitchFamily="34" charset="0"/>
              </a:rPr>
              <a:t>Při optimální viditelnosti lze z vrcholu dohlédnout až do vzdálenosti </a:t>
            </a:r>
            <a:r>
              <a:rPr lang="cs-CZ" sz="3200"/>
              <a:t>                     </a:t>
            </a:r>
            <a:r>
              <a:rPr lang="cs-CZ" sz="3200">
                <a:latin typeface="Lucida Sans Unicode" pitchFamily="34" charset="0"/>
              </a:rPr>
              <a:t>67 kilometrů. 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 descr="C:\Users\Lucky\AppData\Local\Microsoft\Windows\Temporary Internet Files\Content.IE5\78UPF201\MP90040386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765175"/>
            <a:ext cx="3902075" cy="259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6" descr="C:\Users\Lucky\AppData\Local\Microsoft\Windows\Temporary Internet Files\Content.IE5\0LJKGULQ\MP90040151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3500438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7" descr="C:\Users\Lucky\AppData\Local\Microsoft\Windows\Temporary Internet Files\Content.IE5\1EYB940W\MP90040151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260350"/>
            <a:ext cx="4208463" cy="631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3"/>
          <p:cNvSpPr>
            <a:spLocks noChangeArrowheads="1"/>
          </p:cNvSpPr>
          <p:nvPr/>
        </p:nvSpPr>
        <p:spPr bwMode="auto">
          <a:xfrm>
            <a:off x="684213" y="4437063"/>
            <a:ext cx="76327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Lucida Sans Unicode" pitchFamily="34" charset="0"/>
              </a:rPr>
              <a:t>Louvre</a:t>
            </a:r>
            <a:r>
              <a:rPr lang="cs-CZ" sz="2800">
                <a:latin typeface="Lucida Sans Unicode" pitchFamily="34" charset="0"/>
              </a:rPr>
              <a:t> je muzeum v Paříži, které patří </a:t>
            </a:r>
            <a:r>
              <a:rPr lang="cs-CZ" sz="2800"/>
              <a:t>                  </a:t>
            </a:r>
            <a:r>
              <a:rPr lang="cs-CZ" sz="2800">
                <a:latin typeface="Lucida Sans Unicode" pitchFamily="34" charset="0"/>
              </a:rPr>
              <a:t>k největším muzeím na světě. Sídlí </a:t>
            </a:r>
            <a:r>
              <a:rPr lang="cs-CZ" sz="2800"/>
              <a:t>                       </a:t>
            </a:r>
            <a:r>
              <a:rPr lang="cs-CZ" sz="2800">
                <a:latin typeface="Lucida Sans Unicode" pitchFamily="34" charset="0"/>
              </a:rPr>
              <a:t>v palácovém komplexu Palais d</a:t>
            </a:r>
            <a:r>
              <a:rPr lang="cs-CZ" sz="2800"/>
              <a:t>e</a:t>
            </a:r>
            <a:r>
              <a:rPr lang="cs-CZ" sz="2800">
                <a:latin typeface="Lucida Sans Unicode" pitchFamily="34" charset="0"/>
              </a:rPr>
              <a:t> Louvre, bývalém sídle francouzských králů.</a:t>
            </a:r>
          </a:p>
        </p:txBody>
      </p:sp>
      <p:pic>
        <p:nvPicPr>
          <p:cNvPr id="24578" name="Picture 1" descr="C:\Users\Lucky\AppData\Local\Microsoft\Windows\Temporary Internet Files\Content.IE5\1EYB940W\MP90043281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908050"/>
            <a:ext cx="4611688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2" descr="C:\Users\Lucky\AppData\Local\Microsoft\Windows\Temporary Internet Files\Content.IE5\78UPF201\MP90042661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333375"/>
            <a:ext cx="2671762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2"/>
          <p:cNvSpPr>
            <a:spLocks noChangeArrowheads="1"/>
          </p:cNvSpPr>
          <p:nvPr/>
        </p:nvSpPr>
        <p:spPr bwMode="auto">
          <a:xfrm>
            <a:off x="4140200" y="404813"/>
            <a:ext cx="15255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</a:rPr>
              <a:t>Bastilla</a:t>
            </a:r>
          </a:p>
        </p:txBody>
      </p:sp>
      <p:pic>
        <p:nvPicPr>
          <p:cNvPr id="25602" name="Picture 4" descr="Soubor: Prise de la Bastil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125538"/>
            <a:ext cx="6840538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2"/>
          <p:cNvSpPr>
            <a:spLocks noChangeArrowheads="1"/>
          </p:cNvSpPr>
          <p:nvPr/>
        </p:nvSpPr>
        <p:spPr bwMode="auto">
          <a:xfrm>
            <a:off x="684213" y="5338763"/>
            <a:ext cx="34480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Lucida Sans Unicode" pitchFamily="34" charset="0"/>
              </a:rPr>
              <a:t>Katedrála Notre-Dame</a:t>
            </a:r>
          </a:p>
        </p:txBody>
      </p:sp>
      <p:pic>
        <p:nvPicPr>
          <p:cNvPr id="26626" name="Picture 1" descr="C:\Users\Lucky\AppData\Local\Microsoft\Windows\Temporary Internet Files\Content.IE5\1EYB940W\MP90040380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60350"/>
            <a:ext cx="3295650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2" descr="C:\Users\Lucky\AppData\Local\Microsoft\Windows\Temporary Internet Files\Content.IE5\78UPF201\MP90040044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65538" y="333375"/>
            <a:ext cx="5478462" cy="365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3" descr="C:\Users\Lucky\AppData\Local\Microsoft\Windows\Temporary Internet Files\Content.IE5\1EYB940W\MP90042658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18075" y="4071938"/>
            <a:ext cx="3995738" cy="266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6" descr="C:\Users\Lucky\AppData\Local\Microsoft\Windows\Temporary Internet Files\Content.IE5\0LJKGULQ\MP9001826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836613"/>
            <a:ext cx="365760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1" descr="C:\Users\Lucky\AppData\Local\Microsoft\Windows\Temporary Internet Files\Content.IE5\0X7C6S8G\MP90014904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76250"/>
            <a:ext cx="24574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Obdélník 2"/>
          <p:cNvSpPr>
            <a:spLocks noChangeArrowheads="1"/>
          </p:cNvSpPr>
          <p:nvPr/>
        </p:nvSpPr>
        <p:spPr bwMode="auto">
          <a:xfrm>
            <a:off x="3132138" y="404813"/>
            <a:ext cx="2328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Lucida Sans Unicode" pitchFamily="34" charset="0"/>
              </a:rPr>
              <a:t>Vítězný oblouk</a:t>
            </a:r>
          </a:p>
        </p:txBody>
      </p:sp>
      <p:pic>
        <p:nvPicPr>
          <p:cNvPr id="27652" name="Picture 2" descr="C:\Users\Lucky\AppData\Local\Microsoft\Windows\Temporary Internet Files\Content.IE5\1EYB940W\MP9004027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3860800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4" descr="C:\Users\Lucky\AppData\Local\Microsoft\Windows\Temporary Internet Files\Content.IE5\78UPF201\MP90040108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55875" y="981075"/>
            <a:ext cx="2505075" cy="313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7" descr="C:\Users\Lucky\AppData\Local\Microsoft\Windows\Temporary Internet Files\Content.IE5\78UPF201\MP90040243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4257675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na severu a západě je krajina rovinatá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s mírným vlněním</a:t>
            </a:r>
          </a:p>
          <a:p>
            <a:r>
              <a:rPr lang="cs-CZ" smtClean="0"/>
              <a:t> na zbytku území převážně pahorkatá </a:t>
            </a:r>
            <a:r>
              <a:rPr lang="cs-CZ" smtClean="0">
                <a:latin typeface="Arial" charset="0"/>
              </a:rPr>
              <a:t>                          </a:t>
            </a:r>
            <a:r>
              <a:rPr lang="cs-CZ" smtClean="0"/>
              <a:t>a hornatá</a:t>
            </a:r>
          </a:p>
          <a:p>
            <a:r>
              <a:rPr lang="cs-CZ" smtClean="0"/>
              <a:t>Ve francouzských Alpách se nachází nejvyšší bod západní Evropy Mont Blanc(4 810 m). Další  pohoří Pyreneje, Centrální masív, Jura, Vogézy, Armorský masív a Ardenny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9698" name="Obdélník 3"/>
          <p:cNvSpPr>
            <a:spLocks noChangeArrowheads="1"/>
          </p:cNvSpPr>
          <p:nvPr/>
        </p:nvSpPr>
        <p:spPr bwMode="auto">
          <a:xfrm>
            <a:off x="323850" y="1268413"/>
            <a:ext cx="882015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Největšími francouzskými řekami jsou Loire, Rhône (pramenící ve Švýcarsku), Garonne (ve Španělsku), Seina a část toku Rýnu.</a:t>
            </a:r>
          </a:p>
          <a:p>
            <a:r>
              <a:rPr lang="cs-CZ" sz="3200">
                <a:latin typeface="Lucida Sans Unicode" pitchFamily="34" charset="0"/>
              </a:rPr>
              <a:t> Loire je zároveň také nejdelší francouzskou řekou.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Soubor:Seine drainage basin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92150"/>
            <a:ext cx="70199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Obdélník 2"/>
          <p:cNvSpPr>
            <a:spLocks noChangeArrowheads="1"/>
          </p:cNvSpPr>
          <p:nvPr/>
        </p:nvSpPr>
        <p:spPr bwMode="auto">
          <a:xfrm>
            <a:off x="6875463" y="620713"/>
            <a:ext cx="17287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Lucida Sans Unicode" pitchFamily="34" charset="0"/>
              </a:rPr>
              <a:t>    Seina</a:t>
            </a:r>
            <a:endParaRPr lang="cs-CZ" sz="3600">
              <a:latin typeface="Lucida Sans Unicode" pitchFamily="34" charset="0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686800" cy="4525962"/>
          </a:xfrm>
        </p:spPr>
        <p:txBody>
          <a:bodyPr/>
          <a:lstStyle/>
          <a:p>
            <a:r>
              <a:rPr lang="cs-CZ" smtClean="0"/>
              <a:t>v druhé polovině 20. století zažila mnohem větší populační explozi než kterýkoliv jiný evropský stát</a:t>
            </a:r>
          </a:p>
          <a:p>
            <a:endParaRPr lang="cs-CZ" smtClean="0"/>
          </a:p>
          <a:p>
            <a:r>
              <a:rPr lang="cs-CZ" smtClean="0"/>
              <a:t>41 % lidí </a:t>
            </a:r>
            <a:r>
              <a:rPr lang="cs-CZ" smtClean="0">
                <a:latin typeface="Arial" charset="0"/>
              </a:rPr>
              <a:t>považuje </a:t>
            </a:r>
            <a:r>
              <a:rPr lang="cs-CZ" smtClean="0"/>
              <a:t>existenci boha za vyloučenou</a:t>
            </a:r>
          </a:p>
          <a:p>
            <a:r>
              <a:rPr lang="cs-CZ" smtClean="0"/>
              <a:t> 33 % se považuje spíše za ateisty </a:t>
            </a:r>
          </a:p>
          <a:p>
            <a:r>
              <a:rPr lang="cs-CZ" smtClean="0"/>
              <a:t> 51 % lidí o sobě řeklo, že jsou křesťané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 + náboženství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Těží se:uran, rudy uhlíku</a:t>
            </a:r>
          </a:p>
          <a:p>
            <a:endParaRPr lang="cs-CZ" smtClean="0"/>
          </a:p>
          <a:p>
            <a:r>
              <a:rPr lang="cs-CZ" smtClean="0"/>
              <a:t>Pěstuje se:Kukuřice, vinná réva, pšenice.        ječmen, len, brambory,cukrová řepa</a:t>
            </a:r>
          </a:p>
          <a:p>
            <a:endParaRPr lang="cs-CZ" smtClean="0"/>
          </a:p>
          <a:p>
            <a:r>
              <a:rPr lang="cs-CZ" smtClean="0"/>
              <a:t>Chová se:skot, prasata, ovce,drůbež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Hospodaření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Soubor: Sleepingbeautycastle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21336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4" descr="Soubor:Pirates of the Caribbean imitat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549275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DISNEYLAND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Soubor:Parade of Dreams - Lead flo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6" descr="Soubor:Toontown-sig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04813"/>
            <a:ext cx="8124825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fotografie z Paříže</a:t>
            </a:r>
            <a:endParaRPr lang="cs-CZ" dirty="0"/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1547813" y="2708275"/>
            <a:ext cx="2914650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Versailles - foto</a:t>
            </a:r>
            <a:endParaRPr lang="cs-CZ" dirty="0"/>
          </a:p>
        </p:txBody>
      </p:sp>
      <p:sp>
        <p:nvSpPr>
          <p:cNvPr id="6" name="Tlačítko akce: Vlastní 5">
            <a:hlinkClick r:id="rId3" highlightClick="1"/>
          </p:cNvPr>
          <p:cNvSpPr/>
          <p:nvPr/>
        </p:nvSpPr>
        <p:spPr>
          <a:xfrm>
            <a:off x="1547813" y="4221163"/>
            <a:ext cx="3095625" cy="104298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Informace o Versailles</a:t>
            </a:r>
            <a:endParaRPr lang="cs-CZ" dirty="0"/>
          </a:p>
        </p:txBody>
      </p:sp>
      <p:sp>
        <p:nvSpPr>
          <p:cNvPr id="7" name="Tlačítko akce: Vlastní 6">
            <a:hlinkClick r:id="rId4" highlightClick="1"/>
          </p:cNvPr>
          <p:cNvSpPr/>
          <p:nvPr/>
        </p:nvSpPr>
        <p:spPr>
          <a:xfrm>
            <a:off x="5543550" y="2755900"/>
            <a:ext cx="2808288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Louvre - foto</a:t>
            </a:r>
            <a:endParaRPr lang="cs-CZ" dirty="0"/>
          </a:p>
        </p:txBody>
      </p:sp>
      <p:sp>
        <p:nvSpPr>
          <p:cNvPr id="8" name="Tlačítko akce: Vlastní 7">
            <a:hlinkClick r:id="rId5" highlightClick="1"/>
          </p:cNvPr>
          <p:cNvSpPr/>
          <p:nvPr/>
        </p:nvSpPr>
        <p:spPr>
          <a:xfrm>
            <a:off x="5543550" y="4267200"/>
            <a:ext cx="2736850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Informace o Louvru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3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903912"/>
          </a:xfrm>
        </p:spPr>
        <p:txBody>
          <a:bodyPr/>
          <a:lstStyle/>
          <a:p>
            <a:r>
              <a:rPr lang="cs-CZ" sz="1400" smtClean="0"/>
              <a:t>BLUM, Jérôme:Armoiries république française.svg </a:t>
            </a:r>
            <a:r>
              <a:rPr lang="cs-CZ" sz="1400" b="1" smtClean="0"/>
              <a:t>[online]. 27.7.2011 18:36:14 [cit. 2011-07-27]. Dostupný z WWW: &lt; </a:t>
            </a:r>
            <a:r>
              <a:rPr lang="cs-CZ" sz="1400" smtClean="0">
                <a:hlinkClick r:id="rId2"/>
              </a:rPr>
              <a:t>http://cs.wikipedia.org/wiki/Soubor:Armoiries_r%C3%A9publique_fran%C3%A7aise.svg</a:t>
            </a:r>
            <a:r>
              <a:rPr lang="cs-CZ" sz="1400" smtClean="0"/>
              <a:t>&gt;.</a:t>
            </a:r>
          </a:p>
          <a:p>
            <a:r>
              <a:rPr lang="cs-CZ" sz="1400" i="1" smtClean="0"/>
              <a:t>LIUZZO, </a:t>
            </a:r>
            <a:r>
              <a:rPr lang="cs-CZ" sz="1400" smtClean="0"/>
              <a:t>David: Europe location FRA.png</a:t>
            </a:r>
            <a:r>
              <a:rPr lang="cs-CZ" sz="1400" b="1" smtClean="0"/>
              <a:t> [online]. 27.7.2011 18:41:19 [cit. 2011-07-27]. Dostupný z WWW: &lt; </a:t>
            </a:r>
            <a:r>
              <a:rPr lang="cs-CZ" sz="1400" smtClean="0">
                <a:hlinkClick r:id="rId3"/>
              </a:rPr>
              <a:t>http://cs.wikipedia.org/wiki/Soubor:Europe_location_FRA.png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STS Chvojkovice-Brod: Mapa Francie.PNG</a:t>
            </a:r>
            <a:r>
              <a:rPr lang="cs-CZ" sz="1400" b="1" smtClean="0"/>
              <a:t> [online]. 27.7.2011 18:46:35 [cit. 2011-07-27]. Dostupný z WWW: &lt; </a:t>
            </a:r>
            <a:r>
              <a:rPr lang="cs-CZ" sz="1400" smtClean="0">
                <a:hlinkClick r:id="rId4"/>
              </a:rPr>
              <a:t>http://cs.wikipedia.org/wiki/Soubor:Mapa_Francie.PNG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HOUËL,Jean-Pierre: Prise de la Bastille.jpg</a:t>
            </a:r>
            <a:r>
              <a:rPr lang="cs-CZ" sz="1400" b="1" smtClean="0"/>
              <a:t> [online]. 27.7.2011 18:51:25 [cit. 2011-07-27]. Dostupný z WWW: &lt; </a:t>
            </a:r>
            <a:r>
              <a:rPr lang="cs-CZ" sz="1400" smtClean="0">
                <a:hlinkClick r:id="rId5"/>
              </a:rPr>
              <a:t>http://commons.wikimedia.org/wiki/File:Prise_de_la_Bastille.jpg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NORDNORDWEST: Seine drainage basin.png</a:t>
            </a:r>
            <a:r>
              <a:rPr lang="cs-CZ" sz="1400" b="1" smtClean="0"/>
              <a:t> [online]. 27.7.2011 18:58:57 [cit. 2011-07-27]. Dostupný z WWW: &lt; </a:t>
            </a:r>
            <a:r>
              <a:rPr lang="cs-CZ" sz="1400" smtClean="0">
                <a:hlinkClick r:id="rId6"/>
              </a:rPr>
              <a:t>http://cs.wikipedia.org/wiki/Soubor:Seine_drainage_basin.png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LYGHT: Sleepingbeautycastle50.jpg</a:t>
            </a:r>
            <a:r>
              <a:rPr lang="cs-CZ" sz="1400" b="1" smtClean="0"/>
              <a:t>[online]. 27.7.2011 19:03:12 [cit. 2011-07-27]. Dostupný z WWW: &lt; </a:t>
            </a:r>
            <a:r>
              <a:rPr lang="cs-CZ" sz="1400" smtClean="0">
                <a:hlinkClick r:id="rId7"/>
              </a:rPr>
              <a:t>http://cs.wikipedia.org/wiki/Soubor:Sleepingbeautycastle50.jpg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EQDOKTOR: </a:t>
            </a:r>
            <a:r>
              <a:rPr lang="en-US" sz="1400" smtClean="0"/>
              <a:t>Parade of Dreams - Lead float.JPG</a:t>
            </a:r>
            <a:r>
              <a:rPr lang="cs-CZ" sz="1400" b="1" smtClean="0"/>
              <a:t> [online]. 27.7.2011 19:08:41 [cit. 2011-07-27]. Dostupný z WWW: &lt; </a:t>
            </a:r>
            <a:r>
              <a:rPr lang="cs-CZ" sz="1400" smtClean="0">
                <a:hlinkClick r:id="rId8"/>
              </a:rPr>
              <a:t>http://cs.wikipedia.org/wiki/Soubor:Parade_of_Dreams_-_Lead_float.JPG</a:t>
            </a:r>
            <a:r>
              <a:rPr lang="cs-CZ" sz="1400" smtClean="0"/>
              <a:t>&gt;.</a:t>
            </a:r>
            <a:endParaRPr lang="en-US" sz="1400" smtClean="0"/>
          </a:p>
          <a:p>
            <a:r>
              <a:rPr lang="cs-CZ" sz="1400" smtClean="0"/>
              <a:t>GREEN, Tammy: </a:t>
            </a:r>
            <a:r>
              <a:rPr lang="en-US" sz="1400" smtClean="0"/>
              <a:t>Pirates of the Caribbean imitator.jpg</a:t>
            </a:r>
            <a:r>
              <a:rPr lang="cs-CZ" sz="1400" b="1" smtClean="0"/>
              <a:t> [online]. 27.7.2011 19:15:21 [cit. 2011-07-27]. Dostupný z WWW: &lt; </a:t>
            </a:r>
            <a:r>
              <a:rPr lang="cs-CZ" sz="1400" smtClean="0">
                <a:hlinkClick r:id="rId9"/>
              </a:rPr>
              <a:t>http://cs.wikipedia.org/wiki/Soubor:Pirates_of_the_Caribbean_imitator.jpg</a:t>
            </a:r>
            <a:r>
              <a:rPr lang="cs-CZ" sz="1400" smtClean="0"/>
              <a:t>&gt;.</a:t>
            </a:r>
          </a:p>
          <a:p>
            <a:r>
              <a:rPr lang="cs-CZ" sz="1400" smtClean="0"/>
              <a:t>Arnold C: Toontown-sign.jpg</a:t>
            </a:r>
            <a:r>
              <a:rPr lang="cs-CZ" sz="1400" b="1" smtClean="0"/>
              <a:t> [online]. 27.7.2011 19:19:43 [cit. 2011-07-27]. Dostupný z WWW: &lt; </a:t>
            </a:r>
            <a:r>
              <a:rPr lang="cs-CZ" sz="1400" smtClean="0">
                <a:hlinkClick r:id="rId10"/>
              </a:rPr>
              <a:t>http://cs.wikipedia.org/wiki/Soubor:Toontown-sign.jpg</a:t>
            </a:r>
            <a:r>
              <a:rPr lang="cs-CZ" sz="1400" smtClean="0"/>
              <a:t>&gt;.</a:t>
            </a:r>
          </a:p>
          <a:p>
            <a:endParaRPr lang="cs-CZ" sz="1600" smtClean="0"/>
          </a:p>
          <a:p>
            <a:endParaRPr lang="cs-CZ" sz="1600" smtClean="0"/>
          </a:p>
          <a:p>
            <a:endParaRPr lang="en-US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i="1" smtClean="0"/>
          </a:p>
          <a:p>
            <a:endParaRPr lang="cs-CZ" sz="20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</a:t>
            </a:r>
            <a:endParaRPr lang="cs-CZ" smtClean="0">
              <a:hlinkClick r:id="rId3"/>
            </a:endParaRPr>
          </a:p>
          <a:p>
            <a:r>
              <a:rPr lang="cs-CZ" smtClean="0">
                <a:hlinkClick r:id="rId3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4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5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6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7"/>
              </a:rPr>
              <a:t>http://referaty.cz/</a:t>
            </a: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269</TotalTime>
  <Words>472</Words>
  <Application>Microsoft Office PowerPoint</Application>
  <PresentationFormat>On-screen Show (4:3)</PresentationFormat>
  <Paragraphs>76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25</vt:i4>
      </vt:variant>
    </vt:vector>
  </HeadingPairs>
  <TitlesOfParts>
    <vt:vector size="39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Lucky</dc:creator>
  <cp:lastModifiedBy>DUM</cp:lastModifiedBy>
  <cp:revision>42</cp:revision>
  <dcterms:modified xsi:type="dcterms:W3CDTF">2012-03-17T00:07:23Z</dcterms:modified>
</cp:coreProperties>
</file>