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67" r:id="rId3"/>
    <p:sldId id="272" r:id="rId4"/>
    <p:sldId id="289" r:id="rId5"/>
    <p:sldId id="271" r:id="rId6"/>
    <p:sldId id="268" r:id="rId7"/>
    <p:sldId id="278" r:id="rId8"/>
    <p:sldId id="269" r:id="rId9"/>
    <p:sldId id="275" r:id="rId10"/>
    <p:sldId id="276" r:id="rId11"/>
    <p:sldId id="266" r:id="rId12"/>
    <p:sldId id="279" r:id="rId13"/>
    <p:sldId id="290" r:id="rId14"/>
    <p:sldId id="288" r:id="rId15"/>
    <p:sldId id="28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6" autoAdjust="0"/>
    <p:restoredTop sz="9460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http://cs.wikipedia.org/wiki/Rotterdam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Lucembursk%C3%BD_parlament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14&amp;bih=568&amp;q=lucembursko&amp;gbv=2&amp;oq=Luce&amp;aq=1&amp;aqi=g10&amp;aql=&amp;gs_sm=c&amp;gs_upl=2596l3825l0l6313l4l4l0l0l0l0l171l521l1.3l4l0" TargetMode="Externa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LUX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Lucembursk%C3%BD_parlament.jpg" TargetMode="External"/><Relationship Id="rId4" Type="http://schemas.openxmlformats.org/officeDocument/2006/relationships/hyperlink" Target="http://cs.wikipedia.org/wiki/Soubor:Luxembourg-CIA_WFB_Map.pn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8458" y="1412776"/>
            <a:ext cx="7772400" cy="1470025"/>
          </a:xfrm>
        </p:spPr>
        <p:txBody>
          <a:bodyPr/>
          <a:lstStyle/>
          <a:p>
            <a:r>
              <a:rPr lang="cs-CZ" smtClean="0"/>
              <a:t>Lucembursko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VY_52_INOVACE_633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smtClean="0"/>
              <a:t>Evropské státy I. </a:t>
            </a:r>
            <a:endParaRPr lang="cs-CZ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0059" y="4950985"/>
            <a:ext cx="7056437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Anotace</a:t>
            </a:r>
            <a:r>
              <a:rPr lang="cs-CZ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: </a:t>
            </a:r>
            <a:r>
              <a:rPr lang="cs-CZ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Materiál je určen k využití pro práci s interaktivní tabulí.</a:t>
            </a:r>
          </a:p>
          <a:p>
            <a:pPr algn="ctr"/>
            <a:r>
              <a:rPr lang="cs-CZ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Materiál může být využit jako zápis do sešitu</a:t>
            </a:r>
            <a:r>
              <a:rPr lang="cs-CZ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. </a:t>
            </a:r>
          </a:p>
          <a:p>
            <a:r>
              <a:rPr lang="cs-CZ" sz="2000" dirty="0" smtClean="0">
                <a:latin typeface="Calibri" pitchFamily="34" charset="0"/>
              </a:rPr>
              <a:t>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4378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Lucembursko</a:t>
            </a:r>
            <a:endParaRPr lang="cs-CZ" sz="6000" dirty="0"/>
          </a:p>
        </p:txBody>
      </p:sp>
      <p:pic>
        <p:nvPicPr>
          <p:cNvPr id="1026" name="Picture 2" descr="C:\Users\123P\AppData\Local\Microsoft\Windows\Temporary Internet Files\Content.IE5\AM1I8PN9\MP9003627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800272" cy="3470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7488435" cy="6096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U location LUX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8942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1">
            <a:hlinkClick r:id="rId2" tooltip="Rotterdam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1746" name="Rectangle 2">
            <a:hlinkClick r:id="rId2" tooltip="Rotterdam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5362" name="Picture 2" descr="http://mapasveta.info/evropa/images/lucembursko_2008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052736"/>
            <a:ext cx="4824536" cy="516284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město –  Lucemburk</a:t>
            </a:r>
          </a:p>
          <a:p>
            <a:pPr>
              <a:defRPr/>
            </a:pPr>
            <a:r>
              <a:rPr lang="cs-CZ" dirty="0" smtClean="0"/>
              <a:t>Počet obyvatel-  490 000</a:t>
            </a:r>
          </a:p>
          <a:p>
            <a:pPr>
              <a:defRPr/>
            </a:pPr>
            <a:r>
              <a:rPr lang="cs-CZ" dirty="0" smtClean="0"/>
              <a:t>Státní zřízení-velkovévodství</a:t>
            </a:r>
          </a:p>
          <a:p>
            <a:pPr>
              <a:defRPr/>
            </a:pPr>
            <a:r>
              <a:rPr lang="cs-CZ" dirty="0" smtClean="0"/>
              <a:t>Jazyk – </a:t>
            </a:r>
            <a:r>
              <a:rPr lang="cs-CZ" dirty="0" err="1" smtClean="0"/>
              <a:t>lucemburština,němčina</a:t>
            </a:r>
            <a:r>
              <a:rPr lang="cs-CZ" dirty="0" smtClean="0"/>
              <a:t>,</a:t>
            </a:r>
          </a:p>
          <a:p>
            <a:pPr marL="0" indent="0">
              <a:buNone/>
              <a:defRPr/>
            </a:pPr>
            <a:r>
              <a:rPr lang="cs-CZ" dirty="0" smtClean="0"/>
              <a:t>             </a:t>
            </a:r>
            <a:r>
              <a:rPr lang="cs-CZ" dirty="0" smtClean="0"/>
              <a:t> francouzština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Měna-euro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http://upload.wikimedia.org/wikipedia/commons/thumb/4/46/Lucembursk%C3%BD_parlament.jpg/220px-Lucembursk%C3%BD_parla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76671"/>
            <a:ext cx="4680520" cy="623360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652120" y="2420888"/>
            <a:ext cx="304205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dirty="0" smtClean="0"/>
              <a:t>Lucemburský </a:t>
            </a:r>
          </a:p>
          <a:p>
            <a:pPr algn="ctr"/>
            <a:r>
              <a:rPr lang="cs-CZ" sz="4000" dirty="0" smtClean="0"/>
              <a:t>parlament</a:t>
            </a:r>
            <a:endParaRPr lang="cs-CZ" sz="4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Povrch,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pt-BR" dirty="0" smtClean="0"/>
              <a:t>Lucembursko se dělí na dvě dost odlišné části:</a:t>
            </a:r>
          </a:p>
          <a:p>
            <a:r>
              <a:rPr lang="cs-CZ" dirty="0" smtClean="0"/>
              <a:t>část na severu tvoří přibližně třetinu území státu, nachází se zde Porýnská břidličnatá vrchovina</a:t>
            </a:r>
          </a:p>
          <a:p>
            <a:r>
              <a:rPr lang="cs-CZ" dirty="0" smtClean="0"/>
              <a:t>kopcovitá  krajina zaujímá střední a jižní část státu</a:t>
            </a:r>
          </a:p>
          <a:p>
            <a:r>
              <a:rPr lang="cs-CZ" dirty="0"/>
              <a:t>n</a:t>
            </a:r>
            <a:r>
              <a:rPr lang="cs-CZ" dirty="0" smtClean="0"/>
              <a:t>ejvětší je řeka Mosela </a:t>
            </a:r>
          </a:p>
          <a:p>
            <a:r>
              <a:rPr lang="cs-CZ" dirty="0" smtClean="0"/>
              <a:t>další </a:t>
            </a:r>
            <a:r>
              <a:rPr lang="cs-CZ" dirty="0"/>
              <a:t>řeky: Sauer </a:t>
            </a:r>
            <a:r>
              <a:rPr lang="cs-CZ" dirty="0" smtClean="0"/>
              <a:t>, </a:t>
            </a:r>
            <a:r>
              <a:rPr lang="cs-CZ" dirty="0" err="1"/>
              <a:t>Alzett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/>
              <a:t> </a:t>
            </a: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Podnebí země ovlivňuje Atlantský oceán,  ale i kontinentální klima</a:t>
            </a:r>
          </a:p>
          <a:p>
            <a:endParaRPr lang="cs-CZ" dirty="0" smtClean="0"/>
          </a:p>
          <a:p>
            <a:r>
              <a:rPr lang="cs-CZ" dirty="0" smtClean="0"/>
              <a:t>Průměrná lednová teplota přibližně 0 °C,</a:t>
            </a:r>
          </a:p>
          <a:p>
            <a:pPr>
              <a:buNone/>
            </a:pPr>
            <a:r>
              <a:rPr lang="cs-CZ" dirty="0" smtClean="0"/>
              <a:t> v červenci se pohybuje okolo 17 </a:t>
            </a:r>
            <a:r>
              <a:rPr lang="cs-CZ" dirty="0" smtClean="0"/>
              <a:t>°C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+ 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91264" cy="4525963"/>
          </a:xfrm>
        </p:spPr>
        <p:txBody>
          <a:bodyPr/>
          <a:lstStyle/>
          <a:p>
            <a:r>
              <a:rPr lang="cs-CZ" dirty="0" smtClean="0"/>
              <a:t>Celkem 87 % obyvatel je římskokatolického vyznání. Zbylých 13% tvoří protestanti,  židé a muslimové</a:t>
            </a:r>
          </a:p>
          <a:p>
            <a:endParaRPr lang="cs-CZ" dirty="0" smtClean="0"/>
          </a:p>
          <a:p>
            <a:r>
              <a:rPr lang="cs-CZ" dirty="0" smtClean="0"/>
              <a:t>82% obyvatel ve městech a každý rok se míra urbanizace zvyšuje 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Těží se: </a:t>
            </a:r>
            <a:r>
              <a:rPr lang="cs-CZ" dirty="0" smtClean="0"/>
              <a:t>rudy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Pěstuje se: vinná réva</a:t>
            </a:r>
          </a:p>
          <a:p>
            <a:endParaRPr lang="cs-CZ" dirty="0" smtClean="0"/>
          </a:p>
          <a:p>
            <a:r>
              <a:rPr lang="cs-CZ" dirty="0" smtClean="0"/>
              <a:t>Chová se: prasata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586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Od pěti let je v zemi povinná předškolní docházka. Školní docházku musí děti plnit od šesti do patnácti let a vyučování probíhá vícejazyčně. Vysokou školu studují Lucemburčané v zahraničí, především v Belgii a ve Francii.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437112"/>
            <a:ext cx="8183880" cy="1051560"/>
          </a:xfrm>
        </p:spPr>
        <p:txBody>
          <a:bodyPr/>
          <a:lstStyle/>
          <a:p>
            <a:r>
              <a:rPr lang="cs-CZ" dirty="0" smtClean="0"/>
              <a:t>Další fotografie Lucemburska</a:t>
            </a:r>
            <a:endParaRPr lang="cs-CZ" dirty="0"/>
          </a:p>
        </p:txBody>
      </p:sp>
      <p:sp>
        <p:nvSpPr>
          <p:cNvPr id="3" name="Tlačítko akce: Vlastní 2">
            <a:hlinkClick r:id="rId2" highlightClick="1"/>
          </p:cNvPr>
          <p:cNvSpPr/>
          <p:nvPr/>
        </p:nvSpPr>
        <p:spPr>
          <a:xfrm>
            <a:off x="2843808" y="2708920"/>
            <a:ext cx="3384376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Lucemburska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01.08.2011 09:26:54 </a:t>
            </a:r>
            <a:r>
              <a:rPr lang="cs-CZ" b="1" dirty="0"/>
              <a:t>[cit. </a:t>
            </a:r>
            <a:r>
              <a:rPr lang="cs-CZ" b="1" dirty="0" smtClean="0"/>
              <a:t>2011-08-01]. </a:t>
            </a:r>
            <a:r>
              <a:rPr lang="cs-CZ" b="1" dirty="0"/>
              <a:t>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LUX.png</a:t>
            </a:r>
            <a:r>
              <a:rPr lang="cs-CZ" b="1" dirty="0"/>
              <a:t> [online]. 1.8.2011 </a:t>
            </a:r>
            <a:r>
              <a:rPr lang="cs-CZ" b="1" dirty="0" smtClean="0"/>
              <a:t>09:28:01 </a:t>
            </a:r>
            <a:r>
              <a:rPr lang="cs-CZ" b="1" dirty="0"/>
              <a:t>[cit. 2011-08-01].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Soubor:EU_location_LUX.png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CIA:</a:t>
            </a:r>
            <a:r>
              <a:rPr lang="cs-CZ" dirty="0"/>
              <a:t> </a:t>
            </a:r>
            <a:r>
              <a:rPr lang="cs-CZ" dirty="0" err="1"/>
              <a:t>Luxembourg</a:t>
            </a:r>
            <a:r>
              <a:rPr lang="cs-CZ" dirty="0"/>
              <a:t>-CIA WFB </a:t>
            </a:r>
            <a:r>
              <a:rPr lang="cs-CZ" dirty="0" smtClean="0"/>
              <a:t>Map.png</a:t>
            </a:r>
            <a:r>
              <a:rPr lang="cs-CZ" dirty="0"/>
              <a:t> LUX.png</a:t>
            </a:r>
            <a:r>
              <a:rPr lang="cs-CZ" b="1" dirty="0"/>
              <a:t> [online]. </a:t>
            </a:r>
            <a:r>
              <a:rPr lang="cs-CZ" b="1" dirty="0" smtClean="0"/>
              <a:t>01.08.2011 09:29:13 </a:t>
            </a:r>
            <a:r>
              <a:rPr lang="cs-CZ" b="1" dirty="0"/>
              <a:t>[cit. 2011-08-01].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Soubor:Luxembourg-CIA_WFB_Map.png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CHEVERNY:</a:t>
            </a:r>
            <a:r>
              <a:rPr lang="cs-CZ" dirty="0"/>
              <a:t> Lucemburský </a:t>
            </a:r>
            <a:r>
              <a:rPr lang="cs-CZ" dirty="0" smtClean="0"/>
              <a:t>parlament.jpg</a:t>
            </a:r>
            <a:r>
              <a:rPr lang="cs-CZ" b="1" dirty="0"/>
              <a:t> [online]. </a:t>
            </a:r>
            <a:r>
              <a:rPr lang="cs-CZ" b="1" dirty="0" smtClean="0"/>
              <a:t>01.08.2011 09:32:45 </a:t>
            </a:r>
            <a:r>
              <a:rPr lang="cs-CZ" b="1" dirty="0"/>
              <a:t>[cit. 2011-08-01]. Dostupný z WWW: &lt;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cs.wikipedia.org/wiki/Soubor:Lucembursk%C3%BD_parlament.jpg</a:t>
            </a:r>
            <a:r>
              <a:rPr lang="cs-CZ" dirty="0" smtClean="0"/>
              <a:t>&gt;.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0870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</a:p>
          <a:p>
            <a:pPr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247</TotalTime>
  <Words>251</Words>
  <Application>Microsoft Office PowerPoint</Application>
  <PresentationFormat>Předvádění na obrazovce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Lucembursko</vt:lpstr>
      <vt:lpstr>Lucembursko</vt:lpstr>
      <vt:lpstr>Snímek 3</vt:lpstr>
      <vt:lpstr>Snímek 4</vt:lpstr>
      <vt:lpstr>Snímek 5</vt:lpstr>
      <vt:lpstr>Základní informace</vt:lpstr>
      <vt:lpstr>Snímek 7</vt:lpstr>
      <vt:lpstr>Povrch, vodstvo</vt:lpstr>
      <vt:lpstr>Podnebí</vt:lpstr>
      <vt:lpstr>Obyvatelstvo + náboženství</vt:lpstr>
      <vt:lpstr>Hospodářství</vt:lpstr>
      <vt:lpstr>  Od pěti let je v zemi povinná předškolní docházka. Školní docházku musí děti plnit od šesti do patnácti let a vyučování probíhá vícejazyčně. Vysokou školu studují Lucemburčané v zahraničí, především v Belgii a ve Francii. </vt:lpstr>
      <vt:lpstr>Další fotografie Lucemburska</vt:lpstr>
      <vt:lpstr>Citace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BELGIE</dc:title>
  <dc:creator>123P</dc:creator>
  <cp:lastModifiedBy>Dum</cp:lastModifiedBy>
  <cp:revision>44</cp:revision>
  <dcterms:modified xsi:type="dcterms:W3CDTF">2012-03-16T16:11:24Z</dcterms:modified>
</cp:coreProperties>
</file>