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8" r:id="rId2"/>
    <p:sldId id="259" r:id="rId3"/>
    <p:sldId id="256" r:id="rId4"/>
    <p:sldId id="257" r:id="rId5"/>
    <p:sldId id="265" r:id="rId6"/>
    <p:sldId id="268" r:id="rId7"/>
    <p:sldId id="266" r:id="rId8"/>
    <p:sldId id="261" r:id="rId9"/>
    <p:sldId id="263" r:id="rId10"/>
    <p:sldId id="262" r:id="rId11"/>
    <p:sldId id="264" r:id="rId12"/>
    <p:sldId id="267" r:id="rId13"/>
    <p:sldId id="269" r:id="rId14"/>
    <p:sldId id="26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52103"/>
    <a:srgbClr val="602E04"/>
    <a:srgbClr val="3F1E0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18" y="8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C50A0C-D01E-477F-B9B0-DF37A06DBB58}" type="doc">
      <dgm:prSet loTypeId="urn:microsoft.com/office/officeart/2005/8/layout/list1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EC24ECBD-6DF8-4627-8720-E15160A5391A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 1 kW =100 W</a:t>
          </a:r>
          <a:endParaRPr lang="cs-CZ" dirty="0"/>
        </a:p>
      </dgm:t>
    </dgm:pt>
    <dgm:pt modelId="{AFC78D70-38EF-4FC9-8DD7-691F50EBD7A9}" type="parTrans" cxnId="{7DAB91D5-1BB9-49BE-A309-EDC007C050BB}">
      <dgm:prSet/>
      <dgm:spPr/>
      <dgm:t>
        <a:bodyPr/>
        <a:lstStyle/>
        <a:p>
          <a:endParaRPr lang="cs-CZ"/>
        </a:p>
      </dgm:t>
    </dgm:pt>
    <dgm:pt modelId="{94625DA2-FD89-4B7A-80AE-84AFB5A1D246}" type="sibTrans" cxnId="{7DAB91D5-1BB9-49BE-A309-EDC007C050BB}">
      <dgm:prSet/>
      <dgm:spPr/>
      <dgm:t>
        <a:bodyPr/>
        <a:lstStyle/>
        <a:p>
          <a:endParaRPr lang="cs-CZ"/>
        </a:p>
      </dgm:t>
    </dgm:pt>
    <dgm:pt modelId="{EBD71804-A897-49F5-ABAC-930431A60881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1 kW = 1 000 W</a:t>
          </a:r>
          <a:endParaRPr lang="cs-CZ" dirty="0"/>
        </a:p>
      </dgm:t>
    </dgm:pt>
    <dgm:pt modelId="{2690E5D3-BBEA-4D38-B099-8FF03FAFFA5C}" type="parTrans" cxnId="{4244AF0D-72EC-4700-80A5-08B8E942604A}">
      <dgm:prSet/>
      <dgm:spPr/>
      <dgm:t>
        <a:bodyPr/>
        <a:lstStyle/>
        <a:p>
          <a:endParaRPr lang="cs-CZ"/>
        </a:p>
      </dgm:t>
    </dgm:pt>
    <dgm:pt modelId="{57C22717-1A44-4B05-A6BD-EDAAD4FC6014}" type="sibTrans" cxnId="{4244AF0D-72EC-4700-80A5-08B8E942604A}">
      <dgm:prSet/>
      <dgm:spPr/>
      <dgm:t>
        <a:bodyPr/>
        <a:lstStyle/>
        <a:p>
          <a:endParaRPr lang="cs-CZ"/>
        </a:p>
      </dgm:t>
    </dgm:pt>
    <dgm:pt modelId="{76DE54F7-7311-4C26-9220-96CA9366CBEB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1 kW =1 000 J</a:t>
          </a:r>
          <a:endParaRPr lang="cs-CZ" dirty="0"/>
        </a:p>
      </dgm:t>
    </dgm:pt>
    <dgm:pt modelId="{247348B3-8AC8-4F6B-9789-9F2F902EFEF4}" type="parTrans" cxnId="{1DE6C0F0-225C-4C4F-A0CF-DFD7C23E3BC0}">
      <dgm:prSet/>
      <dgm:spPr/>
      <dgm:t>
        <a:bodyPr/>
        <a:lstStyle/>
        <a:p>
          <a:endParaRPr lang="cs-CZ"/>
        </a:p>
      </dgm:t>
    </dgm:pt>
    <dgm:pt modelId="{6E6C67FB-0904-4CC2-AE9A-739364CBE4E1}" type="sibTrans" cxnId="{1DE6C0F0-225C-4C4F-A0CF-DFD7C23E3BC0}">
      <dgm:prSet/>
      <dgm:spPr/>
      <dgm:t>
        <a:bodyPr/>
        <a:lstStyle/>
        <a:p>
          <a:endParaRPr lang="cs-CZ"/>
        </a:p>
      </dgm:t>
    </dgm:pt>
    <dgm:pt modelId="{8ABB0418-DF91-4A2E-8D46-25512E51BF07}" type="pres">
      <dgm:prSet presAssocID="{64C50A0C-D01E-477F-B9B0-DF37A06DBB5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72EA1D-0342-4A64-8E6A-920E23DC127D}" type="pres">
      <dgm:prSet presAssocID="{EC24ECBD-6DF8-4627-8720-E15160A5391A}" presName="parentLin" presStyleCnt="0"/>
      <dgm:spPr/>
    </dgm:pt>
    <dgm:pt modelId="{A0A67D55-50D1-4A38-AEC4-82DA76014C4F}" type="pres">
      <dgm:prSet presAssocID="{EC24ECBD-6DF8-4627-8720-E15160A5391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56E6C2C-1C8A-41AC-A69F-AE4AB9FB91F5}" type="pres">
      <dgm:prSet presAssocID="{EC24ECBD-6DF8-4627-8720-E15160A5391A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981AD3-28DF-41CA-AD73-61B0F19C2D94}" type="pres">
      <dgm:prSet presAssocID="{EC24ECBD-6DF8-4627-8720-E15160A5391A}" presName="negativeSpace" presStyleCnt="0"/>
      <dgm:spPr/>
    </dgm:pt>
    <dgm:pt modelId="{1E848B7F-C3FC-4902-90B3-32789723A5C4}" type="pres">
      <dgm:prSet presAssocID="{EC24ECBD-6DF8-4627-8720-E15160A5391A}" presName="childText" presStyleLbl="conFgAcc1" presStyleIdx="0" presStyleCnt="3">
        <dgm:presLayoutVars>
          <dgm:bulletEnabled val="1"/>
        </dgm:presLayoutVars>
      </dgm:prSet>
      <dgm:spPr/>
    </dgm:pt>
    <dgm:pt modelId="{1A9C6851-2C80-4951-B0D0-FC3B7ED17220}" type="pres">
      <dgm:prSet presAssocID="{94625DA2-FD89-4B7A-80AE-84AFB5A1D246}" presName="spaceBetweenRectangles" presStyleCnt="0"/>
      <dgm:spPr/>
    </dgm:pt>
    <dgm:pt modelId="{D8EB1FD0-AE20-4623-93CA-742B25FBA350}" type="pres">
      <dgm:prSet presAssocID="{EBD71804-A897-49F5-ABAC-930431A60881}" presName="parentLin" presStyleCnt="0"/>
      <dgm:spPr/>
    </dgm:pt>
    <dgm:pt modelId="{A91A1647-22D8-4FF2-B50E-F08D6EC15512}" type="pres">
      <dgm:prSet presAssocID="{EBD71804-A897-49F5-ABAC-930431A60881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61A63CD-F3CA-4593-9290-4FC4B5611C65}" type="pres">
      <dgm:prSet presAssocID="{EBD71804-A897-49F5-ABAC-930431A60881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1214D3-5504-48D3-9814-FB04F22771D4}" type="pres">
      <dgm:prSet presAssocID="{EBD71804-A897-49F5-ABAC-930431A60881}" presName="negativeSpace" presStyleCnt="0"/>
      <dgm:spPr/>
    </dgm:pt>
    <dgm:pt modelId="{2BFC7E29-B8F4-4B6E-908D-D5B42843AF1D}" type="pres">
      <dgm:prSet presAssocID="{EBD71804-A897-49F5-ABAC-930431A60881}" presName="childText" presStyleLbl="conFgAcc1" presStyleIdx="1" presStyleCnt="3">
        <dgm:presLayoutVars>
          <dgm:bulletEnabled val="1"/>
        </dgm:presLayoutVars>
      </dgm:prSet>
      <dgm:spPr/>
    </dgm:pt>
    <dgm:pt modelId="{C8034801-096D-442F-A552-9A7995912AEA}" type="pres">
      <dgm:prSet presAssocID="{57C22717-1A44-4B05-A6BD-EDAAD4FC6014}" presName="spaceBetweenRectangles" presStyleCnt="0"/>
      <dgm:spPr/>
    </dgm:pt>
    <dgm:pt modelId="{3B538D2D-1B34-40A2-BFD2-27EF121C5EA9}" type="pres">
      <dgm:prSet presAssocID="{76DE54F7-7311-4C26-9220-96CA9366CBEB}" presName="parentLin" presStyleCnt="0"/>
      <dgm:spPr/>
    </dgm:pt>
    <dgm:pt modelId="{C1AC0B21-DFCF-43E6-AF22-D7A996394753}" type="pres">
      <dgm:prSet presAssocID="{76DE54F7-7311-4C26-9220-96CA9366CBEB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A8C4DE6-FA2F-43F3-A6B7-D1E6A68A8599}" type="pres">
      <dgm:prSet presAssocID="{76DE54F7-7311-4C26-9220-96CA9366CBEB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A7FA9B-CAA2-48DC-9FD9-DB9812FC1251}" type="pres">
      <dgm:prSet presAssocID="{76DE54F7-7311-4C26-9220-96CA9366CBEB}" presName="negativeSpace" presStyleCnt="0"/>
      <dgm:spPr/>
    </dgm:pt>
    <dgm:pt modelId="{F1954824-21D8-4020-8ADE-10D3283BF45B}" type="pres">
      <dgm:prSet presAssocID="{76DE54F7-7311-4C26-9220-96CA9366CBE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E186B99-43E5-478F-8D2C-862AAA1B9082}" type="presOf" srcId="{64C50A0C-D01E-477F-B9B0-DF37A06DBB58}" destId="{8ABB0418-DF91-4A2E-8D46-25512E51BF07}" srcOrd="0" destOrd="0" presId="urn:microsoft.com/office/officeart/2005/8/layout/list1"/>
    <dgm:cxn modelId="{C2EF2F82-6B91-474A-B979-F014239BB8ED}" type="presOf" srcId="{76DE54F7-7311-4C26-9220-96CA9366CBEB}" destId="{C1AC0B21-DFCF-43E6-AF22-D7A996394753}" srcOrd="0" destOrd="0" presId="urn:microsoft.com/office/officeart/2005/8/layout/list1"/>
    <dgm:cxn modelId="{64467DAB-0849-4E04-9CE9-890F05191D80}" type="presOf" srcId="{EBD71804-A897-49F5-ABAC-930431A60881}" destId="{A91A1647-22D8-4FF2-B50E-F08D6EC15512}" srcOrd="0" destOrd="0" presId="urn:microsoft.com/office/officeart/2005/8/layout/list1"/>
    <dgm:cxn modelId="{7DAB91D5-1BB9-49BE-A309-EDC007C050BB}" srcId="{64C50A0C-D01E-477F-B9B0-DF37A06DBB58}" destId="{EC24ECBD-6DF8-4627-8720-E15160A5391A}" srcOrd="0" destOrd="0" parTransId="{AFC78D70-38EF-4FC9-8DD7-691F50EBD7A9}" sibTransId="{94625DA2-FD89-4B7A-80AE-84AFB5A1D246}"/>
    <dgm:cxn modelId="{829A65E0-73A2-4336-97BC-A142FF6D4B88}" type="presOf" srcId="{EBD71804-A897-49F5-ABAC-930431A60881}" destId="{261A63CD-F3CA-4593-9290-4FC4B5611C65}" srcOrd="1" destOrd="0" presId="urn:microsoft.com/office/officeart/2005/8/layout/list1"/>
    <dgm:cxn modelId="{DE38BE4F-CD74-454F-AD5F-A4EF68646677}" type="presOf" srcId="{EC24ECBD-6DF8-4627-8720-E15160A5391A}" destId="{A0A67D55-50D1-4A38-AEC4-82DA76014C4F}" srcOrd="0" destOrd="0" presId="urn:microsoft.com/office/officeart/2005/8/layout/list1"/>
    <dgm:cxn modelId="{A56A817F-CD3D-4052-8562-6376662FB0DA}" type="presOf" srcId="{76DE54F7-7311-4C26-9220-96CA9366CBEB}" destId="{BA8C4DE6-FA2F-43F3-A6B7-D1E6A68A8599}" srcOrd="1" destOrd="0" presId="urn:microsoft.com/office/officeart/2005/8/layout/list1"/>
    <dgm:cxn modelId="{4244AF0D-72EC-4700-80A5-08B8E942604A}" srcId="{64C50A0C-D01E-477F-B9B0-DF37A06DBB58}" destId="{EBD71804-A897-49F5-ABAC-930431A60881}" srcOrd="1" destOrd="0" parTransId="{2690E5D3-BBEA-4D38-B099-8FF03FAFFA5C}" sibTransId="{57C22717-1A44-4B05-A6BD-EDAAD4FC6014}"/>
    <dgm:cxn modelId="{F9001261-B31C-4D96-80D0-21552280F8BF}" type="presOf" srcId="{EC24ECBD-6DF8-4627-8720-E15160A5391A}" destId="{056E6C2C-1C8A-41AC-A69F-AE4AB9FB91F5}" srcOrd="1" destOrd="0" presId="urn:microsoft.com/office/officeart/2005/8/layout/list1"/>
    <dgm:cxn modelId="{1DE6C0F0-225C-4C4F-A0CF-DFD7C23E3BC0}" srcId="{64C50A0C-D01E-477F-B9B0-DF37A06DBB58}" destId="{76DE54F7-7311-4C26-9220-96CA9366CBEB}" srcOrd="2" destOrd="0" parTransId="{247348B3-8AC8-4F6B-9789-9F2F902EFEF4}" sibTransId="{6E6C67FB-0904-4CC2-AE9A-739364CBE4E1}"/>
    <dgm:cxn modelId="{7D4CB0D0-05B7-45A6-B492-08D27EDCE19E}" type="presParOf" srcId="{8ABB0418-DF91-4A2E-8D46-25512E51BF07}" destId="{BD72EA1D-0342-4A64-8E6A-920E23DC127D}" srcOrd="0" destOrd="0" presId="urn:microsoft.com/office/officeart/2005/8/layout/list1"/>
    <dgm:cxn modelId="{A024D72C-D0DF-48E8-83A6-BFC7EF34110B}" type="presParOf" srcId="{BD72EA1D-0342-4A64-8E6A-920E23DC127D}" destId="{A0A67D55-50D1-4A38-AEC4-82DA76014C4F}" srcOrd="0" destOrd="0" presId="urn:microsoft.com/office/officeart/2005/8/layout/list1"/>
    <dgm:cxn modelId="{D1EEB21F-43D7-424D-BFFD-0CECC3BEA782}" type="presParOf" srcId="{BD72EA1D-0342-4A64-8E6A-920E23DC127D}" destId="{056E6C2C-1C8A-41AC-A69F-AE4AB9FB91F5}" srcOrd="1" destOrd="0" presId="urn:microsoft.com/office/officeart/2005/8/layout/list1"/>
    <dgm:cxn modelId="{914508CD-0C99-497F-ADDF-B8F99F647577}" type="presParOf" srcId="{8ABB0418-DF91-4A2E-8D46-25512E51BF07}" destId="{02981AD3-28DF-41CA-AD73-61B0F19C2D94}" srcOrd="1" destOrd="0" presId="urn:microsoft.com/office/officeart/2005/8/layout/list1"/>
    <dgm:cxn modelId="{FFCA76A0-8019-469E-8A05-E3F6E769033E}" type="presParOf" srcId="{8ABB0418-DF91-4A2E-8D46-25512E51BF07}" destId="{1E848B7F-C3FC-4902-90B3-32789723A5C4}" srcOrd="2" destOrd="0" presId="urn:microsoft.com/office/officeart/2005/8/layout/list1"/>
    <dgm:cxn modelId="{0D16EBD8-1FCE-4295-8BAC-8EC3DE09CD2A}" type="presParOf" srcId="{8ABB0418-DF91-4A2E-8D46-25512E51BF07}" destId="{1A9C6851-2C80-4951-B0D0-FC3B7ED17220}" srcOrd="3" destOrd="0" presId="urn:microsoft.com/office/officeart/2005/8/layout/list1"/>
    <dgm:cxn modelId="{29769F0E-64D2-4307-B179-F07D7A4FCDE8}" type="presParOf" srcId="{8ABB0418-DF91-4A2E-8D46-25512E51BF07}" destId="{D8EB1FD0-AE20-4623-93CA-742B25FBA350}" srcOrd="4" destOrd="0" presId="urn:microsoft.com/office/officeart/2005/8/layout/list1"/>
    <dgm:cxn modelId="{4A2D7C4C-C682-4EFB-BC6E-3BBFECEE62BC}" type="presParOf" srcId="{D8EB1FD0-AE20-4623-93CA-742B25FBA350}" destId="{A91A1647-22D8-4FF2-B50E-F08D6EC15512}" srcOrd="0" destOrd="0" presId="urn:microsoft.com/office/officeart/2005/8/layout/list1"/>
    <dgm:cxn modelId="{EA57AD3D-8981-49BA-BC5A-E8B06B5C2BE5}" type="presParOf" srcId="{D8EB1FD0-AE20-4623-93CA-742B25FBA350}" destId="{261A63CD-F3CA-4593-9290-4FC4B5611C65}" srcOrd="1" destOrd="0" presId="urn:microsoft.com/office/officeart/2005/8/layout/list1"/>
    <dgm:cxn modelId="{6A4FDFE6-D1C8-4CD6-9F93-37796D7E670B}" type="presParOf" srcId="{8ABB0418-DF91-4A2E-8D46-25512E51BF07}" destId="{A11214D3-5504-48D3-9814-FB04F22771D4}" srcOrd="5" destOrd="0" presId="urn:microsoft.com/office/officeart/2005/8/layout/list1"/>
    <dgm:cxn modelId="{3CD0F025-0448-4208-B70B-AE81025C27EC}" type="presParOf" srcId="{8ABB0418-DF91-4A2E-8D46-25512E51BF07}" destId="{2BFC7E29-B8F4-4B6E-908D-D5B42843AF1D}" srcOrd="6" destOrd="0" presId="urn:microsoft.com/office/officeart/2005/8/layout/list1"/>
    <dgm:cxn modelId="{A303165C-3FD0-49D1-9211-4A0A95592D83}" type="presParOf" srcId="{8ABB0418-DF91-4A2E-8D46-25512E51BF07}" destId="{C8034801-096D-442F-A552-9A7995912AEA}" srcOrd="7" destOrd="0" presId="urn:microsoft.com/office/officeart/2005/8/layout/list1"/>
    <dgm:cxn modelId="{41DF5311-337E-4615-8ECF-FDFDBAE17556}" type="presParOf" srcId="{8ABB0418-DF91-4A2E-8D46-25512E51BF07}" destId="{3B538D2D-1B34-40A2-BFD2-27EF121C5EA9}" srcOrd="8" destOrd="0" presId="urn:microsoft.com/office/officeart/2005/8/layout/list1"/>
    <dgm:cxn modelId="{45774447-28E1-4D41-B78D-63D4592BDCB9}" type="presParOf" srcId="{3B538D2D-1B34-40A2-BFD2-27EF121C5EA9}" destId="{C1AC0B21-DFCF-43E6-AF22-D7A996394753}" srcOrd="0" destOrd="0" presId="urn:microsoft.com/office/officeart/2005/8/layout/list1"/>
    <dgm:cxn modelId="{717DC719-24C1-4315-A001-7AF3A5A095FC}" type="presParOf" srcId="{3B538D2D-1B34-40A2-BFD2-27EF121C5EA9}" destId="{BA8C4DE6-FA2F-43F3-A6B7-D1E6A68A8599}" srcOrd="1" destOrd="0" presId="urn:microsoft.com/office/officeart/2005/8/layout/list1"/>
    <dgm:cxn modelId="{6FB01C5B-4641-4ED5-90C2-2B7C0CC8E69B}" type="presParOf" srcId="{8ABB0418-DF91-4A2E-8D46-25512E51BF07}" destId="{45A7FA9B-CAA2-48DC-9FD9-DB9812FC1251}" srcOrd="9" destOrd="0" presId="urn:microsoft.com/office/officeart/2005/8/layout/list1"/>
    <dgm:cxn modelId="{6FA8195C-3887-41E1-9335-6D9375F50266}" type="presParOf" srcId="{8ABB0418-DF91-4A2E-8D46-25512E51BF07}" destId="{F1954824-21D8-4020-8ADE-10D3283BF45B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28AC1C5-F9AF-4CFB-AC32-9580DD51B03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DC2691B-EBBE-487C-9600-55A7B86A9B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94F7073-48AD-45A3-A0F4-028E665E0D2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8C55C-29AC-4B25-B8CB-50FAFE7357E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A07318-35CA-4B4A-9C8E-86D0B58EB0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FC28DB-FAED-4C07-B951-45E73A7B46B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ADB77-C59C-4EC6-88C2-214CFDB4EE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3DDC81-710B-4286-A392-527012FBD83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890397-A021-45F9-8290-9730783143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F8E91-445E-40E5-B2F7-10074D07DB4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97C0BB-D9B9-4414-83E8-E419886C13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CCADD-4523-4C77-BFEF-260D6EF0D1B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55848-A26E-41B9-8F9D-7D3CC023CA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014FC-02E5-48D4-810A-97DED40D4A8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8D554-1580-47C0-9C57-79C02DD664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B02CC-3C9D-406E-8DC8-0A75105E545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7320FA-F9D7-417A-88FF-7D5AFDC179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F2ECF0-7D95-4425-825E-D2170726363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6DD6F-FCC4-4FD4-B3A6-D465AB503C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6629A-6A5C-417B-837D-0EC574A6502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DF513-93D8-471D-A490-997BF74D57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B8E4D-3B4F-4A5B-B8A3-F5CD4F1481B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8818D-A70A-486B-AD76-8FBC239D2B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C4EFA-4564-4043-B223-9BE92556161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6C7753-E303-42FE-8A74-23EBDC3D61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67C03C-32EA-4C1F-9566-333A23A7597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90075B6-6DDB-4BA9-A2C6-D05799C9F7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625" y="4214813"/>
          <a:ext cx="8429625" cy="24288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9895"/>
                <a:gridCol w="2809895"/>
                <a:gridCol w="2809895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DUM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VY_32_INOVACE_IX_1_17 Výkon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 	IX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: I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Pořadové číslo DUM: 17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			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</a:rPr>
                        <a:t>Mgr. Milan Žižka</a:t>
                      </a:r>
                    </a:p>
                    <a:p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57188" y="2071688"/>
          <a:ext cx="8358187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38549"/>
                <a:gridCol w="42196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4365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285750"/>
            <a:ext cx="5000625" cy="15001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50" y="428625"/>
            <a:ext cx="8501063" cy="2286000"/>
          </a:xfrm>
          <a:solidFill>
            <a:schemeClr val="accent6">
              <a:lumMod val="60000"/>
              <a:lumOff val="40000"/>
            </a:schemeClr>
          </a:solidFill>
        </p:spPr>
        <p:txBody>
          <a:bodyPr rtlCol="0" anchor="t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/>
              <a:t>Anotace: </a:t>
            </a:r>
            <a:r>
              <a:rPr lang="cs-CZ" sz="3200" dirty="0" err="1" smtClean="0"/>
              <a:t>PowerPointová</a:t>
            </a:r>
            <a:r>
              <a:rPr lang="cs-CZ" sz="3200" dirty="0" smtClean="0"/>
              <a:t> Prezentace  seznamuje </a:t>
            </a:r>
            <a:br>
              <a:rPr lang="cs-CZ" sz="3200" dirty="0" smtClean="0"/>
            </a:br>
            <a:r>
              <a:rPr lang="cs-CZ" sz="3200" dirty="0" smtClean="0"/>
              <a:t>s pojmem výkon, prohlubuje dovednosti řešení fyzikálních úloh.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50" y="2928938"/>
          <a:ext cx="8501063" cy="34321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626089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Druh učebního materiálu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Výukový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26089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Typická věková skupina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13 – 14 let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105408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Výkon, jednotka watt.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500" y="571500"/>
            <a:ext cx="7772400" cy="1470025"/>
          </a:xfrm>
          <a:solidFill>
            <a:schemeClr val="accent6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rgbClr val="452103"/>
                </a:solidFill>
              </a:rPr>
              <a:t>Výkon</a:t>
            </a:r>
            <a:endParaRPr lang="cs-CZ" sz="5400" b="1" dirty="0">
              <a:solidFill>
                <a:srgbClr val="45210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75" y="3886200"/>
            <a:ext cx="7715250" cy="1752600"/>
          </a:xfrm>
          <a:solidFill>
            <a:schemeClr val="bg1"/>
          </a:solidFill>
          <a:ln w="73025">
            <a:solidFill>
              <a:schemeClr val="accent6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dirty="0" smtClean="0">
                <a:solidFill>
                  <a:srgbClr val="602E04"/>
                </a:solidFill>
              </a:rPr>
              <a:t>Výkon je fyzikální veličina. Výkon značíme </a:t>
            </a:r>
            <a:r>
              <a:rPr lang="cs-CZ" sz="4000" b="1" i="1" dirty="0" smtClean="0">
                <a:solidFill>
                  <a:srgbClr val="602E04"/>
                </a:solidFill>
              </a:rPr>
              <a:t>P</a:t>
            </a:r>
            <a:r>
              <a:rPr lang="cs-CZ" sz="4000" b="1" dirty="0" smtClean="0">
                <a:solidFill>
                  <a:srgbClr val="602E04"/>
                </a:solidFill>
              </a:rPr>
              <a:t>. Jednotkou je </a:t>
            </a:r>
            <a:r>
              <a:rPr lang="cs-CZ" sz="4000" b="1" i="1" dirty="0" smtClean="0">
                <a:solidFill>
                  <a:srgbClr val="602E04"/>
                </a:solidFill>
              </a:rPr>
              <a:t>W</a:t>
            </a:r>
            <a:r>
              <a:rPr lang="cs-CZ" sz="4000" b="1" dirty="0" smtClean="0">
                <a:solidFill>
                  <a:srgbClr val="602E04"/>
                </a:solidFill>
              </a:rPr>
              <a:t> (Watt).</a:t>
            </a:r>
            <a:endParaRPr lang="cs-CZ" sz="4000" b="1" dirty="0">
              <a:solidFill>
                <a:srgbClr val="602E04"/>
              </a:solidFill>
            </a:endParaRPr>
          </a:p>
        </p:txBody>
      </p:sp>
      <p:pic>
        <p:nvPicPr>
          <p:cNvPr id="17411" name="Picture 1" descr="C:\Documents and Settings\Fujitsu-Siemens\Local Settings\Temporary Internet Files\Content.IE5\5I15702U\MC9000562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3" y="1928813"/>
            <a:ext cx="1809750" cy="180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6" descr="C:\Documents and Settings\Fujitsu-Siemens\Local Settings\Temporary Internet Files\Content.IE5\MEN7NW0J\MC90034730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0" y="42862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313" y="142875"/>
            <a:ext cx="8429625" cy="2571750"/>
          </a:xfrm>
          <a:solidFill>
            <a:schemeClr val="accent6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/>
              <a:t>Když dva lidé budou současně konat stejnou práci (například naloží stejný náklad do stejné výšky),</a:t>
            </a:r>
            <a:br>
              <a:rPr lang="cs-CZ" sz="3200" dirty="0" smtClean="0"/>
            </a:br>
            <a:r>
              <a:rPr lang="cs-CZ" sz="3200" dirty="0" smtClean="0"/>
              <a:t>o člověku, který tu práci vykonal v kratší době říkáme, že pracoval s větším výkonem.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4313" y="5286375"/>
            <a:ext cx="8572500" cy="1428750"/>
          </a:xfrm>
          <a:solidFill>
            <a:schemeClr val="accent6">
              <a:lumMod val="50000"/>
            </a:schemeClr>
          </a:solidFill>
        </p:spPr>
        <p:txBody>
          <a:bodyPr>
            <a:noAutofit/>
          </a:bodyPr>
          <a:lstStyle/>
          <a:p>
            <a:pPr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</a:rPr>
              <a:t>Abychom mohli porovnávat takovouto schopnost </a:t>
            </a:r>
          </a:p>
          <a:p>
            <a:pPr>
              <a:spcBef>
                <a:spcPct val="0"/>
              </a:spcBef>
            </a:pPr>
            <a:r>
              <a:rPr lang="cs-CZ" smtClean="0">
                <a:solidFill>
                  <a:schemeClr val="bg1"/>
                </a:solidFill>
              </a:rPr>
              <a:t>i v jiných případech</a:t>
            </a:r>
            <a:r>
              <a:rPr lang="cs-CZ" smtClean="0">
                <a:solidFill>
                  <a:schemeClr val="bg1"/>
                </a:solidFill>
                <a:latin typeface="Arial" charset="0"/>
              </a:rPr>
              <a:t>,</a:t>
            </a:r>
            <a:r>
              <a:rPr lang="cs-CZ" smtClean="0">
                <a:solidFill>
                  <a:schemeClr val="bg1"/>
                </a:solidFill>
              </a:rPr>
              <a:t> zavádíme fyzikální veličinu výkon.</a:t>
            </a:r>
          </a:p>
        </p:txBody>
      </p:sp>
      <p:pic>
        <p:nvPicPr>
          <p:cNvPr id="18435" name="Picture 13" descr="C:\Documents and Settings\Fujitsu-Siemens\Local Settings\Temporary Internet Files\Content.IE5\5I15702U\MC9004370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75" y="1857375"/>
            <a:ext cx="1716088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285750" y="3643313"/>
            <a:ext cx="8572500" cy="83026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Často se porovnávají auta pode výkonu. Závodní auto předjede osobní. Má větší výkon.</a:t>
            </a:r>
            <a:endParaRPr lang="cs-CZ" sz="2400" dirty="0">
              <a:latin typeface="+mn-lt"/>
              <a:cs typeface="+mn-cs"/>
            </a:endParaRPr>
          </a:p>
        </p:txBody>
      </p:sp>
      <p:pic>
        <p:nvPicPr>
          <p:cNvPr id="18437" name="Picture 3" descr="C:\Documents and Settings\Fujitsu-Siemens\Local Settings\Temporary Internet Files\Content.IE5\GIYM0IHI\MC90044173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13" y="3643313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5" descr="C:\Documents and Settings\Fujitsu-Siemens\Local Settings\Temporary Internet Files\Content.IE5\V1FUR70O\MC90039854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7688" y="4143375"/>
            <a:ext cx="1833562" cy="969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88" y="1214438"/>
            <a:ext cx="8429625" cy="1470025"/>
          </a:xfrm>
          <a:ln w="44450">
            <a:solidFill>
              <a:schemeClr val="accent6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Výkon </a:t>
            </a:r>
            <a:r>
              <a:rPr lang="cs-CZ" b="1" i="1" dirty="0" smtClean="0"/>
              <a:t>P</a:t>
            </a:r>
            <a:r>
              <a:rPr lang="cs-CZ" dirty="0" smtClean="0"/>
              <a:t> vypočítáme, když práci </a:t>
            </a:r>
            <a:r>
              <a:rPr lang="cs-CZ" b="1" i="1" dirty="0" smtClean="0"/>
              <a:t>W</a:t>
            </a:r>
            <a:r>
              <a:rPr lang="cs-CZ" i="1" dirty="0" smtClean="0"/>
              <a:t> </a:t>
            </a:r>
            <a:r>
              <a:rPr lang="cs-CZ" dirty="0" smtClean="0"/>
              <a:t>dělíme časem </a:t>
            </a:r>
            <a:r>
              <a:rPr lang="cs-CZ" b="1" i="1" dirty="0" smtClean="0"/>
              <a:t>T.</a:t>
            </a:r>
            <a:endParaRPr lang="cs-CZ" b="1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50" y="214313"/>
            <a:ext cx="8429625" cy="8572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Výkon je množství práce vykonané za určitý čas.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8688" y="3429000"/>
            <a:ext cx="2357437" cy="646113"/>
          </a:xfrm>
          <a:prstGeom prst="rect">
            <a:avLst/>
          </a:prstGeom>
          <a:noFill/>
          <a:ln w="44450">
            <a:solidFill>
              <a:schemeClr val="accent6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i="1" dirty="0">
                <a:latin typeface="Cambria Math" pitchFamily="18" charset="0"/>
                <a:ea typeface="Cambria Math" pitchFamily="18" charset="0"/>
                <a:cs typeface="+mn-cs"/>
              </a:rPr>
              <a:t>P = W : t</a:t>
            </a:r>
            <a:endParaRPr lang="cs-CZ" sz="3600" i="1" dirty="0">
              <a:latin typeface="Cambria Math" pitchFamily="18" charset="0"/>
              <a:ea typeface="Cambria Math" pitchFamily="18" charset="0"/>
              <a:cs typeface="+mn-cs"/>
            </a:endParaRPr>
          </a:p>
        </p:txBody>
      </p:sp>
      <p:sp>
        <p:nvSpPr>
          <p:cNvPr id="1946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86438" y="3214688"/>
            <a:ext cx="1438275" cy="1104900"/>
          </a:xfrm>
          <a:prstGeom prst="rect">
            <a:avLst/>
          </a:prstGeom>
          <a:noFill/>
          <a:ln w="44450">
            <a:solidFill>
              <a:schemeClr val="accent6"/>
            </a:solidFill>
          </a:ln>
        </p:spPr>
      </p:pic>
      <p:sp>
        <p:nvSpPr>
          <p:cNvPr id="19462" name="TextovéPole 6"/>
          <p:cNvSpPr txBox="1">
            <a:spLocks noChangeArrowheads="1"/>
          </p:cNvSpPr>
          <p:nvPr/>
        </p:nvSpPr>
        <p:spPr bwMode="auto">
          <a:xfrm>
            <a:off x="3786188" y="3571875"/>
            <a:ext cx="1143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zlomkem</a:t>
            </a:r>
          </a:p>
        </p:txBody>
      </p:sp>
      <p:sp>
        <p:nvSpPr>
          <p:cNvPr id="19463" name="TextovéPole 7"/>
          <p:cNvSpPr txBox="1">
            <a:spLocks noChangeArrowheads="1"/>
          </p:cNvSpPr>
          <p:nvPr/>
        </p:nvSpPr>
        <p:spPr bwMode="auto">
          <a:xfrm>
            <a:off x="3857625" y="4714875"/>
            <a:ext cx="4357688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Kde: 	 P     je výkon ve W (</a:t>
            </a:r>
            <a:r>
              <a:rPr lang="cs-CZ">
                <a:latin typeface="Lucida Handwriting" pitchFamily="66" charset="0"/>
              </a:rPr>
              <a:t>W)</a:t>
            </a:r>
          </a:p>
          <a:p>
            <a:r>
              <a:rPr lang="cs-CZ" sz="2000">
                <a:latin typeface="Calibri" pitchFamily="34" charset="0"/>
              </a:rPr>
              <a:t>	 W   je práce v J</a:t>
            </a:r>
          </a:p>
          <a:p>
            <a:r>
              <a:rPr lang="cs-CZ" sz="2000">
                <a:latin typeface="Calibri" pitchFamily="34" charset="0"/>
              </a:rPr>
              <a:t>	 t     je doba v s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9464" name="TextovéPole 8"/>
          <p:cNvSpPr txBox="1">
            <a:spLocks noChangeArrowheads="1"/>
          </p:cNvSpPr>
          <p:nvPr/>
        </p:nvSpPr>
        <p:spPr bwMode="auto">
          <a:xfrm>
            <a:off x="357188" y="6000750"/>
            <a:ext cx="85725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Poznámka: Pokud se v zápisu sejde W jako označení  veličiny práce i W jako označení jednotky watt, pak se pro přehlednost watt může označovat také psacím </a:t>
            </a:r>
            <a:r>
              <a:rPr lang="cs-CZ">
                <a:latin typeface="Lucida Handwriting" pitchFamily="66" charset="0"/>
              </a:rPr>
              <a:t>W.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357188" y="500063"/>
            <a:ext cx="79295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Stroj vykonal práci 3600 J za 1 minutu. S jakým výkonem pracoval? 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28625" y="1928813"/>
            <a:ext cx="7286625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Řešení:</a:t>
            </a:r>
          </a:p>
          <a:p>
            <a:r>
              <a:rPr lang="cs-CZ" sz="2400">
                <a:latin typeface="Calibri" pitchFamily="34" charset="0"/>
              </a:rPr>
              <a:t>W = 3600 J</a:t>
            </a:r>
          </a:p>
          <a:p>
            <a:r>
              <a:rPr lang="cs-CZ" sz="2400">
                <a:latin typeface="Calibri" pitchFamily="34" charset="0"/>
              </a:rPr>
              <a:t>t = 1 min = 60 s</a:t>
            </a:r>
          </a:p>
          <a:p>
            <a:r>
              <a:rPr lang="cs-CZ" sz="2400" u="sng">
                <a:latin typeface="Calibri" pitchFamily="34" charset="0"/>
              </a:rPr>
              <a:t>P = ?</a:t>
            </a:r>
          </a:p>
          <a:p>
            <a:r>
              <a:rPr lang="cs-CZ" sz="2400">
                <a:latin typeface="Calibri" pitchFamily="34" charset="0"/>
              </a:rPr>
              <a:t>P = W : t</a:t>
            </a:r>
          </a:p>
          <a:p>
            <a:r>
              <a:rPr lang="cs-CZ" sz="2400">
                <a:latin typeface="Calibri" pitchFamily="34" charset="0"/>
              </a:rPr>
              <a:t>P = 3600 : 60</a:t>
            </a:r>
          </a:p>
          <a:p>
            <a:r>
              <a:rPr lang="cs-CZ" sz="2400">
                <a:latin typeface="Calibri" pitchFamily="34" charset="0"/>
              </a:rPr>
              <a:t> P = 60 (W)</a:t>
            </a:r>
          </a:p>
          <a:p>
            <a:r>
              <a:rPr lang="cs-CZ" sz="2400" u="sng">
                <a:latin typeface="Calibri" pitchFamily="34" charset="0"/>
              </a:rPr>
              <a:t>Stroj pracoval s výkonem 60 W.</a:t>
            </a:r>
          </a:p>
        </p:txBody>
      </p:sp>
      <p:grpSp>
        <p:nvGrpSpPr>
          <p:cNvPr id="20483" name="Skupina 3"/>
          <p:cNvGrpSpPr>
            <a:grpSpLocks/>
          </p:cNvGrpSpPr>
          <p:nvPr/>
        </p:nvGrpSpPr>
        <p:grpSpPr bwMode="auto">
          <a:xfrm>
            <a:off x="7072313" y="1071563"/>
            <a:ext cx="1714500" cy="928687"/>
            <a:chOff x="5857884" y="642918"/>
            <a:chExt cx="3286116" cy="2071702"/>
          </a:xfrm>
        </p:grpSpPr>
        <p:sp>
          <p:nvSpPr>
            <p:cNvPr id="5" name="Výbuch 1 4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600" dirty="0"/>
            </a:p>
          </p:txBody>
        </p:sp>
        <p:pic>
          <p:nvPicPr>
            <p:cNvPr id="20485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ctrTitle"/>
          </p:nvPr>
        </p:nvSpPr>
        <p:spPr>
          <a:xfrm>
            <a:off x="214313" y="214313"/>
            <a:ext cx="8501062" cy="1470025"/>
          </a:xfrm>
        </p:spPr>
        <p:txBody>
          <a:bodyPr anchor="t"/>
          <a:lstStyle/>
          <a:p>
            <a:pPr algn="l"/>
            <a:r>
              <a:rPr lang="cs-CZ" sz="2400" smtClean="0"/>
              <a:t>S jakým výkonem budeme pracovat, když zvedneme těleso </a:t>
            </a:r>
            <a:br>
              <a:rPr lang="cs-CZ" sz="2400" smtClean="0"/>
            </a:br>
            <a:r>
              <a:rPr lang="cs-CZ" sz="2400" smtClean="0"/>
              <a:t>o hmotnosti 100 g do výšky 1 m za 1 s?</a:t>
            </a:r>
          </a:p>
        </p:txBody>
      </p:sp>
      <p:grpSp>
        <p:nvGrpSpPr>
          <p:cNvPr id="21506" name="Skupina 3"/>
          <p:cNvGrpSpPr>
            <a:grpSpLocks/>
          </p:cNvGrpSpPr>
          <p:nvPr/>
        </p:nvGrpSpPr>
        <p:grpSpPr bwMode="auto">
          <a:xfrm>
            <a:off x="7072313" y="1071563"/>
            <a:ext cx="1714500" cy="928687"/>
            <a:chOff x="5857884" y="642918"/>
            <a:chExt cx="3286116" cy="2071702"/>
          </a:xfrm>
        </p:grpSpPr>
        <p:sp>
          <p:nvSpPr>
            <p:cNvPr id="5" name="Výbuch 1 4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600" dirty="0"/>
            </a:p>
          </p:txBody>
        </p:sp>
        <p:pic>
          <p:nvPicPr>
            <p:cNvPr id="21511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1507" name="TextovéPole 6"/>
          <p:cNvSpPr txBox="1">
            <a:spLocks noChangeArrowheads="1"/>
          </p:cNvSpPr>
          <p:nvPr/>
        </p:nvSpPr>
        <p:spPr bwMode="auto">
          <a:xfrm>
            <a:off x="214313" y="1571625"/>
            <a:ext cx="79295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Výkon vypočítáme  P = W : T. Není zadaná práce. Nejdříve musíme  vypočítat práci ze vztahu W = F .s, kde tíhovou sílu vypočítáme ze vtahu </a:t>
            </a:r>
          </a:p>
          <a:p>
            <a:r>
              <a:rPr lang="cs-CZ" sz="2000">
                <a:latin typeface="Calibri" pitchFamily="34" charset="0"/>
              </a:rPr>
              <a:t>F</a:t>
            </a:r>
            <a:r>
              <a:rPr lang="cs-CZ" sz="2000" baseline="-25000">
                <a:latin typeface="Calibri" pitchFamily="34" charset="0"/>
              </a:rPr>
              <a:t>G </a:t>
            </a:r>
            <a:r>
              <a:rPr lang="cs-CZ" sz="2000">
                <a:latin typeface="Calibri" pitchFamily="34" charset="0"/>
              </a:rPr>
              <a:t>= m . g</a:t>
            </a:r>
          </a:p>
        </p:txBody>
      </p:sp>
      <p:sp>
        <p:nvSpPr>
          <p:cNvPr id="21508" name="TextovéPole 7"/>
          <p:cNvSpPr txBox="1">
            <a:spLocks noChangeArrowheads="1"/>
          </p:cNvSpPr>
          <p:nvPr/>
        </p:nvSpPr>
        <p:spPr bwMode="auto">
          <a:xfrm>
            <a:off x="500063" y="2825750"/>
            <a:ext cx="8286750" cy="375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m= 100 g = 0,1 kg</a:t>
            </a:r>
          </a:p>
          <a:p>
            <a:r>
              <a:rPr lang="cs-CZ" sz="2000">
                <a:latin typeface="Calibri" pitchFamily="34" charset="0"/>
              </a:rPr>
              <a:t>s  = 1 m</a:t>
            </a:r>
          </a:p>
          <a:p>
            <a:r>
              <a:rPr lang="cs-CZ" sz="2000">
                <a:latin typeface="Calibri" pitchFamily="34" charset="0"/>
              </a:rPr>
              <a:t>t = 1 s</a:t>
            </a:r>
          </a:p>
          <a:p>
            <a:r>
              <a:rPr lang="cs-CZ" sz="2000">
                <a:latin typeface="Calibri" pitchFamily="34" charset="0"/>
              </a:rPr>
              <a:t>g= 10 N/kg</a:t>
            </a:r>
          </a:p>
          <a:p>
            <a:r>
              <a:rPr lang="cs-CZ" sz="2000" u="sng">
                <a:latin typeface="Calibri" pitchFamily="34" charset="0"/>
              </a:rPr>
              <a:t>P = ?</a:t>
            </a:r>
          </a:p>
          <a:p>
            <a:r>
              <a:rPr lang="cs-CZ" sz="2000">
                <a:latin typeface="Calibri" pitchFamily="34" charset="0"/>
              </a:rPr>
              <a:t>F</a:t>
            </a:r>
            <a:r>
              <a:rPr lang="cs-CZ" sz="2000" baseline="-25000">
                <a:latin typeface="Calibri" pitchFamily="34" charset="0"/>
              </a:rPr>
              <a:t>G </a:t>
            </a:r>
            <a:r>
              <a:rPr lang="cs-CZ" sz="2000">
                <a:latin typeface="Calibri" pitchFamily="34" charset="0"/>
              </a:rPr>
              <a:t>= m . g</a:t>
            </a:r>
          </a:p>
          <a:p>
            <a:r>
              <a:rPr lang="cs-CZ" sz="2000">
                <a:latin typeface="Calibri" pitchFamily="34" charset="0"/>
              </a:rPr>
              <a:t>F</a:t>
            </a:r>
            <a:r>
              <a:rPr lang="cs-CZ" sz="2000" baseline="-25000">
                <a:latin typeface="Calibri" pitchFamily="34" charset="0"/>
              </a:rPr>
              <a:t>G </a:t>
            </a:r>
            <a:r>
              <a:rPr lang="cs-CZ" sz="2000">
                <a:latin typeface="Calibri" pitchFamily="34" charset="0"/>
              </a:rPr>
              <a:t>= 0,1 . 10 = </a:t>
            </a:r>
            <a:r>
              <a:rPr lang="cs-CZ" sz="2000" u="sng">
                <a:latin typeface="Calibri" pitchFamily="34" charset="0"/>
              </a:rPr>
              <a:t>1 N</a:t>
            </a:r>
          </a:p>
          <a:p>
            <a:r>
              <a:rPr lang="cs-CZ" sz="2000">
                <a:latin typeface="Calibri" pitchFamily="34" charset="0"/>
              </a:rPr>
              <a:t>Vypočítáme práci: W = F . s; W = 1 . 1 = </a:t>
            </a:r>
            <a:r>
              <a:rPr lang="cs-CZ" sz="2000" u="sng">
                <a:latin typeface="Calibri" pitchFamily="34" charset="0"/>
              </a:rPr>
              <a:t>1 J</a:t>
            </a:r>
          </a:p>
          <a:p>
            <a:r>
              <a:rPr lang="cs-CZ" sz="2000">
                <a:latin typeface="Calibri" pitchFamily="34" charset="0"/>
              </a:rPr>
              <a:t>Výkon vypočítáme:  P = W : t; P = 1 : 1 = </a:t>
            </a:r>
            <a:r>
              <a:rPr lang="cs-CZ" sz="2000" u="sng">
                <a:latin typeface="Calibri" pitchFamily="34" charset="0"/>
              </a:rPr>
              <a:t>1 W</a:t>
            </a:r>
          </a:p>
          <a:p>
            <a:r>
              <a:rPr lang="cs-CZ" sz="2000" u="sng">
                <a:latin typeface="Calibri" pitchFamily="34" charset="0"/>
              </a:rPr>
              <a:t>Při zvednutí tělesa o hmotnosti 100 g do výšky 1 m za  1 s jsme pracovali </a:t>
            </a:r>
          </a:p>
          <a:p>
            <a:r>
              <a:rPr lang="cs-CZ" sz="2000" u="sng">
                <a:latin typeface="Calibri" pitchFamily="34" charset="0"/>
              </a:rPr>
              <a:t>s výkonem 1 W.</a:t>
            </a:r>
            <a:endParaRPr lang="cs-CZ" sz="2000" u="sng">
              <a:solidFill>
                <a:schemeClr val="bg1"/>
              </a:solidFill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1509" name="TextovéPole 10"/>
          <p:cNvSpPr txBox="1">
            <a:spLocks noChangeArrowheads="1"/>
          </p:cNvSpPr>
          <p:nvPr/>
        </p:nvSpPr>
        <p:spPr bwMode="auto">
          <a:xfrm>
            <a:off x="285750" y="1214438"/>
            <a:ext cx="22145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Nápověda: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63" y="3857625"/>
            <a:ext cx="7929562" cy="1200150"/>
          </a:xfrm>
          <a:prstGeom prst="rect">
            <a:avLst/>
          </a:prstGeom>
          <a:solidFill>
            <a:schemeClr val="bg1"/>
          </a:solidFill>
          <a:ln w="44450"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452103"/>
                </a:solidFill>
                <a:latin typeface="+mn-lt"/>
                <a:cs typeface="+mn-cs"/>
              </a:rPr>
              <a:t>1 W je  malá jednotka. V praxi se používají jednotky větší.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1 kW  = 1 000 W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1 MW = 1 000 </a:t>
            </a:r>
            <a:r>
              <a:rPr lang="cs-CZ" sz="2400" dirty="0" err="1">
                <a:latin typeface="+mn-lt"/>
                <a:cs typeface="+mn-cs"/>
              </a:rPr>
              <a:t>000</a:t>
            </a:r>
            <a:r>
              <a:rPr lang="cs-CZ" sz="2400" dirty="0">
                <a:latin typeface="+mn-lt"/>
                <a:cs typeface="+mn-cs"/>
              </a:rPr>
              <a:t> W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00063" y="500063"/>
            <a:ext cx="7772400" cy="1470025"/>
          </a:xfrm>
          <a:prstGeom prst="rect">
            <a:avLst/>
          </a:prstGeom>
          <a:solidFill>
            <a:schemeClr val="bg1"/>
          </a:solidFill>
          <a:ln w="4445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Výkon 1 wattu budeme  mít, když vykonáme práci 1 J za jednu s.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  <p:sp>
        <p:nvSpPr>
          <p:cNvPr id="2253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22533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143250" y="2357438"/>
            <a:ext cx="1771650" cy="11144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285852" y="207167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85750" y="428625"/>
            <a:ext cx="8358188" cy="5842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Vyber správnou odpověď :</a:t>
            </a:r>
            <a:endParaRPr lang="cs-CZ" sz="3200" dirty="0">
              <a:latin typeface="+mn-lt"/>
              <a:cs typeface="+mn-cs"/>
            </a:endParaRPr>
          </a:p>
        </p:txBody>
      </p:sp>
      <p:sp>
        <p:nvSpPr>
          <p:cNvPr id="5" name="Tlačítko akce: Dopředu nebo Další 4">
            <a:hlinkClick r:id="" action="ppaction://hlinkshowjump?jump=previousslide" highlightClick="1"/>
          </p:cNvPr>
          <p:cNvSpPr/>
          <p:nvPr/>
        </p:nvSpPr>
        <p:spPr>
          <a:xfrm>
            <a:off x="5857875" y="2000250"/>
            <a:ext cx="1042988" cy="1042988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5857875" y="3429000"/>
            <a:ext cx="1042988" cy="1042988"/>
          </a:xfrm>
          <a:prstGeom prst="actionButtonForwardNex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Tlačítko akce: Dopředu nebo Další 7">
            <a:hlinkClick r:id="" action="ppaction://hlinkshowjump?jump=previousslide" highlightClick="1"/>
          </p:cNvPr>
          <p:cNvSpPr/>
          <p:nvPr/>
        </p:nvSpPr>
        <p:spPr>
          <a:xfrm>
            <a:off x="5857875" y="4786313"/>
            <a:ext cx="1042988" cy="1042987"/>
          </a:xfrm>
          <a:prstGeom prst="actionButtonForwardNex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3558" name="Skupina 8"/>
          <p:cNvGrpSpPr>
            <a:grpSpLocks/>
          </p:cNvGrpSpPr>
          <p:nvPr/>
        </p:nvGrpSpPr>
        <p:grpSpPr bwMode="auto">
          <a:xfrm>
            <a:off x="6643688" y="1000125"/>
            <a:ext cx="2286000" cy="1357313"/>
            <a:chOff x="5857884" y="642918"/>
            <a:chExt cx="3286116" cy="2071702"/>
          </a:xfrm>
        </p:grpSpPr>
        <p:sp>
          <p:nvSpPr>
            <p:cNvPr id="10" name="Výbuch 1 9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600" dirty="0"/>
            </a:p>
          </p:txBody>
        </p:sp>
        <p:pic>
          <p:nvPicPr>
            <p:cNvPr id="23560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5"/>
          <p:cNvGrpSpPr/>
          <p:nvPr/>
        </p:nvGrpSpPr>
        <p:grpSpPr>
          <a:xfrm>
            <a:off x="5357818" y="1500174"/>
            <a:ext cx="2703778" cy="2357455"/>
            <a:chOff x="5572132" y="2000240"/>
            <a:chExt cx="2703778" cy="2357455"/>
          </a:xfrm>
          <a:solidFill>
            <a:schemeClr val="accent6">
              <a:lumMod val="40000"/>
              <a:lumOff val="60000"/>
            </a:schemeClr>
          </a:solidFill>
        </p:grpSpPr>
        <p:sp>
          <p:nvSpPr>
            <p:cNvPr id="7" name="Rovnoramenný trojúhelník 6"/>
            <p:cNvSpPr/>
            <p:nvPr/>
          </p:nvSpPr>
          <p:spPr>
            <a:xfrm>
              <a:off x="5572132" y="2000240"/>
              <a:ext cx="2703778" cy="2357454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cxnSp>
          <p:nvCxnSpPr>
            <p:cNvPr id="8" name="Přímá spojovací čára 7"/>
            <p:cNvCxnSpPr/>
            <p:nvPr/>
          </p:nvCxnSpPr>
          <p:spPr>
            <a:xfrm>
              <a:off x="6143636" y="3357562"/>
              <a:ext cx="1571636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>
              <a:endCxn id="7" idx="3"/>
            </p:cNvCxnSpPr>
            <p:nvPr/>
          </p:nvCxnSpPr>
          <p:spPr>
            <a:xfrm rot="5400000">
              <a:off x="6427466" y="3854118"/>
              <a:ext cx="1000132" cy="7021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6286512" y="3571876"/>
              <a:ext cx="428628" cy="461665"/>
            </a:xfrm>
            <a:prstGeom prst="rect">
              <a:avLst/>
            </a:prstGeom>
            <a:grp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dirty="0">
                  <a:latin typeface="+mn-lt"/>
                  <a:cs typeface="+mn-cs"/>
                </a:rPr>
                <a:t>P</a:t>
              </a:r>
              <a:endParaRPr lang="cs-CZ" sz="2400" dirty="0">
                <a:latin typeface="+mn-lt"/>
                <a:cs typeface="+mn-cs"/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643702" y="2714620"/>
              <a:ext cx="428628" cy="461665"/>
            </a:xfrm>
            <a:prstGeom prst="rect">
              <a:avLst/>
            </a:prstGeom>
            <a:grp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dirty="0">
                  <a:latin typeface="+mn-lt"/>
                  <a:cs typeface="+mn-cs"/>
                </a:rPr>
                <a:t>W</a:t>
              </a:r>
              <a:endParaRPr lang="cs-CZ" sz="2400" dirty="0">
                <a:latin typeface="+mn-lt"/>
                <a:cs typeface="+mn-cs"/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072330" y="3643314"/>
              <a:ext cx="428628" cy="461665"/>
            </a:xfrm>
            <a:prstGeom prst="rect">
              <a:avLst/>
            </a:prstGeom>
            <a:grp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400" dirty="0">
                  <a:latin typeface="+mn-lt"/>
                  <a:cs typeface="+mn-cs"/>
                </a:rPr>
                <a:t>t</a:t>
              </a:r>
              <a:endParaRPr lang="cs-CZ" sz="2400" dirty="0">
                <a:latin typeface="+mn-lt"/>
                <a:cs typeface="+mn-cs"/>
              </a:endParaRPr>
            </a:p>
          </p:txBody>
        </p:sp>
      </p:grpSp>
      <p:grpSp>
        <p:nvGrpSpPr>
          <p:cNvPr id="3" name="Skupina 13"/>
          <p:cNvGrpSpPr/>
          <p:nvPr/>
        </p:nvGrpSpPr>
        <p:grpSpPr>
          <a:xfrm>
            <a:off x="5357818" y="1428736"/>
            <a:ext cx="2703778" cy="2428893"/>
            <a:chOff x="5572132" y="2000240"/>
            <a:chExt cx="2703778" cy="2428893"/>
          </a:xfrm>
          <a:solidFill>
            <a:schemeClr val="accent6">
              <a:lumMod val="75000"/>
            </a:schemeClr>
          </a:solidFill>
        </p:grpSpPr>
        <p:sp>
          <p:nvSpPr>
            <p:cNvPr id="15" name="Rovnoramenný trojúhelník 14"/>
            <p:cNvSpPr/>
            <p:nvPr/>
          </p:nvSpPr>
          <p:spPr>
            <a:xfrm>
              <a:off x="5572132" y="2000240"/>
              <a:ext cx="2703778" cy="2428892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cxnSp>
          <p:nvCxnSpPr>
            <p:cNvPr id="16" name="Přímá spojovací čára 15"/>
            <p:cNvCxnSpPr/>
            <p:nvPr/>
          </p:nvCxnSpPr>
          <p:spPr>
            <a:xfrm>
              <a:off x="6143636" y="3357562"/>
              <a:ext cx="1571636" cy="1588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>
              <a:endCxn id="15" idx="3"/>
            </p:cNvCxnSpPr>
            <p:nvPr/>
          </p:nvCxnSpPr>
          <p:spPr>
            <a:xfrm rot="5400000">
              <a:off x="6427467" y="3925555"/>
              <a:ext cx="1000132" cy="7023"/>
            </a:xfrm>
            <a:prstGeom prst="line">
              <a:avLst/>
            </a:prstGeom>
            <a:grpFill/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6286512" y="3571876"/>
              <a:ext cx="428628" cy="461665"/>
            </a:xfrm>
            <a:prstGeom prst="rect">
              <a:avLst/>
            </a:prstGeom>
            <a:grp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400" dirty="0">
                <a:latin typeface="+mn-lt"/>
                <a:cs typeface="+mn-cs"/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643702" y="2714620"/>
              <a:ext cx="428628" cy="461665"/>
            </a:xfrm>
            <a:prstGeom prst="rect">
              <a:avLst/>
            </a:prstGeom>
            <a:grp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400" dirty="0">
                <a:latin typeface="+mn-lt"/>
                <a:cs typeface="+mn-cs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7072330" y="3643314"/>
              <a:ext cx="428628" cy="461665"/>
            </a:xfrm>
            <a:prstGeom prst="rect">
              <a:avLst/>
            </a:prstGeom>
            <a:grpFill/>
          </p:spPr>
          <p:txBody>
            <a:bodyPr>
              <a:spAutoFit/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2400" dirty="0">
                <a:latin typeface="+mn-lt"/>
                <a:cs typeface="+mn-cs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85750" y="785813"/>
            <a:ext cx="5286375" cy="83026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+mn-lt"/>
                <a:cs typeface="+mn-cs"/>
              </a:rPr>
              <a:t>Vepiš do této pomůcky  na správná místa veličiny ze vzorce pro  výkon.</a:t>
            </a:r>
            <a:endParaRPr lang="cs-CZ" sz="2400" b="1" dirty="0">
              <a:latin typeface="+mn-lt"/>
              <a:cs typeface="+mn-cs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4313" y="2500313"/>
            <a:ext cx="4429125" cy="46196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Napiš vztah pro výpočet: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14313" y="3429000"/>
            <a:ext cx="1428750" cy="461963"/>
          </a:xfrm>
          <a:prstGeom prst="rect">
            <a:avLst/>
          </a:prstGeom>
          <a:solidFill>
            <a:schemeClr val="bg1"/>
          </a:solidFill>
          <a:ln w="66675"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Práce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2214563" y="3571875"/>
            <a:ext cx="2143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W = P . t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2214563" y="4357688"/>
            <a:ext cx="2143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 = W : t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2214563" y="5572125"/>
            <a:ext cx="2143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t = W : P</a:t>
            </a:r>
          </a:p>
        </p:txBody>
      </p:sp>
      <p:grpSp>
        <p:nvGrpSpPr>
          <p:cNvPr id="29" name="Skupina 28"/>
          <p:cNvGrpSpPr>
            <a:grpSpLocks/>
          </p:cNvGrpSpPr>
          <p:nvPr/>
        </p:nvGrpSpPr>
        <p:grpSpPr bwMode="auto">
          <a:xfrm>
            <a:off x="6643688" y="0"/>
            <a:ext cx="2286000" cy="1357313"/>
            <a:chOff x="5857884" y="642918"/>
            <a:chExt cx="3286116" cy="2071702"/>
          </a:xfrm>
        </p:grpSpPr>
        <p:sp>
          <p:nvSpPr>
            <p:cNvPr id="31" name="Výbuch 1 30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600" dirty="0"/>
            </a:p>
          </p:txBody>
        </p:sp>
        <p:pic>
          <p:nvPicPr>
            <p:cNvPr id="24589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3" name="TextovéPole 32"/>
          <p:cNvSpPr txBox="1"/>
          <p:nvPr/>
        </p:nvSpPr>
        <p:spPr>
          <a:xfrm>
            <a:off x="285750" y="5572125"/>
            <a:ext cx="1428750" cy="461963"/>
          </a:xfrm>
          <a:prstGeom prst="rect">
            <a:avLst/>
          </a:prstGeom>
          <a:solidFill>
            <a:schemeClr val="bg1"/>
          </a:solidFill>
          <a:ln w="66675"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Času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14313" y="4286250"/>
            <a:ext cx="1428750" cy="461963"/>
          </a:xfrm>
          <a:prstGeom prst="rect">
            <a:avLst/>
          </a:prstGeom>
          <a:solidFill>
            <a:schemeClr val="bg1"/>
          </a:solidFill>
          <a:ln w="66675"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Výkonu</a:t>
            </a:r>
            <a:endParaRPr lang="cs-CZ" sz="24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6" grpId="0"/>
      <p:bldP spid="27" grpId="0"/>
      <p:bldP spid="28" grpId="0"/>
      <p:bldP spid="33" grpId="0" animBg="1"/>
      <p:bldP spid="3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88" y="785813"/>
            <a:ext cx="7772400" cy="1470025"/>
          </a:xfrm>
          <a:solidFill>
            <a:schemeClr val="accent6">
              <a:lumMod val="75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Práci vypočítáme, když výkon násobíme časem.</a:t>
            </a:r>
            <a:endParaRPr lang="cs-CZ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7188" y="2428875"/>
            <a:ext cx="7786687" cy="714375"/>
          </a:xfrm>
          <a:solidFill>
            <a:schemeClr val="accent6">
              <a:lumMod val="20000"/>
              <a:lumOff val="80000"/>
            </a:schemeClr>
          </a:solidFill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bg1"/>
                </a:solidFill>
              </a:rPr>
              <a:t>		</a:t>
            </a:r>
            <a:r>
              <a:rPr lang="cs-CZ" sz="5400" dirty="0" smtClean="0">
                <a:solidFill>
                  <a:schemeClr val="tx1"/>
                </a:solidFill>
              </a:rPr>
              <a:t>W = P . t</a:t>
            </a:r>
            <a:r>
              <a:rPr lang="cs-CZ" dirty="0" smtClean="0">
                <a:solidFill>
                  <a:schemeClr val="tx1"/>
                </a:solidFill>
              </a:rPr>
              <a:t>  	</a:t>
            </a: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88" y="142875"/>
            <a:ext cx="5643562" cy="5238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707E3"/>
                </a:solidFill>
                <a:latin typeface="+mn-lt"/>
                <a:cs typeface="+mn-cs"/>
              </a:rPr>
              <a:t>Jak vypočítáme práci z výkonu?</a:t>
            </a:r>
            <a:endParaRPr lang="cs-CZ" sz="2800" b="1" dirty="0">
              <a:solidFill>
                <a:srgbClr val="0707E3"/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28625" y="5643563"/>
            <a:ext cx="22145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1 J = 1 Ws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625" y="6286500"/>
            <a:ext cx="5857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Jeden joule (džaul) je jedna wattsekunda.</a:t>
            </a:r>
          </a:p>
        </p:txBody>
      </p:sp>
      <p:sp>
        <p:nvSpPr>
          <p:cNvPr id="8" name="Obdélník 7"/>
          <p:cNvSpPr/>
          <p:nvPr/>
        </p:nvSpPr>
        <p:spPr>
          <a:xfrm>
            <a:off x="3643313" y="3929063"/>
            <a:ext cx="4572000" cy="193833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W - práce v joulech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    		 		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P -je výkon ve wattech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      				         t- je doba v sekundách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88" y="3286125"/>
            <a:ext cx="6357937" cy="5238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707E3"/>
                </a:solidFill>
                <a:latin typeface="+mn-lt"/>
                <a:cs typeface="+mn-cs"/>
              </a:rPr>
              <a:t>Znáte veličiny a jednotky v tomto vztahu?</a:t>
            </a:r>
            <a:endParaRPr lang="cs-CZ" sz="2800" b="1" dirty="0">
              <a:solidFill>
                <a:srgbClr val="0707E3"/>
              </a:solidFill>
              <a:latin typeface="+mn-lt"/>
              <a:cs typeface="+mn-cs"/>
            </a:endParaRPr>
          </a:p>
        </p:txBody>
      </p: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6643688" y="2786063"/>
            <a:ext cx="2286000" cy="1357312"/>
            <a:chOff x="5857884" y="642918"/>
            <a:chExt cx="3286116" cy="2071702"/>
          </a:xfrm>
        </p:grpSpPr>
        <p:sp>
          <p:nvSpPr>
            <p:cNvPr id="12" name="Výbuch 1 11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600" dirty="0"/>
            </a:p>
          </p:txBody>
        </p:sp>
        <p:pic>
          <p:nvPicPr>
            <p:cNvPr id="25613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25609" name="Skupina 14"/>
          <p:cNvGrpSpPr>
            <a:grpSpLocks/>
          </p:cNvGrpSpPr>
          <p:nvPr/>
        </p:nvGrpSpPr>
        <p:grpSpPr bwMode="auto">
          <a:xfrm>
            <a:off x="6572250" y="0"/>
            <a:ext cx="2286000" cy="1357313"/>
            <a:chOff x="5857884" y="642918"/>
            <a:chExt cx="3286116" cy="2071702"/>
          </a:xfrm>
        </p:grpSpPr>
        <p:sp>
          <p:nvSpPr>
            <p:cNvPr id="16" name="Výbuch 1 15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600" dirty="0"/>
            </a:p>
          </p:txBody>
        </p:sp>
        <p:pic>
          <p:nvPicPr>
            <p:cNvPr id="25611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3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18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6" grpId="0"/>
      <p:bldP spid="7" grpId="0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285750" y="500063"/>
            <a:ext cx="85010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Motor pracoval s výkonem 1,5 kW po dobu 2 minut. Jakou práci vykonal?</a:t>
            </a:r>
          </a:p>
        </p:txBody>
      </p:sp>
      <p:pic>
        <p:nvPicPr>
          <p:cNvPr id="26626" name="Picture 12" descr="C:\Documents and Settings\Fujitsu-Siemens\Local Settings\Temporary Internet Files\Content.IE5\0HT28LZO\MC9003185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25" y="2857500"/>
            <a:ext cx="922338" cy="183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57188" y="1785938"/>
            <a:ext cx="6858000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Řešení:</a:t>
            </a:r>
          </a:p>
          <a:p>
            <a:r>
              <a:rPr lang="cs-CZ" sz="2400">
                <a:latin typeface="Calibri" pitchFamily="34" charset="0"/>
              </a:rPr>
              <a:t>P = 1,5 kW = 1500 W</a:t>
            </a:r>
          </a:p>
          <a:p>
            <a:r>
              <a:rPr lang="cs-CZ" sz="2400">
                <a:latin typeface="Calibri" pitchFamily="34" charset="0"/>
              </a:rPr>
              <a:t>t = 2 min = 120 s</a:t>
            </a:r>
          </a:p>
          <a:p>
            <a:r>
              <a:rPr lang="cs-CZ" sz="2400" u="sng">
                <a:latin typeface="Calibri" pitchFamily="34" charset="0"/>
              </a:rPr>
              <a:t>W = ?</a:t>
            </a:r>
          </a:p>
          <a:p>
            <a:r>
              <a:rPr lang="cs-CZ" sz="2400">
                <a:latin typeface="Calibri" pitchFamily="34" charset="0"/>
              </a:rPr>
              <a:t>W = P . t</a:t>
            </a:r>
          </a:p>
          <a:p>
            <a:r>
              <a:rPr lang="cs-CZ" sz="2400">
                <a:latin typeface="Calibri" pitchFamily="34" charset="0"/>
              </a:rPr>
              <a:t>W = 1500 . 120</a:t>
            </a:r>
          </a:p>
          <a:p>
            <a:r>
              <a:rPr lang="cs-CZ" sz="2400">
                <a:latin typeface="Calibri" pitchFamily="34" charset="0"/>
              </a:rPr>
              <a:t>W = 180 000( J)</a:t>
            </a:r>
          </a:p>
          <a:p>
            <a:r>
              <a:rPr lang="cs-CZ" sz="2400" u="sng">
                <a:latin typeface="Calibri" pitchFamily="34" charset="0"/>
              </a:rPr>
              <a:t>Motor vykonal práci 180 kJ.</a:t>
            </a:r>
          </a:p>
        </p:txBody>
      </p: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6643688" y="1000125"/>
            <a:ext cx="2286000" cy="1357313"/>
            <a:chOff x="5857884" y="642918"/>
            <a:chExt cx="3286116" cy="2071702"/>
          </a:xfrm>
        </p:grpSpPr>
        <p:sp>
          <p:nvSpPr>
            <p:cNvPr id="19" name="Výbuch 1 18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600" dirty="0"/>
            </a:p>
          </p:txBody>
        </p:sp>
        <p:pic>
          <p:nvPicPr>
            <p:cNvPr id="26630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Obdélník 1"/>
          <p:cNvSpPr>
            <a:spLocks noChangeArrowheads="1"/>
          </p:cNvSpPr>
          <p:nvPr/>
        </p:nvSpPr>
        <p:spPr bwMode="auto">
          <a:xfrm>
            <a:off x="214313" y="571500"/>
            <a:ext cx="85725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Výkon každého ze dvou  jaderných reaktorů v Temelíně je 1000 MW. </a:t>
            </a:r>
          </a:p>
          <a:p>
            <a:r>
              <a:rPr lang="cs-CZ" sz="2400">
                <a:latin typeface="Calibri" pitchFamily="34" charset="0"/>
              </a:rPr>
              <a:t>Největší výkon z vodních elektráren má  přečerpávací elektrárna Dlouhé Stráně, má dvě turbíny každá má výkon 325 000 kW. Která z těchto elektráren má větší výkon. (Odp. odůvodni.)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14313" y="2928938"/>
            <a:ext cx="700087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Převedeme na stejné jednotky:</a:t>
            </a:r>
          </a:p>
          <a:p>
            <a:r>
              <a:rPr lang="cs-CZ" sz="2400">
                <a:latin typeface="Calibri" pitchFamily="34" charset="0"/>
              </a:rPr>
              <a:t>Temelín 2 x 1000 MW =		 2000 000kW</a:t>
            </a:r>
          </a:p>
          <a:p>
            <a:r>
              <a:rPr lang="cs-CZ" sz="2400">
                <a:latin typeface="Calibri" pitchFamily="34" charset="0"/>
              </a:rPr>
              <a:t>Dlouhé stráně 2 x 325 000 kW = 	   650 000 kW</a:t>
            </a:r>
          </a:p>
          <a:p>
            <a:r>
              <a:rPr lang="cs-CZ" sz="2400">
                <a:latin typeface="Calibri" pitchFamily="34" charset="0"/>
              </a:rPr>
              <a:t> Větší výkon mají dva reaktory elektrárny Temelín.</a:t>
            </a:r>
          </a:p>
        </p:txBody>
      </p:sp>
      <p:grpSp>
        <p:nvGrpSpPr>
          <p:cNvPr id="27651" name="Skupina 4"/>
          <p:cNvGrpSpPr>
            <a:grpSpLocks/>
          </p:cNvGrpSpPr>
          <p:nvPr/>
        </p:nvGrpSpPr>
        <p:grpSpPr bwMode="auto">
          <a:xfrm>
            <a:off x="6500813" y="1857375"/>
            <a:ext cx="2286000" cy="1357313"/>
            <a:chOff x="5857884" y="642918"/>
            <a:chExt cx="3286116" cy="2071702"/>
          </a:xfrm>
        </p:grpSpPr>
        <p:sp>
          <p:nvSpPr>
            <p:cNvPr id="6" name="Výbuch 1 5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600" dirty="0"/>
            </a:p>
          </p:txBody>
        </p:sp>
        <p:pic>
          <p:nvPicPr>
            <p:cNvPr id="27658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8" name="TextovéPole 7"/>
          <p:cNvSpPr txBox="1"/>
          <p:nvPr/>
        </p:nvSpPr>
        <p:spPr>
          <a:xfrm>
            <a:off x="285750" y="4786313"/>
            <a:ext cx="8572500" cy="83026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Vyhledej např. na internetu proč říkáme elektrárně Dlouhé Stráně přečerpávací elektrárna?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85750" y="5857875"/>
            <a:ext cx="8572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V době malého odběru elektřiny se voda přečerpává z dolní nádrže do horní, aby se v  době velkého odběru mohla pouštět na turbíny .</a:t>
            </a:r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7429500" y="5072063"/>
            <a:ext cx="1428750" cy="928687"/>
            <a:chOff x="5857884" y="642918"/>
            <a:chExt cx="3286116" cy="2071702"/>
          </a:xfrm>
        </p:grpSpPr>
        <p:sp>
          <p:nvSpPr>
            <p:cNvPr id="11" name="Výbuch 1 10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600" dirty="0"/>
            </a:p>
          </p:txBody>
        </p:sp>
        <p:pic>
          <p:nvPicPr>
            <p:cNvPr id="27656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2928938" y="5786438"/>
            <a:ext cx="4572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Zdroj obrázků: Galerie MS Office: </a:t>
            </a:r>
            <a:r>
              <a:rPr lang="cs-CZ" b="1" u="sng">
                <a:latin typeface="Calibri" pitchFamily="34" charset="0"/>
                <a:hlinkClick r:id="rId2"/>
              </a:rPr>
              <a:t>www.office.microsoft.com</a:t>
            </a:r>
            <a:r>
              <a:rPr lang="cs-CZ" b="1">
                <a:latin typeface="Calibri" pitchFamily="34" charset="0"/>
              </a:rPr>
              <a:t>,  7/2013</a:t>
            </a:r>
          </a:p>
          <a:p>
            <a:r>
              <a:rPr lang="cs-CZ" b="1">
                <a:latin typeface="Calibri" pitchFamily="34" charset="0"/>
              </a:rPr>
              <a:t>a vlastní práce.</a:t>
            </a:r>
            <a:endParaRPr lang="cs-CZ">
              <a:latin typeface="Calibri" pitchFamily="34" charset="0"/>
            </a:endParaRPr>
          </a:p>
        </p:txBody>
      </p:sp>
      <p:grpSp>
        <p:nvGrpSpPr>
          <p:cNvPr id="28674" name="Skupina 2"/>
          <p:cNvGrpSpPr>
            <a:grpSpLocks/>
          </p:cNvGrpSpPr>
          <p:nvPr/>
        </p:nvGrpSpPr>
        <p:grpSpPr bwMode="auto">
          <a:xfrm>
            <a:off x="6858000" y="4357688"/>
            <a:ext cx="2286000" cy="1357312"/>
            <a:chOff x="5857884" y="642918"/>
            <a:chExt cx="3286116" cy="2071702"/>
          </a:xfrm>
        </p:grpSpPr>
        <p:sp>
          <p:nvSpPr>
            <p:cNvPr id="4" name="Výbuch 1 3"/>
            <p:cNvSpPr/>
            <p:nvPr/>
          </p:nvSpPr>
          <p:spPr>
            <a:xfrm>
              <a:off x="5857884" y="642918"/>
              <a:ext cx="3286116" cy="2071702"/>
            </a:xfrm>
            <a:prstGeom prst="irregularSeal1">
              <a:avLst/>
            </a:prstGeom>
            <a:solidFill>
              <a:srgbClr val="CD733B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sz="3600" dirty="0"/>
            </a:p>
          </p:txBody>
        </p:sp>
        <p:pic>
          <p:nvPicPr>
            <p:cNvPr id="28681" name="Picture 7" descr="C:\Documents and Settings\Fujitsu-Siemens\Local Settings\Temporary Internet Files\Content.IE5\8TTNS1EQ\MC900441428[1].pn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7072330" y="1214422"/>
              <a:ext cx="899877" cy="8998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8675" name="Obdélník 5"/>
          <p:cNvSpPr>
            <a:spLocks noChangeArrowheads="1"/>
          </p:cNvSpPr>
          <p:nvPr/>
        </p:nvSpPr>
        <p:spPr bwMode="auto">
          <a:xfrm>
            <a:off x="214313" y="214313"/>
            <a:ext cx="85725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Jaký výkon měl motor jeřábu, který vyvezl materiál o hmotnosti 1,2t do výšky 6 m za 2 minuty? </a:t>
            </a:r>
          </a:p>
        </p:txBody>
      </p:sp>
      <p:pic>
        <p:nvPicPr>
          <p:cNvPr id="28676" name="Picture 2" descr="C:\Documents and Settings\Fujitsu-Siemens\Local Settings\Temporary Internet Files\Content.IE5\MEN7NW0J\MC90005626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86625" y="1285875"/>
            <a:ext cx="1744663" cy="192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7" name="TextovéPole 7"/>
          <p:cNvSpPr txBox="1">
            <a:spLocks noChangeArrowheads="1"/>
          </p:cNvSpPr>
          <p:nvPr/>
        </p:nvSpPr>
        <p:spPr bwMode="auto">
          <a:xfrm>
            <a:off x="214313" y="1000125"/>
            <a:ext cx="63579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Řešení: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14313" y="1285875"/>
            <a:ext cx="7143750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m= 1,2 t = 1200 kg (Jeřáb zvedal materiál silou </a:t>
            </a:r>
            <a:r>
              <a:rPr lang="cs-CZ" sz="2400"/>
              <a:t>                         </a:t>
            </a:r>
            <a:r>
              <a:rPr lang="cs-CZ" sz="2400">
                <a:latin typeface="Calibri" pitchFamily="34" charset="0"/>
              </a:rPr>
              <a:t>12 000N.)</a:t>
            </a:r>
          </a:p>
          <a:p>
            <a:r>
              <a:rPr lang="cs-CZ" sz="2400">
                <a:latin typeface="Calibri" pitchFamily="34" charset="0"/>
              </a:rPr>
              <a:t>s= 6 m</a:t>
            </a:r>
          </a:p>
          <a:p>
            <a:r>
              <a:rPr lang="cs-CZ" sz="2400">
                <a:latin typeface="Calibri" pitchFamily="34" charset="0"/>
              </a:rPr>
              <a:t>t= 2 min = 120 s</a:t>
            </a:r>
          </a:p>
          <a:p>
            <a:r>
              <a:rPr lang="cs-CZ" sz="2400" u="sng">
                <a:latin typeface="Calibri" pitchFamily="34" charset="0"/>
              </a:rPr>
              <a:t>P = ?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14313" y="2857500"/>
            <a:ext cx="6357937" cy="295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Nejdříve vypočítáme práci:</a:t>
            </a:r>
          </a:p>
          <a:p>
            <a:r>
              <a:rPr lang="cs-CZ" sz="2400">
                <a:latin typeface="Calibri" pitchFamily="34" charset="0"/>
              </a:rPr>
              <a:t> W = F . s</a:t>
            </a:r>
          </a:p>
          <a:p>
            <a:r>
              <a:rPr lang="cs-CZ" sz="2400">
                <a:latin typeface="Calibri" pitchFamily="34" charset="0"/>
              </a:rPr>
              <a:t>W = 12 000  . 6 = 72 000(J)</a:t>
            </a:r>
          </a:p>
          <a:p>
            <a:r>
              <a:rPr lang="cs-CZ" sz="2400">
                <a:latin typeface="Calibri" pitchFamily="34" charset="0"/>
              </a:rPr>
              <a:t>Výkon:</a:t>
            </a:r>
          </a:p>
          <a:p>
            <a:r>
              <a:rPr lang="cs-CZ" sz="2400">
                <a:latin typeface="Calibri" pitchFamily="34" charset="0"/>
              </a:rPr>
              <a:t>P = W : t</a:t>
            </a:r>
          </a:p>
          <a:p>
            <a:r>
              <a:rPr lang="cs-CZ" sz="2400">
                <a:latin typeface="Calibri" pitchFamily="34" charset="0"/>
              </a:rPr>
              <a:t>P = 72 000 : 120 = 600 (W)</a:t>
            </a:r>
          </a:p>
          <a:p>
            <a:r>
              <a:rPr lang="cs-CZ" sz="2400" u="sng">
                <a:latin typeface="Calibri" pitchFamily="34" charset="0"/>
              </a:rPr>
              <a:t>Výkon motoru je 600 W.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931</TotalTime>
  <Words>673</Words>
  <Application>Microsoft Office PowerPoint</Application>
  <PresentationFormat>On-screen Show (4:3)</PresentationFormat>
  <Paragraphs>112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Calibri</vt:lpstr>
      <vt:lpstr>Arial</vt:lpstr>
      <vt:lpstr>Cambria Math</vt:lpstr>
      <vt:lpstr>Lucida Handwriting</vt:lpstr>
      <vt:lpstr>Motiv sady Office</vt:lpstr>
      <vt:lpstr>Snímek 1</vt:lpstr>
      <vt:lpstr>Anotace: PowerPointová Prezentace  seznamuje  s pojmem výkon, prohlubuje dovednosti řešení fyzikálních úloh.</vt:lpstr>
      <vt:lpstr>Výkon</vt:lpstr>
      <vt:lpstr>Když dva lidé budou současně konat stejnou práci (například naloží stejný náklad do stejné výšky), o člověku, který tu práci vykonal v kratší době říkáme, že pracoval s větším výkonem.</vt:lpstr>
      <vt:lpstr>Výkon P vypočítáme, když práci W dělíme časem T.</vt:lpstr>
      <vt:lpstr>Snímek 6</vt:lpstr>
      <vt:lpstr>S jakým výkonem budeme pracovat, když zvedneme těleso  o hmotnosti 100 g do výšky 1 m za 1 s?</vt:lpstr>
      <vt:lpstr>Snímek 8</vt:lpstr>
      <vt:lpstr>Snímek 9</vt:lpstr>
      <vt:lpstr>Snímek 10</vt:lpstr>
      <vt:lpstr>Práci vypočítáme, když výkon násobíme časem.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Výkon</dc:title>
  <dc:creator>Oem</dc:creator>
  <cp:lastModifiedBy>DUM</cp:lastModifiedBy>
  <cp:revision>49</cp:revision>
  <dcterms:created xsi:type="dcterms:W3CDTF">2013-07-21T18:58:52Z</dcterms:created>
  <dcterms:modified xsi:type="dcterms:W3CDTF">2013-08-27T20:48:12Z</dcterms:modified>
</cp:coreProperties>
</file>