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1" r:id="rId2"/>
    <p:sldId id="262" r:id="rId3"/>
    <p:sldId id="256" r:id="rId4"/>
    <p:sldId id="257" r:id="rId5"/>
    <p:sldId id="269" r:id="rId6"/>
    <p:sldId id="260" r:id="rId7"/>
    <p:sldId id="266" r:id="rId8"/>
    <p:sldId id="267" r:id="rId9"/>
    <p:sldId id="268" r:id="rId10"/>
    <p:sldId id="265" r:id="rId11"/>
    <p:sldId id="259" r:id="rId12"/>
    <p:sldId id="270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1EB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5" autoAdjust="0"/>
    <p:restoredTop sz="94660"/>
  </p:normalViewPr>
  <p:slideViewPr>
    <p:cSldViewPr>
      <p:cViewPr>
        <p:scale>
          <a:sx n="66" d="100"/>
          <a:sy n="66" d="100"/>
        </p:scale>
        <p:origin x="-648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B308B81-5C0F-43E7-99D7-1B4230D07D7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B435F16-A412-4702-83E3-93F3318DD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DAE0E4-5B0D-45AD-A093-00C5BD92C65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91006-0C53-4EFB-B7D5-ECD7428DF4D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740F2-E2EC-49DD-9D75-2BAAF8327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380A8-9FEB-4BC1-B13A-C0F898AAC96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ED594-B611-4224-84DF-748A778D54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08B60-48D9-42D1-A733-9251DD38C3F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833B9-CCF7-4EA1-B823-EC2FD19E5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DFD57-47CC-4F89-8D8F-AF238EA857E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FB7F0-F825-44CA-84CF-5359F1545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405DD-6BFF-4067-AE21-685CDDCEFC1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8A75B-F1A9-48A1-9E86-61946D32A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8A879-DDE8-442A-BD1C-771D06DB83D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871F-B9DC-4273-851B-846E5EE195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A6B0D-1BFE-4669-8545-D7EF7559BF1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74315-57C6-4372-B841-F81150C47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6B716-3A49-4D08-87C1-2EEA011763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0DAC3-A386-433C-88C2-D2F2F8877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3E96B-67E8-408F-97BF-4DDD6DC6E69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F9A7A-4063-4E17-B48D-AAC007FE5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82EF9-3C8F-41F4-957B-D4A8F6CDC2C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CA45C-4AD5-4860-AC54-F4DAA997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3174E-0E58-4470-9D91-0C9A9A7E67B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2F5FB-AEDB-448C-8324-BB69AEB3A2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E2652C-ED43-4B2C-9E95-11C19842423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76E048-874B-481C-A8F7-88687A01E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625" y="4214813"/>
          <a:ext cx="8429625" cy="2428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VY_32_INOVACE_IX_1_18 Energie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18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88" y="2071688"/>
          <a:ext cx="8358187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4350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50" y="428625"/>
            <a:ext cx="8501063" cy="2286000"/>
          </a:xfrm>
          <a:solidFill>
            <a:schemeClr val="accent2">
              <a:lumMod val="75000"/>
            </a:schemeClr>
          </a:solidFill>
        </p:spPr>
        <p:txBody>
          <a:bodyPr rtlCol="0" anchor="t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Anotace: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seznamuje žáky s veličinou energie, jejími druhy a jednotkami a s řešením úloh na polohovou energii.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50" y="2928938"/>
          <a:ext cx="8501063" cy="34321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10540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Energie,  polohová energie, pohybová energie, 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ráce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 energie, jednotky energie, joule, wattsekunda, kilowatthodina 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85875" y="285750"/>
            <a:ext cx="5929313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2">
                    <a:lumMod val="75000"/>
                  </a:schemeClr>
                </a:solidFill>
              </a:rPr>
              <a:t>Energie</a:t>
            </a:r>
            <a:endParaRPr lang="cs-CZ" sz="6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3" y="4500563"/>
            <a:ext cx="8358187" cy="1752600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Energie je fyzikální veličina. Značíme ji E. 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7411" name="Picture 1" descr="C:\Documents and Settings\Fujitsu-Siemens\Local Settings\Temporary Internet Files\Content.IE5\7ASIVSDP\MC9002871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50" y="285750"/>
            <a:ext cx="122555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Documents and Settings\Fujitsu-Siemens\Local Settings\Temporary Internet Files\Content.IE5\Q0AO16MH\MP90044843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2357438"/>
            <a:ext cx="1360487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1" descr="C:\Documents and Settings\Fujitsu-Siemens\Local Settings\Temporary Internet Files\Content.IE5\MEN7NW0J\MC9004043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3" y="285750"/>
            <a:ext cx="1111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8" name="Picture 22" descr="C:\Documents and Settings\Fujitsu-Siemens\Local Settings\Temporary Internet Files\Content.IE5\51DDXRQI\MC90008944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34075" y="1928813"/>
            <a:ext cx="1392238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000250" y="2357438"/>
            <a:ext cx="3857625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 běžném hovoru se říká, že aby člověk  mohl  pracovat nebo sportovat, musí získávat energii. Získává ji </a:t>
            </a:r>
            <a:r>
              <a:rPr lang="cs-CZ"/>
              <a:t>                      </a:t>
            </a:r>
            <a:r>
              <a:rPr lang="cs-CZ">
                <a:latin typeface="Calibri" pitchFamily="34" charset="0"/>
              </a:rPr>
              <a:t>z potravy.</a:t>
            </a:r>
          </a:p>
          <a:p>
            <a:r>
              <a:rPr lang="cs-CZ">
                <a:latin typeface="Calibri" pitchFamily="34" charset="0"/>
              </a:rPr>
              <a:t>Stroje mohou získávat energii  například z pohonných hmot nebo </a:t>
            </a:r>
            <a:r>
              <a:rPr lang="cs-CZ"/>
              <a:t>                                           </a:t>
            </a:r>
          </a:p>
          <a:p>
            <a:r>
              <a:rPr lang="cs-CZ">
                <a:latin typeface="Calibri" pitchFamily="34" charset="0"/>
              </a:rPr>
              <a:t>z elektrických zdrojů.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313" y="142875"/>
            <a:ext cx="8501062" cy="1470025"/>
          </a:xfrm>
          <a:ln w="53975"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Energie je schopnost tělesa konat práci.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50" y="2143125"/>
            <a:ext cx="8572500" cy="12144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Těleso, které má energii, může konat práci a vykonáním práce se může změnit energie tělesa.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8435" name="Picture 11" descr="C:\Documents and Settings\Fujitsu-Siemens\Local Settings\Temporary Internet Files\Content.IE5\GIYM0IHI\MC9003599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5073650"/>
            <a:ext cx="1822450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0" descr="C:\Documents and Settings\Fujitsu-Siemens\Local Settings\Temporary Internet Files\Content.IE5\ZL4VJKRS\MC9001045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00" y="5357813"/>
            <a:ext cx="1411288" cy="138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2428875" y="4929188"/>
            <a:ext cx="4786313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Ke zvednutí kladiva vykonáme práci. Zvednuté kladivo má energii, může konat práci, například zatlouci hřebík. </a:t>
            </a:r>
          </a:p>
          <a:p>
            <a:r>
              <a:rPr lang="cs-CZ">
                <a:latin typeface="Calibri" pitchFamily="34" charset="0"/>
              </a:rPr>
              <a:t>Tekoucí voda nebo voda v přehradě (nad jezem) má energii.  Může konat práci např. pohánět vodní  kola a turbíny.</a:t>
            </a:r>
          </a:p>
        </p:txBody>
      </p:sp>
      <p:pic>
        <p:nvPicPr>
          <p:cNvPr id="18438" name="Picture 11" descr="C:\Documents and Settings\Fujitsu-Siemens\Local Settings\Temporary Internet Files\Content.IE5\MEN7NW0J\MC9004043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86750" y="1785938"/>
            <a:ext cx="687388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1000125" y="3571875"/>
            <a:ext cx="6702425" cy="584200"/>
          </a:xfrm>
          <a:prstGeom prst="rect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Energie i práce mají jednotku J (Joule).</a:t>
            </a:r>
            <a:endParaRPr lang="cs-CZ" sz="3200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357188" y="1000125"/>
            <a:ext cx="85010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Energie může být:</a:t>
            </a:r>
          </a:p>
          <a:p>
            <a:r>
              <a:rPr lang="cs-CZ" sz="2400">
                <a:latin typeface="Calibri" pitchFamily="34" charset="0"/>
              </a:rPr>
              <a:t>chemická, jaderná, světelná, mechanická atd.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85813" y="2000250"/>
            <a:ext cx="7286625" cy="523875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Energie se může měnit na energii jiného druhu.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357188" y="2928938"/>
            <a:ext cx="78581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	   </a:t>
            </a:r>
            <a:r>
              <a:rPr lang="cs-CZ" sz="3200" u="sng">
                <a:latin typeface="Calibri" pitchFamily="34" charset="0"/>
              </a:rPr>
              <a:t>Mechanická energie </a:t>
            </a:r>
            <a:r>
              <a:rPr lang="cs-CZ" sz="3200">
                <a:latin typeface="Calibri" pitchFamily="34" charset="0"/>
              </a:rPr>
              <a:t>- </a:t>
            </a:r>
            <a:r>
              <a:rPr lang="cs-CZ" sz="2400">
                <a:latin typeface="Calibri" pitchFamily="34" charset="0"/>
              </a:rPr>
              <a:t>má dva základní druhy. </a:t>
            </a:r>
          </a:p>
          <a:p>
            <a:r>
              <a:rPr lang="cs-CZ" sz="2400" b="1">
                <a:latin typeface="Calibri" pitchFamily="34" charset="0"/>
              </a:rPr>
              <a:t>Energii polohovou </a:t>
            </a:r>
            <a:endParaRPr lang="cs-CZ" sz="2400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Energii pohybovou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428625" y="4214813"/>
            <a:ext cx="73580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Energie  polohová se může měnit na energii pohybovou </a:t>
            </a:r>
          </a:p>
          <a:p>
            <a:r>
              <a:rPr lang="cs-CZ" sz="2400">
                <a:latin typeface="Calibri" pitchFamily="34" charset="0"/>
              </a:rPr>
              <a:t>a naopak.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625" y="5214938"/>
            <a:ext cx="7858125" cy="120015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Lidstvo potřebuje stále více energie. Některé zdroje energie by člověk mohl při rostoucí potřebě energie brzy vyčerpat. Ty označujeme jako neobnovitelné zdroje energie.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813" y="357188"/>
            <a:ext cx="7215187" cy="584200"/>
          </a:xfrm>
          <a:prstGeom prst="rect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Existují různé druhy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1563" y="3786188"/>
          <a:ext cx="5945187" cy="628650"/>
        </p:xfrm>
        <a:graphic>
          <a:graphicData uri="http://schemas.openxmlformats.org/drawingml/2006/table">
            <a:tbl>
              <a:tblPr/>
              <a:tblGrid>
                <a:gridCol w="5944870"/>
              </a:tblGrid>
              <a:tr h="628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err="1" smtClean="0">
                          <a:latin typeface="Calibri"/>
                          <a:ea typeface="Calibri"/>
                          <a:cs typeface="Times New Roman"/>
                        </a:rPr>
                        <a:t>Fotovoltaika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biopaliva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, bioplyny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0" y="571500"/>
            <a:ext cx="878681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000">
                <a:latin typeface="Calibri" pitchFamily="34" charset="0"/>
                <a:ea typeface="Calibri" pitchFamily="34" charset="0"/>
                <a:cs typeface="Times New Roman" pitchFamily="18" charset="0"/>
              </a:rPr>
              <a:t>Spoj v jenom obrazci obnovitelné zdroje a v druhém neobnovitelné zdroje energie. Do obrazců napiš, který druh každý obrazec obsahuje.</a:t>
            </a:r>
          </a:p>
          <a:p>
            <a:endParaRPr lang="cs-CZ" sz="20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2000">
                <a:latin typeface="Calibri" pitchFamily="34" charset="0"/>
                <a:ea typeface="Calibri" pitchFamily="34" charset="0"/>
                <a:cs typeface="Times New Roman" pitchFamily="18" charset="0"/>
              </a:rPr>
              <a:t>vodní energie		větrná energie		geotermální en.</a:t>
            </a:r>
            <a:endParaRPr lang="cs-CZ" sz="2000"/>
          </a:p>
          <a:p>
            <a:pPr eaLnBrk="0" hangingPunct="0"/>
            <a:r>
              <a:rPr lang="cs-CZ" sz="2000">
                <a:latin typeface="Calibri" pitchFamily="34" charset="0"/>
              </a:rPr>
              <a:t>jaderná energie		energie plynu ropy 	energie vodního přílivu </a:t>
            </a:r>
          </a:p>
          <a:p>
            <a:pPr eaLnBrk="0" hangingPunct="0"/>
            <a:r>
              <a:rPr lang="cs-CZ" sz="2000">
                <a:latin typeface="Calibri" pitchFamily="34" charset="0"/>
              </a:rPr>
              <a:t>energie uhlí</a:t>
            </a:r>
            <a:endParaRPr lang="cs-CZ" sz="2000"/>
          </a:p>
        </p:txBody>
      </p:sp>
      <p:pic>
        <p:nvPicPr>
          <p:cNvPr id="20488" name="Picture 2" descr="C:\Documents and Settings\Fujitsu-Siemens\Local Settings\Temporary Internet Files\Content.IE5\TG2ZS2DV\MC9002402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4714875"/>
            <a:ext cx="1665288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9" descr="C:\Documents and Settings\Fujitsu-Siemens\Local Settings\Temporary Internet Files\Content.IE5\TX1IFBFF\MC9002421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4429125"/>
            <a:ext cx="1766888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Picture 10" descr="C:\Documents and Settings\Fujitsu-Siemens\Local Settings\Temporary Internet Files\Content.IE5\ZL4VJKRS\MC9001045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63" y="4857750"/>
            <a:ext cx="1411287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Volný tvar 12"/>
          <p:cNvSpPr/>
          <p:nvPr/>
        </p:nvSpPr>
        <p:spPr>
          <a:xfrm>
            <a:off x="0" y="1785938"/>
            <a:ext cx="5251450" cy="679450"/>
          </a:xfrm>
          <a:custGeom>
            <a:avLst/>
            <a:gdLst>
              <a:gd name="connsiteX0" fmla="*/ 252361 w 5252064"/>
              <a:gd name="connsiteY0" fmla="*/ 99961 h 680064"/>
              <a:gd name="connsiteX1" fmla="*/ 55716 w 5252064"/>
              <a:gd name="connsiteY1" fmla="*/ 99961 h 680064"/>
              <a:gd name="connsiteX2" fmla="*/ 65548 w 5252064"/>
              <a:gd name="connsiteY2" fmla="*/ 571909 h 680064"/>
              <a:gd name="connsiteX3" fmla="*/ 449006 w 5252064"/>
              <a:gd name="connsiteY3" fmla="*/ 611239 h 680064"/>
              <a:gd name="connsiteX4" fmla="*/ 2582606 w 5252064"/>
              <a:gd name="connsiteY4" fmla="*/ 640735 h 680064"/>
              <a:gd name="connsiteX5" fmla="*/ 2926735 w 5252064"/>
              <a:gd name="connsiteY5" fmla="*/ 375264 h 680064"/>
              <a:gd name="connsiteX6" fmla="*/ 4794864 w 5252064"/>
              <a:gd name="connsiteY6" fmla="*/ 375264 h 680064"/>
              <a:gd name="connsiteX7" fmla="*/ 4824361 w 5252064"/>
              <a:gd name="connsiteY7" fmla="*/ 50800 h 680064"/>
              <a:gd name="connsiteX8" fmla="*/ 2228645 w 5252064"/>
              <a:gd name="connsiteY8" fmla="*/ 70464 h 680064"/>
              <a:gd name="connsiteX9" fmla="*/ 301522 w 5252064"/>
              <a:gd name="connsiteY9" fmla="*/ 90129 h 680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52064" h="680064">
                <a:moveTo>
                  <a:pt x="252361" y="99961"/>
                </a:moveTo>
                <a:cubicBezTo>
                  <a:pt x="169606" y="60632"/>
                  <a:pt x="86851" y="21303"/>
                  <a:pt x="55716" y="99961"/>
                </a:cubicBezTo>
                <a:cubicBezTo>
                  <a:pt x="24581" y="178619"/>
                  <a:pt x="0" y="486696"/>
                  <a:pt x="65548" y="571909"/>
                </a:cubicBezTo>
                <a:cubicBezTo>
                  <a:pt x="131096" y="657122"/>
                  <a:pt x="29497" y="599768"/>
                  <a:pt x="449006" y="611239"/>
                </a:cubicBezTo>
                <a:cubicBezTo>
                  <a:pt x="868515" y="622710"/>
                  <a:pt x="2169651" y="680064"/>
                  <a:pt x="2582606" y="640735"/>
                </a:cubicBezTo>
                <a:cubicBezTo>
                  <a:pt x="2995561" y="601406"/>
                  <a:pt x="2558025" y="419509"/>
                  <a:pt x="2926735" y="375264"/>
                </a:cubicBezTo>
                <a:cubicBezTo>
                  <a:pt x="3295445" y="331019"/>
                  <a:pt x="4478593" y="429341"/>
                  <a:pt x="4794864" y="375264"/>
                </a:cubicBezTo>
                <a:cubicBezTo>
                  <a:pt x="5111135" y="321187"/>
                  <a:pt x="5252064" y="101600"/>
                  <a:pt x="4824361" y="50800"/>
                </a:cubicBezTo>
                <a:cubicBezTo>
                  <a:pt x="4396658" y="0"/>
                  <a:pt x="2228645" y="70464"/>
                  <a:pt x="2228645" y="70464"/>
                </a:cubicBezTo>
                <a:lnTo>
                  <a:pt x="301522" y="90129"/>
                </a:lnTo>
              </a:path>
            </a:pathLst>
          </a:custGeom>
          <a:ln w="539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0" y="1500188"/>
            <a:ext cx="8751888" cy="860425"/>
          </a:xfrm>
          <a:custGeom>
            <a:avLst/>
            <a:gdLst>
              <a:gd name="connsiteX0" fmla="*/ 275304 w 8752349"/>
              <a:gd name="connsiteY0" fmla="*/ 98323 h 860323"/>
              <a:gd name="connsiteX1" fmla="*/ 68826 w 8752349"/>
              <a:gd name="connsiteY1" fmla="*/ 88491 h 860323"/>
              <a:gd name="connsiteX2" fmla="*/ 58994 w 8752349"/>
              <a:gd name="connsiteY2" fmla="*/ 324465 h 860323"/>
              <a:gd name="connsiteX3" fmla="*/ 422788 w 8752349"/>
              <a:gd name="connsiteY3" fmla="*/ 363794 h 860323"/>
              <a:gd name="connsiteX4" fmla="*/ 2163097 w 8752349"/>
              <a:gd name="connsiteY4" fmla="*/ 344129 h 860323"/>
              <a:gd name="connsiteX5" fmla="*/ 4670323 w 8752349"/>
              <a:gd name="connsiteY5" fmla="*/ 334297 h 860323"/>
              <a:gd name="connsiteX6" fmla="*/ 5142271 w 8752349"/>
              <a:gd name="connsiteY6" fmla="*/ 314632 h 860323"/>
              <a:gd name="connsiteX7" fmla="*/ 5614220 w 8752349"/>
              <a:gd name="connsiteY7" fmla="*/ 737420 h 860323"/>
              <a:gd name="connsiteX8" fmla="*/ 8042788 w 8752349"/>
              <a:gd name="connsiteY8" fmla="*/ 757084 h 860323"/>
              <a:gd name="connsiteX9" fmla="*/ 8288594 w 8752349"/>
              <a:gd name="connsiteY9" fmla="*/ 117987 h 860323"/>
              <a:gd name="connsiteX10" fmla="*/ 5260259 w 8752349"/>
              <a:gd name="connsiteY10" fmla="*/ 49161 h 860323"/>
              <a:gd name="connsiteX11" fmla="*/ 275304 w 8752349"/>
              <a:gd name="connsiteY11" fmla="*/ 98323 h 860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52349" h="860323">
                <a:moveTo>
                  <a:pt x="275304" y="98323"/>
                </a:moveTo>
                <a:cubicBezTo>
                  <a:pt x="190091" y="74562"/>
                  <a:pt x="104878" y="50801"/>
                  <a:pt x="68826" y="88491"/>
                </a:cubicBezTo>
                <a:cubicBezTo>
                  <a:pt x="32774" y="126181"/>
                  <a:pt x="0" y="278581"/>
                  <a:pt x="58994" y="324465"/>
                </a:cubicBezTo>
                <a:cubicBezTo>
                  <a:pt x="117988" y="370349"/>
                  <a:pt x="422788" y="363794"/>
                  <a:pt x="422788" y="363794"/>
                </a:cubicBezTo>
                <a:lnTo>
                  <a:pt x="2163097" y="344129"/>
                </a:lnTo>
                <a:lnTo>
                  <a:pt x="4670323" y="334297"/>
                </a:lnTo>
                <a:cubicBezTo>
                  <a:pt x="5166852" y="329381"/>
                  <a:pt x="4984955" y="247445"/>
                  <a:pt x="5142271" y="314632"/>
                </a:cubicBezTo>
                <a:cubicBezTo>
                  <a:pt x="5299587" y="381819"/>
                  <a:pt x="5130801" y="663678"/>
                  <a:pt x="5614220" y="737420"/>
                </a:cubicBezTo>
                <a:cubicBezTo>
                  <a:pt x="6097640" y="811162"/>
                  <a:pt x="7597059" y="860323"/>
                  <a:pt x="8042788" y="757084"/>
                </a:cubicBezTo>
                <a:cubicBezTo>
                  <a:pt x="8488517" y="653845"/>
                  <a:pt x="8752349" y="235974"/>
                  <a:pt x="8288594" y="117987"/>
                </a:cubicBezTo>
                <a:cubicBezTo>
                  <a:pt x="7824839" y="0"/>
                  <a:pt x="5260259" y="49161"/>
                  <a:pt x="5260259" y="49161"/>
                </a:cubicBezTo>
                <a:lnTo>
                  <a:pt x="275304" y="98323"/>
                </a:lnTo>
                <a:close/>
              </a:path>
            </a:pathLst>
          </a:custGeom>
          <a:solidFill>
            <a:schemeClr val="accent1">
              <a:alpha val="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2857500"/>
            <a:ext cx="87153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Dokážeš přijít na další zdroje obnovitelné energie, které nejsou uvedeny v předcházejícím příkladu? Napiš je!</a:t>
            </a:r>
            <a:endParaRPr lang="cs-CZ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0494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43888" y="0"/>
            <a:ext cx="900112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ný popisek 10"/>
          <p:cNvSpPr/>
          <p:nvPr/>
        </p:nvSpPr>
        <p:spPr>
          <a:xfrm>
            <a:off x="7000875" y="1071563"/>
            <a:ext cx="1928813" cy="6127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Obnovitelné</a:t>
            </a:r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3000375" y="2214563"/>
            <a:ext cx="2571750" cy="612775"/>
          </a:xfrm>
          <a:prstGeom prst="wedgeEllipseCallout">
            <a:avLst>
              <a:gd name="adj1" fmla="val -71789"/>
              <a:gd name="adj2" fmla="val -6309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Neobnovitelné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497" name="TextovéPole 13"/>
          <p:cNvSpPr txBox="1">
            <a:spLocks noChangeArrowheads="1"/>
          </p:cNvSpPr>
          <p:nvPr/>
        </p:nvSpPr>
        <p:spPr bwMode="auto">
          <a:xfrm>
            <a:off x="142875" y="142875"/>
            <a:ext cx="1143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Uvaž!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  <p:bldP spid="9" grpId="0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ovací čára 20"/>
          <p:cNvCxnSpPr/>
          <p:nvPr/>
        </p:nvCxnSpPr>
        <p:spPr>
          <a:xfrm flipV="1">
            <a:off x="357188" y="3500438"/>
            <a:ext cx="1714500" cy="142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spojka 1"/>
          <p:cNvSpPr/>
          <p:nvPr/>
        </p:nvSpPr>
        <p:spPr>
          <a:xfrm>
            <a:off x="428625" y="5500688"/>
            <a:ext cx="714375" cy="742950"/>
          </a:xfrm>
          <a:prstGeom prst="flowChartConnector">
            <a:avLst/>
          </a:prstGeom>
          <a:solidFill>
            <a:srgbClr val="0F1E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2214563" y="5500688"/>
            <a:ext cx="714375" cy="74295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785813" y="5857875"/>
            <a:ext cx="1427162" cy="1588"/>
          </a:xfrm>
          <a:prstGeom prst="straightConnector1">
            <a:avLst/>
          </a:prstGeom>
          <a:ln w="539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85750" y="6286500"/>
            <a:ext cx="3929063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510" name="Skupina 18"/>
          <p:cNvGrpSpPr>
            <a:grpSpLocks/>
          </p:cNvGrpSpPr>
          <p:nvPr/>
        </p:nvGrpSpPr>
        <p:grpSpPr bwMode="auto">
          <a:xfrm>
            <a:off x="500063" y="357188"/>
            <a:ext cx="914400" cy="3143250"/>
            <a:chOff x="500034" y="357166"/>
            <a:chExt cx="914400" cy="3143273"/>
          </a:xfrm>
        </p:grpSpPr>
        <p:grpSp>
          <p:nvGrpSpPr>
            <p:cNvPr id="21515" name="Skupina 34"/>
            <p:cNvGrpSpPr>
              <a:grpSpLocks/>
            </p:cNvGrpSpPr>
            <p:nvPr/>
          </p:nvGrpSpPr>
          <p:grpSpPr bwMode="auto">
            <a:xfrm>
              <a:off x="500034" y="2643182"/>
              <a:ext cx="914400" cy="857257"/>
              <a:chOff x="5715008" y="2285991"/>
              <a:chExt cx="914400" cy="857257"/>
            </a:xfrm>
          </p:grpSpPr>
          <p:pic>
            <p:nvPicPr>
              <p:cNvPr id="32" name="Picture 22" descr="C:\Documents and Settings\Fujitsu-Siemens\Local Settings\Temporary Internet Files\Content.IE5\ZL4VJKRS\MC900310624[1].wmf"/>
              <p:cNvPicPr>
                <a:picLocks noChangeAspect="1" noChangeArrowheads="1"/>
              </p:cNvPicPr>
              <p:nvPr/>
            </p:nvPicPr>
            <p:blipFill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 t="7928" b="68288"/>
              <a:stretch>
                <a:fillRect/>
              </a:stretch>
            </p:blipFill>
            <p:spPr bwMode="auto">
              <a:xfrm rot="10800000">
                <a:off x="5780953" y="2285991"/>
                <a:ext cx="740838" cy="428628"/>
              </a:xfrm>
              <a:prstGeom prst="rect">
                <a:avLst/>
              </a:prstGeom>
              <a:noFill/>
            </p:spPr>
          </p:pic>
          <p:sp>
            <p:nvSpPr>
              <p:cNvPr id="34" name="Obdélník 33"/>
              <p:cNvSpPr/>
              <p:nvPr/>
            </p:nvSpPr>
            <p:spPr>
              <a:xfrm>
                <a:off x="5715008" y="2643182"/>
                <a:ext cx="914400" cy="500066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1516" name="Skupina 35"/>
            <p:cNvGrpSpPr>
              <a:grpSpLocks/>
            </p:cNvGrpSpPr>
            <p:nvPr/>
          </p:nvGrpSpPr>
          <p:grpSpPr bwMode="auto">
            <a:xfrm>
              <a:off x="500034" y="357166"/>
              <a:ext cx="914400" cy="857257"/>
              <a:chOff x="5715008" y="2285991"/>
              <a:chExt cx="914400" cy="857257"/>
            </a:xfrm>
          </p:grpSpPr>
          <p:pic>
            <p:nvPicPr>
              <p:cNvPr id="37" name="Picture 22" descr="C:\Documents and Settings\Fujitsu-Siemens\Local Settings\Temporary Internet Files\Content.IE5\ZL4VJKRS\MC900310624[1].wmf"/>
              <p:cNvPicPr>
                <a:picLocks noChangeAspect="1" noChangeArrowheads="1"/>
              </p:cNvPicPr>
              <p:nvPr/>
            </p:nvPicPr>
            <p:blipFill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 t="7928" b="68288"/>
              <a:stretch>
                <a:fillRect/>
              </a:stretch>
            </p:blipFill>
            <p:spPr bwMode="auto">
              <a:xfrm rot="10800000">
                <a:off x="5780953" y="2285991"/>
                <a:ext cx="740838" cy="428628"/>
              </a:xfrm>
              <a:prstGeom prst="rect">
                <a:avLst/>
              </a:prstGeom>
              <a:noFill/>
            </p:spPr>
          </p:pic>
          <p:sp>
            <p:nvSpPr>
              <p:cNvPr id="38" name="Obdélník 37"/>
              <p:cNvSpPr/>
              <p:nvPr/>
            </p:nvSpPr>
            <p:spPr>
              <a:xfrm>
                <a:off x="5715008" y="2643180"/>
                <a:ext cx="914400" cy="500066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cxnSp>
          <p:nvCxnSpPr>
            <p:cNvPr id="11" name="Přímá spojovací šipka 10"/>
            <p:cNvCxnSpPr/>
            <p:nvPr/>
          </p:nvCxnSpPr>
          <p:spPr>
            <a:xfrm rot="16200000" flipV="1">
              <a:off x="-177836" y="2035165"/>
              <a:ext cx="2214578" cy="1587"/>
            </a:xfrm>
            <a:prstGeom prst="straightConnector1">
              <a:avLst/>
            </a:prstGeom>
            <a:ln w="539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511" name="TextovéPole 38"/>
          <p:cNvSpPr txBox="1">
            <a:spLocks noChangeArrowheads="1"/>
          </p:cNvSpPr>
          <p:nvPr/>
        </p:nvSpPr>
        <p:spPr bwMode="auto">
          <a:xfrm>
            <a:off x="1928813" y="1428750"/>
            <a:ext cx="68580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Při zvednutí závažíčka do určité výšky vykonáme práci.</a:t>
            </a:r>
          </a:p>
          <a:p>
            <a:r>
              <a:rPr lang="cs-CZ" sz="2000">
                <a:latin typeface="Calibri" pitchFamily="34" charset="0"/>
              </a:rPr>
              <a:t>Závaží získá schopnost konat práci. Má energii.</a:t>
            </a:r>
          </a:p>
          <a:p>
            <a:r>
              <a:rPr lang="cs-CZ" sz="2000">
                <a:latin typeface="Calibri" pitchFamily="34" charset="0"/>
              </a:rPr>
              <a:t>Pokud jeho energie souvisí s výškou- s polohou- říkáme, že má </a:t>
            </a:r>
            <a:r>
              <a:rPr lang="cs-CZ" sz="2000" b="1">
                <a:latin typeface="Calibri" pitchFamily="34" charset="0"/>
              </a:rPr>
              <a:t>polohovou energii </a:t>
            </a:r>
            <a:r>
              <a:rPr lang="cs-CZ" sz="2000">
                <a:latin typeface="Calibri" pitchFamily="34" charset="0"/>
              </a:rPr>
              <a:t>např. vůči Zemi. Značíme ji E</a:t>
            </a:r>
            <a:r>
              <a:rPr lang="cs-CZ" sz="2000" baseline="-25000">
                <a:latin typeface="Calibri" pitchFamily="34" charset="0"/>
              </a:rPr>
              <a:t>p </a:t>
            </a:r>
            <a:r>
              <a:rPr lang="cs-CZ" sz="2000">
                <a:latin typeface="Calibri" pitchFamily="34" charset="0"/>
              </a:rPr>
              <a:t>.( Potenciální.)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143125" y="3500438"/>
            <a:ext cx="6357938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Kulička, která se pohybuje má energii. Může konat práci, např. po nárazu uvést do pohybu jinou kuličku. Její energie souvisí s jejím pohybem říkáme, že má </a:t>
            </a:r>
            <a:r>
              <a:rPr lang="cs-CZ" sz="2000" b="1">
                <a:latin typeface="Calibri" pitchFamily="34" charset="0"/>
              </a:rPr>
              <a:t>pohybovou energii</a:t>
            </a:r>
            <a:r>
              <a:rPr lang="cs-CZ" sz="2000">
                <a:latin typeface="Calibri" pitchFamily="34" charset="0"/>
              </a:rPr>
              <a:t>. Značíme ji E</a:t>
            </a:r>
            <a:r>
              <a:rPr lang="cs-CZ" sz="2000" baseline="-25000">
                <a:latin typeface="Calibri" pitchFamily="34" charset="0"/>
              </a:rPr>
              <a:t>k  </a:t>
            </a:r>
            <a:r>
              <a:rPr lang="cs-CZ" sz="2000">
                <a:latin typeface="Calibri" pitchFamily="34" charset="0"/>
              </a:rPr>
              <a:t>. (Kinetická.)</a:t>
            </a:r>
            <a:r>
              <a:rPr lang="cs-CZ" sz="2000" baseline="-25000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pic>
        <p:nvPicPr>
          <p:cNvPr id="21513" name="Picture 11" descr="C:\Documents and Settings\Fujitsu-Siemens\Local Settings\Temporary Internet Files\Content.IE5\MEN7NW0J\MC9004043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63" y="285750"/>
            <a:ext cx="7905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/>
          <p:nvPr/>
        </p:nvSpPr>
        <p:spPr>
          <a:xfrm>
            <a:off x="2214563" y="428625"/>
            <a:ext cx="5357812" cy="584200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Energie polohová a pohybová</a:t>
            </a: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0.11475 0.0006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91 0.00069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214313" y="214313"/>
            <a:ext cx="8501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Kdybychom neuvažovali ztráty, bude mít vykonaná práce stejnou velikost jako dodaná energie. (A naopak.)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85750" y="2928938"/>
            <a:ext cx="8643938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	    Podobně vypočítáme i polohovou energii. 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	    Vyjádříme - li  tíhovou sílu F</a:t>
            </a:r>
            <a:r>
              <a:rPr lang="cs-CZ" sz="2000" baseline="-25000">
                <a:latin typeface="Calibri" pitchFamily="34" charset="0"/>
              </a:rPr>
              <a:t>G</a:t>
            </a:r>
            <a:r>
              <a:rPr lang="cs-CZ" sz="2000">
                <a:latin typeface="Calibri" pitchFamily="34" charset="0"/>
              </a:rPr>
              <a:t> = m . g   </a:t>
            </a:r>
          </a:p>
          <a:p>
            <a:r>
              <a:rPr lang="cs-CZ" sz="2000">
                <a:latin typeface="Calibri" pitchFamily="34" charset="0"/>
              </a:rPr>
              <a:t> 	    a vzhledem k tomu, že polohová energie se  mění  s výškou, dráha je h.</a:t>
            </a:r>
          </a:p>
          <a:p>
            <a:r>
              <a:rPr lang="cs-CZ" sz="2800" b="1">
                <a:latin typeface="Calibri" pitchFamily="34" charset="0"/>
              </a:rPr>
              <a:t>Polohovou energii pak vypočítáme: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5750" y="857250"/>
            <a:ext cx="8429625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atin typeface="+mn-lt"/>
                <a:cs typeface="+mn-cs"/>
              </a:rPr>
              <a:t>Polohová energie</a:t>
            </a:r>
            <a:endParaRPr lang="cs-CZ" sz="4000" b="1" dirty="0"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14688" y="4714875"/>
            <a:ext cx="2519362" cy="646113"/>
          </a:xfrm>
          <a:prstGeom prst="rect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atin typeface="+mn-lt"/>
                <a:cs typeface="+mn-cs"/>
              </a:rPr>
              <a:t>E</a:t>
            </a:r>
            <a:r>
              <a:rPr lang="cs-CZ" sz="3600" b="1" baseline="-25000" dirty="0" err="1">
                <a:latin typeface="+mn-lt"/>
                <a:cs typeface="+mn-cs"/>
              </a:rPr>
              <a:t>p</a:t>
            </a:r>
            <a:r>
              <a:rPr lang="cs-CZ" sz="3600" b="1" dirty="0">
                <a:latin typeface="+mn-lt"/>
                <a:cs typeface="+mn-cs"/>
              </a:rPr>
              <a:t> = m . g . h</a:t>
            </a:r>
            <a:endParaRPr lang="cs-CZ" sz="3600" b="1" dirty="0">
              <a:latin typeface="+mn-lt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357813" y="5572125"/>
            <a:ext cx="35004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Kde:</a:t>
            </a:r>
          </a:p>
          <a:p>
            <a:r>
              <a:rPr lang="cs-CZ">
                <a:latin typeface="Calibri" pitchFamily="34" charset="0"/>
              </a:rPr>
              <a:t>m     je hmotnost v kg</a:t>
            </a:r>
          </a:p>
          <a:p>
            <a:r>
              <a:rPr lang="cs-CZ">
                <a:latin typeface="Calibri" pitchFamily="34" charset="0"/>
              </a:rPr>
              <a:t>h      je výška v m</a:t>
            </a:r>
          </a:p>
          <a:p>
            <a:r>
              <a:rPr lang="cs-CZ">
                <a:latin typeface="Calibri" pitchFamily="34" charset="0"/>
              </a:rPr>
              <a:t>g      je konstanta asi 10 N/kg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85750" y="1714500"/>
            <a:ext cx="7929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	     Když zvedneme těleso, vykonáme práci. </a:t>
            </a:r>
          </a:p>
          <a:p>
            <a:r>
              <a:rPr lang="cs-CZ" sz="2000">
                <a:latin typeface="Calibri" pitchFamily="34" charset="0"/>
              </a:rPr>
              <a:t>	     Napiš vzorec pro výpočet práce.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857500" y="2428875"/>
            <a:ext cx="32988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>
                <a:latin typeface="Calibri" pitchFamily="34" charset="0"/>
              </a:rPr>
              <a:t>Správná odpověď je : W = F . s</a:t>
            </a:r>
          </a:p>
        </p:txBody>
      </p:sp>
      <p:pic>
        <p:nvPicPr>
          <p:cNvPr id="22536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43888" y="1571625"/>
            <a:ext cx="900112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1"/>
          <p:cNvGrpSpPr>
            <a:grpSpLocks/>
          </p:cNvGrpSpPr>
          <p:nvPr/>
        </p:nvGrpSpPr>
        <p:grpSpPr bwMode="auto">
          <a:xfrm>
            <a:off x="500063" y="357188"/>
            <a:ext cx="914400" cy="3143250"/>
            <a:chOff x="500034" y="357166"/>
            <a:chExt cx="914400" cy="3143273"/>
          </a:xfrm>
        </p:grpSpPr>
        <p:grpSp>
          <p:nvGrpSpPr>
            <p:cNvPr id="23566" name="Skupina 34"/>
            <p:cNvGrpSpPr>
              <a:grpSpLocks/>
            </p:cNvGrpSpPr>
            <p:nvPr/>
          </p:nvGrpSpPr>
          <p:grpSpPr bwMode="auto">
            <a:xfrm>
              <a:off x="500034" y="2643182"/>
              <a:ext cx="914400" cy="857257"/>
              <a:chOff x="5715008" y="2285991"/>
              <a:chExt cx="914400" cy="857257"/>
            </a:xfrm>
          </p:grpSpPr>
          <p:pic>
            <p:nvPicPr>
              <p:cNvPr id="8" name="Picture 22" descr="C:\Documents and Settings\Fujitsu-Siemens\Local Settings\Temporary Internet Files\Content.IE5\ZL4VJKRS\MC900310624[1].wmf"/>
              <p:cNvPicPr>
                <a:picLocks noChangeAspect="1" noChangeArrowheads="1"/>
              </p:cNvPicPr>
              <p:nvPr/>
            </p:nvPicPr>
            <p:blipFill>
              <a:blip r:embed="rId2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 t="7928" b="68288"/>
              <a:stretch>
                <a:fillRect/>
              </a:stretch>
            </p:blipFill>
            <p:spPr bwMode="auto">
              <a:xfrm rot="10800000">
                <a:off x="5780953" y="2285991"/>
                <a:ext cx="740838" cy="428628"/>
              </a:xfrm>
              <a:prstGeom prst="rect">
                <a:avLst/>
              </a:prstGeom>
              <a:noFill/>
            </p:spPr>
          </p:pic>
          <p:sp>
            <p:nvSpPr>
              <p:cNvPr id="9" name="Obdélník 8"/>
              <p:cNvSpPr/>
              <p:nvPr/>
            </p:nvSpPr>
            <p:spPr>
              <a:xfrm>
                <a:off x="5715008" y="2643182"/>
                <a:ext cx="914400" cy="50006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grpSp>
          <p:nvGrpSpPr>
            <p:cNvPr id="23567" name="Skupina 35"/>
            <p:cNvGrpSpPr>
              <a:grpSpLocks/>
            </p:cNvGrpSpPr>
            <p:nvPr/>
          </p:nvGrpSpPr>
          <p:grpSpPr bwMode="auto">
            <a:xfrm>
              <a:off x="500034" y="357166"/>
              <a:ext cx="914400" cy="857257"/>
              <a:chOff x="5715008" y="2285991"/>
              <a:chExt cx="914400" cy="857257"/>
            </a:xfrm>
          </p:grpSpPr>
          <p:pic>
            <p:nvPicPr>
              <p:cNvPr id="6" name="Picture 22" descr="C:\Documents and Settings\Fujitsu-Siemens\Local Settings\Temporary Internet Files\Content.IE5\ZL4VJKRS\MC900310624[1].wmf"/>
              <p:cNvPicPr>
                <a:picLocks noChangeAspect="1" noChangeArrowheads="1"/>
              </p:cNvPicPr>
              <p:nvPr/>
            </p:nvPicPr>
            <p:blipFill>
              <a:blip r:embed="rId2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 t="7928" b="68288"/>
              <a:stretch>
                <a:fillRect/>
              </a:stretch>
            </p:blipFill>
            <p:spPr bwMode="auto">
              <a:xfrm rot="10800000">
                <a:off x="5780953" y="2285991"/>
                <a:ext cx="740838" cy="428628"/>
              </a:xfrm>
              <a:prstGeom prst="rect">
                <a:avLst/>
              </a:prstGeom>
              <a:noFill/>
            </p:spPr>
          </p:pic>
          <p:sp>
            <p:nvSpPr>
              <p:cNvPr id="7" name="Obdélník 6"/>
              <p:cNvSpPr/>
              <p:nvPr/>
            </p:nvSpPr>
            <p:spPr>
              <a:xfrm>
                <a:off x="5715008" y="2643180"/>
                <a:ext cx="914400" cy="50006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cxnSp>
          <p:nvCxnSpPr>
            <p:cNvPr id="5" name="Přímá spojovací šipka 4"/>
            <p:cNvCxnSpPr/>
            <p:nvPr/>
          </p:nvCxnSpPr>
          <p:spPr>
            <a:xfrm rot="16200000" flipV="1">
              <a:off x="-177836" y="2035165"/>
              <a:ext cx="2214578" cy="1587"/>
            </a:xfrm>
            <a:prstGeom prst="straightConnector1">
              <a:avLst/>
            </a:prstGeom>
            <a:ln w="539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" name="Přímá spojovací čára 10"/>
          <p:cNvCxnSpPr/>
          <p:nvPr/>
        </p:nvCxnSpPr>
        <p:spPr>
          <a:xfrm>
            <a:off x="928688" y="928688"/>
            <a:ext cx="1285875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000125" y="3143250"/>
            <a:ext cx="128587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1178719" y="2035969"/>
            <a:ext cx="20716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7" name="TextovéPole 17"/>
          <p:cNvSpPr txBox="1">
            <a:spLocks noChangeArrowheads="1"/>
          </p:cNvSpPr>
          <p:nvPr/>
        </p:nvSpPr>
        <p:spPr bwMode="auto">
          <a:xfrm>
            <a:off x="1214438" y="1714500"/>
            <a:ext cx="928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h= 1 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071813" y="142875"/>
            <a:ext cx="4572000" cy="1016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sz="2000" dirty="0">
                <a:latin typeface="+mn-lt"/>
                <a:cs typeface="+mn-cs"/>
              </a:rPr>
              <a:t>Jak se změní  polohová energie tělesa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o hmotnosti 100 g , když  ho zvedneme do výšky 1 m?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3143250" y="1285875"/>
            <a:ext cx="4572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m= 100 g = 0,1 kg</a:t>
            </a:r>
          </a:p>
          <a:p>
            <a:r>
              <a:rPr lang="cs-CZ" sz="2000">
                <a:latin typeface="Calibri" pitchFamily="34" charset="0"/>
              </a:rPr>
              <a:t>h = 1 m</a:t>
            </a:r>
          </a:p>
          <a:p>
            <a:r>
              <a:rPr lang="cs-CZ" sz="2000" u="sng">
                <a:latin typeface="Calibri" pitchFamily="34" charset="0"/>
              </a:rPr>
              <a:t>E</a:t>
            </a:r>
            <a:r>
              <a:rPr lang="cs-CZ" sz="2000" u="sng" baseline="-25000">
                <a:latin typeface="Calibri" pitchFamily="34" charset="0"/>
              </a:rPr>
              <a:t>p</a:t>
            </a:r>
            <a:r>
              <a:rPr lang="cs-CZ" sz="2000" u="sng">
                <a:latin typeface="Calibri" pitchFamily="34" charset="0"/>
              </a:rPr>
              <a:t> = ?</a:t>
            </a: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3143250" y="2357438"/>
            <a:ext cx="4546600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 Polohovou energii vypočítáme ze vztahu: </a:t>
            </a:r>
          </a:p>
          <a:p>
            <a:r>
              <a:rPr lang="cs-CZ" sz="2000">
                <a:latin typeface="Calibri" pitchFamily="34" charset="0"/>
              </a:rPr>
              <a:t>E</a:t>
            </a:r>
            <a:r>
              <a:rPr lang="cs-CZ" sz="2000" baseline="-25000">
                <a:latin typeface="Calibri" pitchFamily="34" charset="0"/>
              </a:rPr>
              <a:t>p</a:t>
            </a:r>
            <a:r>
              <a:rPr lang="cs-CZ" sz="2000">
                <a:latin typeface="Calibri" pitchFamily="34" charset="0"/>
              </a:rPr>
              <a:t> = m . g . h</a:t>
            </a:r>
          </a:p>
          <a:p>
            <a:r>
              <a:rPr lang="cs-CZ" sz="2000">
                <a:latin typeface="Calibri" pitchFamily="34" charset="0"/>
              </a:rPr>
              <a:t>E</a:t>
            </a:r>
            <a:r>
              <a:rPr lang="cs-CZ" sz="2000" baseline="-25000">
                <a:latin typeface="Calibri" pitchFamily="34" charset="0"/>
              </a:rPr>
              <a:t>p</a:t>
            </a:r>
            <a:r>
              <a:rPr lang="cs-CZ" sz="2000">
                <a:latin typeface="Calibri" pitchFamily="34" charset="0"/>
              </a:rPr>
              <a:t> = 0,1 . 10 . 1 </a:t>
            </a:r>
          </a:p>
          <a:p>
            <a:r>
              <a:rPr lang="cs-CZ" sz="2000">
                <a:latin typeface="Calibri" pitchFamily="34" charset="0"/>
              </a:rPr>
              <a:t>E</a:t>
            </a:r>
            <a:r>
              <a:rPr lang="cs-CZ" sz="2000" baseline="-25000">
                <a:latin typeface="Calibri" pitchFamily="34" charset="0"/>
              </a:rPr>
              <a:t>p</a:t>
            </a:r>
            <a:r>
              <a:rPr lang="cs-CZ" sz="2000">
                <a:latin typeface="Calibri" pitchFamily="34" charset="0"/>
              </a:rPr>
              <a:t> = 1 J</a:t>
            </a:r>
          </a:p>
          <a:p>
            <a:r>
              <a:rPr lang="cs-CZ" sz="2000" u="sng">
                <a:latin typeface="Calibri" pitchFamily="34" charset="0"/>
              </a:rPr>
              <a:t>Polohová energie tělesa se zvětší o 1 J.</a:t>
            </a:r>
            <a:endParaRPr lang="cs-CZ">
              <a:latin typeface="Calibri" pitchFamily="34" charset="0"/>
            </a:endParaRPr>
          </a:p>
        </p:txBody>
      </p:sp>
      <p:sp>
        <p:nvSpPr>
          <p:cNvPr id="23561" name="TextovéPole 21"/>
          <p:cNvSpPr txBox="1">
            <a:spLocks noChangeArrowheads="1"/>
          </p:cNvSpPr>
          <p:nvPr/>
        </p:nvSpPr>
        <p:spPr bwMode="auto">
          <a:xfrm>
            <a:off x="500063" y="3143250"/>
            <a:ext cx="1071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m=100 g</a:t>
            </a:r>
          </a:p>
        </p:txBody>
      </p:sp>
      <p:pic>
        <p:nvPicPr>
          <p:cNvPr id="23562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1000" y="285750"/>
            <a:ext cx="900113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3143250" y="4071938"/>
            <a:ext cx="4643438" cy="7080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Jakou práci vykonáme ke zvednutí tělesa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  <a:cs typeface="+mn-cs"/>
              </a:rPr>
              <a:t>o hmotnosti 100 g do výšky 1m?</a:t>
            </a:r>
            <a:endParaRPr lang="cs-CZ" sz="2000" dirty="0">
              <a:latin typeface="+mn-lt"/>
              <a:cs typeface="+mn-cs"/>
            </a:endParaRP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3143250" y="4714875"/>
            <a:ext cx="45720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m= 100 g = 0,1 kg, F</a:t>
            </a:r>
            <a:r>
              <a:rPr lang="cs-CZ" sz="2000" baseline="-25000">
                <a:latin typeface="Calibri" pitchFamily="34" charset="0"/>
              </a:rPr>
              <a:t>G</a:t>
            </a:r>
            <a:r>
              <a:rPr lang="cs-CZ" sz="2000">
                <a:latin typeface="Calibri" pitchFamily="34" charset="0"/>
              </a:rPr>
              <a:t>= 1 N</a:t>
            </a:r>
          </a:p>
          <a:p>
            <a:r>
              <a:rPr lang="cs-CZ" sz="2000">
                <a:latin typeface="Calibri" pitchFamily="34" charset="0"/>
              </a:rPr>
              <a:t>s = 1 m</a:t>
            </a:r>
          </a:p>
          <a:p>
            <a:r>
              <a:rPr lang="cs-CZ" sz="2000" u="sng">
                <a:latin typeface="Calibri" pitchFamily="34" charset="0"/>
              </a:rPr>
              <a:t>W = ?</a:t>
            </a:r>
          </a:p>
          <a:p>
            <a:r>
              <a:rPr lang="cs-CZ" sz="2000">
                <a:latin typeface="Calibri" pitchFamily="34" charset="0"/>
              </a:rPr>
              <a:t>W = F . S</a:t>
            </a:r>
          </a:p>
          <a:p>
            <a:r>
              <a:rPr lang="cs-CZ" sz="2000">
                <a:latin typeface="Calibri" pitchFamily="34" charset="0"/>
              </a:rPr>
              <a:t>W = 1 . 1 = 1 J</a:t>
            </a:r>
          </a:p>
          <a:p>
            <a:r>
              <a:rPr lang="cs-CZ" sz="2000" u="sng">
                <a:latin typeface="Calibri" pitchFamily="34" charset="0"/>
              </a:rPr>
              <a:t>Práce je také 1 J.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14313" y="4071938"/>
            <a:ext cx="2857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Pro ty, kdo si tvrzení rádi ověří: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4" grpId="0" animBg="1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3" descr="C:\Documents and Settings\Fujitsu-Siemens\Local Settings\Temporary Internet Files\Content.IE5\5I15702U\MC9002377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500063"/>
            <a:ext cx="3122612" cy="143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C:\Documents and Settings\Fujitsu-Siemens\Local Settings\Temporary Internet Files\Content.IE5\TG2ZS2DV\MP90040694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63" y="3571875"/>
            <a:ext cx="8747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13" descr="C:\Documents and Settings\Fujitsu-Siemens\Local Settings\Temporary Internet Files\Content.IE5\7ASIVSDP\MP90042311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63" y="2000250"/>
            <a:ext cx="904875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10" descr="C:\Documents and Settings\Fujitsu-Siemens\Local Settings\Temporary Internet Files\Content.IE5\5I15702U\MC90024174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50" y="5143500"/>
            <a:ext cx="13017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6"/>
          <p:cNvSpPr txBox="1">
            <a:spLocks noChangeArrowheads="1"/>
          </p:cNvSpPr>
          <p:nvPr/>
        </p:nvSpPr>
        <p:spPr bwMode="auto">
          <a:xfrm>
            <a:off x="285750" y="357188"/>
            <a:ext cx="5429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Uvažte, jaký druh mechanické energie má:</a:t>
            </a:r>
          </a:p>
        </p:txBody>
      </p:sp>
      <p:sp>
        <p:nvSpPr>
          <p:cNvPr id="24582" name="TextovéPole 7"/>
          <p:cNvSpPr txBox="1">
            <a:spLocks noChangeArrowheads="1"/>
          </p:cNvSpPr>
          <p:nvPr/>
        </p:nvSpPr>
        <p:spPr bwMode="auto">
          <a:xfrm>
            <a:off x="285750" y="1214438"/>
            <a:ext cx="4857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Jedoucí vlak ……………………………………….</a:t>
            </a:r>
          </a:p>
        </p:txBody>
      </p:sp>
      <p:sp>
        <p:nvSpPr>
          <p:cNvPr id="24583" name="TextovéPole 8"/>
          <p:cNvSpPr txBox="1">
            <a:spLocks noChangeArrowheads="1"/>
          </p:cNvSpPr>
          <p:nvPr/>
        </p:nvSpPr>
        <p:spPr bwMode="auto">
          <a:xfrm>
            <a:off x="285750" y="2643188"/>
            <a:ext cx="5000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Jedoucí  dítě na skluzavce ……………………………………</a:t>
            </a:r>
          </a:p>
        </p:txBody>
      </p:sp>
      <p:sp>
        <p:nvSpPr>
          <p:cNvPr id="24584" name="TextovéPole 9"/>
          <p:cNvSpPr txBox="1">
            <a:spLocks noChangeArrowheads="1"/>
          </p:cNvSpPr>
          <p:nvPr/>
        </p:nvSpPr>
        <p:spPr bwMode="auto">
          <a:xfrm>
            <a:off x="214313" y="4143375"/>
            <a:ext cx="5000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Cyklisté při výskoku na rampě ………………………………</a:t>
            </a:r>
          </a:p>
        </p:txBody>
      </p:sp>
      <p:sp>
        <p:nvSpPr>
          <p:cNvPr id="24585" name="TextovéPole 10"/>
          <p:cNvSpPr txBox="1">
            <a:spLocks noChangeArrowheads="1"/>
          </p:cNvSpPr>
          <p:nvPr/>
        </p:nvSpPr>
        <p:spPr bwMode="auto">
          <a:xfrm>
            <a:off x="214313" y="5857875"/>
            <a:ext cx="5000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Zvednuté kladivo……………………………………….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71813" y="1143000"/>
            <a:ext cx="164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pohybovou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143250" y="4071938"/>
            <a:ext cx="2643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Polohovou a pohybovou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071813" y="5786438"/>
            <a:ext cx="257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polohovou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928938" y="2571750"/>
            <a:ext cx="26431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Polohovou a pohybovou</a:t>
            </a:r>
          </a:p>
        </p:txBody>
      </p:sp>
      <p:pic>
        <p:nvPicPr>
          <p:cNvPr id="24590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243888" y="0"/>
            <a:ext cx="900112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3"/>
          <p:cNvSpPr>
            <a:spLocks noChangeArrowheads="1"/>
          </p:cNvSpPr>
          <p:nvPr/>
        </p:nvSpPr>
        <p:spPr bwMode="auto">
          <a:xfrm>
            <a:off x="357188" y="571500"/>
            <a:ext cx="85725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Která energie a jak se změní, zvedneme –li těleso o hmotnosti</a:t>
            </a:r>
          </a:p>
          <a:p>
            <a:r>
              <a:rPr lang="cs-CZ" sz="2400">
                <a:latin typeface="Calibri" pitchFamily="34" charset="0"/>
              </a:rPr>
              <a:t> 5000 g svisle do výšky 80 cm ?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85750" y="3857625"/>
            <a:ext cx="72151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Těleso bylo zvednuto svisle po dráze 12 m, jeho  energie se zvětšila o 24 kJ.  Jaká je hmotnost tělesa?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3214688"/>
            <a:ext cx="2786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Náročnější úloha.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00063" y="1714500"/>
            <a:ext cx="8286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Zvětší se polohová energie o 40 J.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8625" y="5143500"/>
            <a:ext cx="614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Těleso má hmotnost 200 kg.</a:t>
            </a:r>
          </a:p>
        </p:txBody>
      </p:sp>
      <p:pic>
        <p:nvPicPr>
          <p:cNvPr id="25606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25" y="1857375"/>
            <a:ext cx="900113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313" y="2857500"/>
          <a:ext cx="8501062" cy="2944813"/>
        </p:xfrm>
        <a:graphic>
          <a:graphicData uri="http://schemas.openxmlformats.org/drawingml/2006/table">
            <a:tbl>
              <a:tblPr/>
              <a:tblGrid>
                <a:gridCol w="2125281"/>
                <a:gridCol w="2125281"/>
                <a:gridCol w="2125281"/>
                <a:gridCol w="2125281"/>
              </a:tblGrid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Veličina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Značka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Jednotka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Značka jednotky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0054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sekunda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Energie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052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kg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6662" name="Rectangle 1"/>
          <p:cNvSpPr>
            <a:spLocks noChangeArrowheads="1"/>
          </p:cNvSpPr>
          <p:nvPr/>
        </p:nvSpPr>
        <p:spPr bwMode="auto">
          <a:xfrm>
            <a:off x="1500188" y="642938"/>
            <a:ext cx="28527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400">
                <a:latin typeface="Calibri" pitchFamily="34" charset="0"/>
                <a:ea typeface="Calibri" pitchFamily="34" charset="0"/>
                <a:cs typeface="Times New Roman" pitchFamily="18" charset="0"/>
              </a:rPr>
              <a:t>Doplň chybějící údaje</a:t>
            </a:r>
            <a:endParaRPr lang="cs-CZ" sz="240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6663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25" y="500063"/>
            <a:ext cx="900113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313" y="2857500"/>
          <a:ext cx="8501062" cy="2944813"/>
        </p:xfrm>
        <a:graphic>
          <a:graphicData uri="http://schemas.openxmlformats.org/drawingml/2006/table">
            <a:tbl>
              <a:tblPr/>
              <a:tblGrid>
                <a:gridCol w="2125281"/>
                <a:gridCol w="2125281"/>
                <a:gridCol w="2125281"/>
                <a:gridCol w="2125281"/>
              </a:tblGrid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Veličina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Značka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Jednotka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Značka jednotky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54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Čas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sekunda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joule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Výkon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watt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4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Energie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joule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54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Hmotnost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kilogram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kg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622" marR="676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428625" y="5572125"/>
            <a:ext cx="47148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Zdroj obrázků: Galerie MS Office: </a:t>
            </a:r>
            <a:r>
              <a:rPr lang="cs-CZ" b="1" u="sng">
                <a:latin typeface="Calibri" pitchFamily="34" charset="0"/>
                <a:hlinkClick r:id="rId2"/>
              </a:rPr>
              <a:t>www.office.microsoft.com</a:t>
            </a:r>
            <a:r>
              <a:rPr lang="cs-CZ" b="1">
                <a:latin typeface="Calibri" pitchFamily="34" charset="0"/>
              </a:rPr>
              <a:t>, 7/2013</a:t>
            </a:r>
          </a:p>
          <a:p>
            <a:r>
              <a:rPr lang="cs-CZ" b="1">
                <a:latin typeface="Calibri" pitchFamily="34" charset="0"/>
              </a:rPr>
              <a:t>a vlastní práce.</a:t>
            </a:r>
            <a:endParaRPr lang="cs-CZ">
              <a:latin typeface="Calibri" pitchFamily="34" charset="0"/>
            </a:endParaRPr>
          </a:p>
        </p:txBody>
      </p:sp>
      <p:pic>
        <p:nvPicPr>
          <p:cNvPr id="27650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357188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14" descr="C:\Documents and Settings\Fujitsu-Siemens\Local Settings\Temporary Internet Files\Content.IE5\51DDXRQI\MC9004378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500" y="3500438"/>
            <a:ext cx="1543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13" descr="C:\Documents and Settings\Fujitsu-Siemens\Local Settings\Temporary Internet Files\Content.IE5\0HT28LZO\MC900438057[1].png"/>
          <p:cNvPicPr>
            <a:picLocks noChangeAspect="1" noChangeArrowheads="1"/>
          </p:cNvPicPr>
          <p:nvPr/>
        </p:nvPicPr>
        <p:blipFill>
          <a:blip r:embed="rId5"/>
          <a:srcRect b="29752"/>
          <a:stretch>
            <a:fillRect/>
          </a:stretch>
        </p:blipFill>
        <p:spPr bwMode="auto">
          <a:xfrm>
            <a:off x="6858000" y="3500438"/>
            <a:ext cx="1728788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ovéPole 6"/>
          <p:cNvSpPr txBox="1">
            <a:spLocks noChangeArrowheads="1"/>
          </p:cNvSpPr>
          <p:nvPr/>
        </p:nvSpPr>
        <p:spPr bwMode="auto">
          <a:xfrm>
            <a:off x="642938" y="1428750"/>
            <a:ext cx="22145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Wattsekunda </a:t>
            </a:r>
          </a:p>
          <a:p>
            <a:r>
              <a:rPr lang="cs-CZ">
                <a:latin typeface="Calibri" pitchFamily="34" charset="0"/>
              </a:rPr>
              <a:t>Kilowatthodina  </a:t>
            </a:r>
          </a:p>
          <a:p>
            <a:r>
              <a:rPr lang="cs-CZ">
                <a:latin typeface="Calibri" pitchFamily="34" charset="0"/>
              </a:rPr>
              <a:t>Megawatthodina </a:t>
            </a:r>
          </a:p>
        </p:txBody>
      </p:sp>
      <p:sp>
        <p:nvSpPr>
          <p:cNvPr id="8" name="Pravá složená závorka 7"/>
          <p:cNvSpPr/>
          <p:nvPr/>
        </p:nvSpPr>
        <p:spPr>
          <a:xfrm>
            <a:off x="3000375" y="1571625"/>
            <a:ext cx="428625" cy="785813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5" name="TextovéPole 8"/>
          <p:cNvSpPr txBox="1">
            <a:spLocks noChangeArrowheads="1"/>
          </p:cNvSpPr>
          <p:nvPr/>
        </p:nvSpPr>
        <p:spPr bwMode="auto">
          <a:xfrm>
            <a:off x="3571875" y="1643063"/>
            <a:ext cx="33575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Toto jsou jednotky  výkonu</a:t>
            </a:r>
          </a:p>
          <a:p>
            <a:r>
              <a:rPr lang="cs-CZ">
                <a:latin typeface="Calibri" pitchFamily="34" charset="0"/>
              </a:rPr>
              <a:t>Toto jsou jednotky energie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7656" name="TextovéPole 9"/>
          <p:cNvSpPr txBox="1">
            <a:spLocks noChangeArrowheads="1"/>
          </p:cNvSpPr>
          <p:nvPr/>
        </p:nvSpPr>
        <p:spPr bwMode="auto">
          <a:xfrm>
            <a:off x="642938" y="571500"/>
            <a:ext cx="3714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Podtrhni správnou odpověď.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714750" y="2286000"/>
            <a:ext cx="242887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740</TotalTime>
  <Words>698</Words>
  <Application>Microsoft Office PowerPoint</Application>
  <PresentationFormat>On-screen Show (4:3)</PresentationFormat>
  <Paragraphs>149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Calibri</vt:lpstr>
      <vt:lpstr>Arial</vt:lpstr>
      <vt:lpstr>Times New Roman</vt:lpstr>
      <vt:lpstr>Motiv sady Office</vt:lpstr>
      <vt:lpstr>Snímek 1</vt:lpstr>
      <vt:lpstr>Anotace: PowerPointová prezentace seznamuje žáky s veličinou energie, jejími druhy a jednotkami a s řešením úloh na polohovou energii. </vt:lpstr>
      <vt:lpstr>Energie</vt:lpstr>
      <vt:lpstr>Energie je schopnost tělesa konat práci.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Energie</dc:title>
  <dc:creator>Oem</dc:creator>
  <cp:lastModifiedBy>DUM</cp:lastModifiedBy>
  <cp:revision>60</cp:revision>
  <dcterms:created xsi:type="dcterms:W3CDTF">2013-07-21T19:00:34Z</dcterms:created>
  <dcterms:modified xsi:type="dcterms:W3CDTF">2013-08-27T20:50:55Z</dcterms:modified>
</cp:coreProperties>
</file>