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wmf"/><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57" r:id="rId2"/>
    <p:sldId id="258" r:id="rId3"/>
    <p:sldId id="256" r:id="rId4"/>
    <p:sldId id="265" r:id="rId5"/>
    <p:sldId id="261" r:id="rId6"/>
    <p:sldId id="275" r:id="rId7"/>
    <p:sldId id="274" r:id="rId8"/>
    <p:sldId id="263" r:id="rId9"/>
    <p:sldId id="272" r:id="rId10"/>
    <p:sldId id="276" r:id="rId11"/>
    <p:sldId id="268" r:id="rId12"/>
    <p:sldId id="259" r:id="rId13"/>
    <p:sldId id="277" r:id="rId14"/>
    <p:sldId id="266" r:id="rId15"/>
    <p:sldId id="269" r:id="rId16"/>
    <p:sldId id="273" r:id="rId17"/>
  </p:sldIdLst>
  <p:sldSz cx="9144000" cy="6858000" type="screen4x3"/>
  <p:notesSz cx="6858000" cy="9144000"/>
  <p:defaultTextStyle>
    <a:defPPr>
      <a:defRPr lang="cs-CZ"/>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63300"/>
    <a:srgbClr val="996633"/>
    <a:srgbClr val="111111"/>
    <a:srgbClr val="462300"/>
    <a:srgbClr val="432C03"/>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66" d="100"/>
          <a:sy n="66" d="100"/>
        </p:scale>
        <p:origin x="-636" y="834"/>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cs typeface="+mn-cs"/>
              </a:defRPr>
            </a:lvl1pPr>
          </a:lstStyle>
          <a:p>
            <a:pPr>
              <a:defRPr/>
            </a:pPr>
            <a:fld id="{67B85BB6-F36F-4560-9489-0F0F89FEF603}" type="datetimeFigureOut">
              <a:rPr lang="cs-CZ"/>
              <a:pPr>
                <a:defRPr/>
              </a:pPr>
              <a:t>27.8.2013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cs-CZ" noProof="0"/>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s-CZ" noProof="0" smtClean="0"/>
              <a:t>Klepnutím lze upravit styly předlohy textu.</a:t>
            </a:r>
          </a:p>
          <a:p>
            <a:pPr lvl="1"/>
            <a:r>
              <a:rPr lang="cs-CZ" noProof="0" smtClean="0"/>
              <a:t>Druhá úroveň</a:t>
            </a:r>
          </a:p>
          <a:p>
            <a:pPr lvl="2"/>
            <a:r>
              <a:rPr lang="cs-CZ" noProof="0" smtClean="0"/>
              <a:t>Třetí úroveň</a:t>
            </a:r>
          </a:p>
          <a:p>
            <a:pPr lvl="3"/>
            <a:r>
              <a:rPr lang="cs-CZ" noProof="0" smtClean="0"/>
              <a:t>Čtvrtá úroveň</a:t>
            </a:r>
          </a:p>
          <a:p>
            <a:pPr lvl="4"/>
            <a:r>
              <a:rPr lang="cs-CZ" noProof="0" smtClean="0"/>
              <a:t>Pátá úroveň</a:t>
            </a:r>
            <a:endParaRPr lang="cs-CZ" noProof="0"/>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cs typeface="+mn-cs"/>
              </a:defRPr>
            </a:lvl1pPr>
          </a:lstStyle>
          <a:p>
            <a:pPr>
              <a:defRPr/>
            </a:pPr>
            <a:fld id="{FA56FB9B-3863-4C18-BD27-335AF79DAAD6}" type="slidenum">
              <a:rPr lang="cs-CZ"/>
              <a:pPr>
                <a:defRPr/>
              </a:pPr>
              <a:t>‹#›</a:t>
            </a:fld>
            <a:endParaRPr lang="cs-CZ"/>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Zástupný symbol pro obrázek snímku 1"/>
          <p:cNvSpPr>
            <a:spLocks noGrp="1" noRot="1" noChangeAspect="1"/>
          </p:cNvSpPr>
          <p:nvPr>
            <p:ph type="sldImg"/>
          </p:nvPr>
        </p:nvSpPr>
        <p:spPr bwMode="auto">
          <a:noFill/>
          <a:ln>
            <a:solidFill>
              <a:srgbClr val="000000"/>
            </a:solidFill>
            <a:miter lim="800000"/>
            <a:headEnd/>
            <a:tailEnd/>
          </a:ln>
        </p:spPr>
      </p:sp>
      <p:sp>
        <p:nvSpPr>
          <p:cNvPr id="16386"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6387" name="Zástupný symbol pro číslo snímku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AB10B357-90AA-4A0E-B204-DC2B17CEE5FB}" type="slidenum">
              <a:rPr lang="cs-CZ">
                <a:cs typeface="Arial" charset="0"/>
              </a:rPr>
              <a:pPr fontAlgn="base">
                <a:spcBef>
                  <a:spcPct val="0"/>
                </a:spcBef>
                <a:spcAft>
                  <a:spcPct val="0"/>
                </a:spcAft>
              </a:pPr>
              <a:t>2</a:t>
            </a:fld>
            <a:endParaRPr lang="cs-CZ">
              <a:cs typeface="Arial"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lvl1pPr>
              <a:defRPr/>
            </a:lvl1pPr>
          </a:lstStyle>
          <a:p>
            <a:pPr>
              <a:defRPr/>
            </a:pPr>
            <a:fld id="{CDD33209-6CDD-461C-8A50-E1586E959584}" type="datetimeFigureOut">
              <a:rPr lang="cs-CZ"/>
              <a:pPr>
                <a:defRPr/>
              </a:pPr>
              <a:t>27.8.2013</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E1969460-FED7-4C1A-B5C1-0B40424A3614}" type="slidenum">
              <a:rPr lang="cs-CZ"/>
              <a:pPr>
                <a:defRPr/>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DD3FAFE0-2878-4727-87E4-B2EF7295DA13}" type="datetimeFigureOut">
              <a:rPr lang="cs-CZ"/>
              <a:pPr>
                <a:defRPr/>
              </a:pPr>
              <a:t>27.8.2013</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E8CEDFBC-15D5-40E1-A00C-4567686A09C9}" type="slidenum">
              <a:rPr lang="cs-CZ"/>
              <a:pPr>
                <a:defRPr/>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lvl1pPr>
              <a:defRPr/>
            </a:lvl1pPr>
          </a:lstStyle>
          <a:p>
            <a:pPr>
              <a:defRPr/>
            </a:pPr>
            <a:fld id="{20C9FE3A-59A0-444C-8D22-A4FB927C0A4B}" type="datetimeFigureOut">
              <a:rPr lang="cs-CZ"/>
              <a:pPr>
                <a:defRPr/>
              </a:pPr>
              <a:t>27.8.2013</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3498868E-4403-4D6C-A561-853A1014DF2D}" type="slidenum">
              <a:rPr lang="cs-CZ"/>
              <a:pPr>
                <a:defRPr/>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3"/>
          <p:cNvSpPr>
            <a:spLocks noGrp="1"/>
          </p:cNvSpPr>
          <p:nvPr>
            <p:ph type="dt" sz="half" idx="10"/>
          </p:nvPr>
        </p:nvSpPr>
        <p:spPr/>
        <p:txBody>
          <a:bodyPr/>
          <a:lstStyle>
            <a:lvl1pPr>
              <a:defRPr/>
            </a:lvl1pPr>
          </a:lstStyle>
          <a:p>
            <a:pPr>
              <a:defRPr/>
            </a:pPr>
            <a:fld id="{B947CEC7-9C84-4F65-9BE3-A7F71F4B0D3E}" type="datetimeFigureOut">
              <a:rPr lang="cs-CZ"/>
              <a:pPr>
                <a:defRPr/>
              </a:pPr>
              <a:t>27.8.2013</a:t>
            </a:fld>
            <a:endParaRPr lang="cs-CZ"/>
          </a:p>
        </p:txBody>
      </p:sp>
      <p:sp>
        <p:nvSpPr>
          <p:cNvPr id="6" name="Zástupný symbol pro zápatí 4"/>
          <p:cNvSpPr>
            <a:spLocks noGrp="1"/>
          </p:cNvSpPr>
          <p:nvPr>
            <p:ph type="ftr" sz="quarter" idx="11"/>
          </p:nvPr>
        </p:nvSpPr>
        <p:spPr/>
        <p:txBody>
          <a:bodyPr/>
          <a:lstStyle>
            <a:lvl1pPr>
              <a:defRPr/>
            </a:lvl1pPr>
          </a:lstStyle>
          <a:p>
            <a:pPr>
              <a:defRPr/>
            </a:pPr>
            <a:endParaRPr lang="cs-CZ"/>
          </a:p>
        </p:txBody>
      </p:sp>
      <p:sp>
        <p:nvSpPr>
          <p:cNvPr id="7" name="Zástupný symbol pro číslo snímku 5"/>
          <p:cNvSpPr>
            <a:spLocks noGrp="1"/>
          </p:cNvSpPr>
          <p:nvPr>
            <p:ph type="sldNum" sz="quarter" idx="12"/>
          </p:nvPr>
        </p:nvSpPr>
        <p:spPr/>
        <p:txBody>
          <a:bodyPr/>
          <a:lstStyle>
            <a:lvl1pPr>
              <a:defRPr/>
            </a:lvl1pPr>
          </a:lstStyle>
          <a:p>
            <a:pPr>
              <a:defRPr/>
            </a:pPr>
            <a:fld id="{C124CCA2-0CE4-41C9-BE83-F9D61B8E78BD}" type="slidenum">
              <a:rPr lang="cs-CZ"/>
              <a:pPr>
                <a:defRPr/>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3"/>
          <p:cNvSpPr>
            <a:spLocks noGrp="1"/>
          </p:cNvSpPr>
          <p:nvPr>
            <p:ph type="dt" sz="half" idx="10"/>
          </p:nvPr>
        </p:nvSpPr>
        <p:spPr/>
        <p:txBody>
          <a:bodyPr/>
          <a:lstStyle>
            <a:lvl1pPr>
              <a:defRPr/>
            </a:lvl1pPr>
          </a:lstStyle>
          <a:p>
            <a:pPr>
              <a:defRPr/>
            </a:pPr>
            <a:fld id="{57AEDC8A-AB1E-4001-9C16-A3D89D00F4B2}" type="datetimeFigureOut">
              <a:rPr lang="cs-CZ"/>
              <a:pPr>
                <a:defRPr/>
              </a:pPr>
              <a:t>27.8.2013</a:t>
            </a:fld>
            <a:endParaRPr lang="cs-CZ"/>
          </a:p>
        </p:txBody>
      </p:sp>
      <p:sp>
        <p:nvSpPr>
          <p:cNvPr id="8" name="Zástupný symbol pro zápatí 4"/>
          <p:cNvSpPr>
            <a:spLocks noGrp="1"/>
          </p:cNvSpPr>
          <p:nvPr>
            <p:ph type="ftr" sz="quarter" idx="11"/>
          </p:nvPr>
        </p:nvSpPr>
        <p:spPr/>
        <p:txBody>
          <a:bodyPr/>
          <a:lstStyle>
            <a:lvl1pPr>
              <a:defRPr/>
            </a:lvl1pPr>
          </a:lstStyle>
          <a:p>
            <a:pPr>
              <a:defRPr/>
            </a:pPr>
            <a:endParaRPr lang="cs-CZ"/>
          </a:p>
        </p:txBody>
      </p:sp>
      <p:sp>
        <p:nvSpPr>
          <p:cNvPr id="9" name="Zástupný symbol pro číslo snímku 5"/>
          <p:cNvSpPr>
            <a:spLocks noGrp="1"/>
          </p:cNvSpPr>
          <p:nvPr>
            <p:ph type="sldNum" sz="quarter" idx="12"/>
          </p:nvPr>
        </p:nvSpPr>
        <p:spPr/>
        <p:txBody>
          <a:bodyPr/>
          <a:lstStyle>
            <a:lvl1pPr>
              <a:defRPr/>
            </a:lvl1pPr>
          </a:lstStyle>
          <a:p>
            <a:pPr>
              <a:defRPr/>
            </a:pPr>
            <a:fld id="{F06A31F4-A768-4ED2-9FA5-00CD1BE9ED43}" type="slidenum">
              <a:rPr lang="cs-CZ"/>
              <a:pPr>
                <a:defRPr/>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3"/>
          <p:cNvSpPr>
            <a:spLocks noGrp="1"/>
          </p:cNvSpPr>
          <p:nvPr>
            <p:ph type="dt" sz="half" idx="10"/>
          </p:nvPr>
        </p:nvSpPr>
        <p:spPr/>
        <p:txBody>
          <a:bodyPr/>
          <a:lstStyle>
            <a:lvl1pPr>
              <a:defRPr/>
            </a:lvl1pPr>
          </a:lstStyle>
          <a:p>
            <a:pPr>
              <a:defRPr/>
            </a:pPr>
            <a:fld id="{C3183562-BB45-4750-BACE-F32DB6B98E43}" type="datetimeFigureOut">
              <a:rPr lang="cs-CZ"/>
              <a:pPr>
                <a:defRPr/>
              </a:pPr>
              <a:t>27.8.2013</a:t>
            </a:fld>
            <a:endParaRPr lang="cs-CZ"/>
          </a:p>
        </p:txBody>
      </p:sp>
      <p:sp>
        <p:nvSpPr>
          <p:cNvPr id="4" name="Zástupný symbol pro zápatí 4"/>
          <p:cNvSpPr>
            <a:spLocks noGrp="1"/>
          </p:cNvSpPr>
          <p:nvPr>
            <p:ph type="ftr" sz="quarter" idx="11"/>
          </p:nvPr>
        </p:nvSpPr>
        <p:spPr/>
        <p:txBody>
          <a:bodyPr/>
          <a:lstStyle>
            <a:lvl1pPr>
              <a:defRPr/>
            </a:lvl1pPr>
          </a:lstStyle>
          <a:p>
            <a:pPr>
              <a:defRPr/>
            </a:pPr>
            <a:endParaRPr lang="cs-CZ"/>
          </a:p>
        </p:txBody>
      </p:sp>
      <p:sp>
        <p:nvSpPr>
          <p:cNvPr id="5" name="Zástupný symbol pro číslo snímku 5"/>
          <p:cNvSpPr>
            <a:spLocks noGrp="1"/>
          </p:cNvSpPr>
          <p:nvPr>
            <p:ph type="sldNum" sz="quarter" idx="12"/>
          </p:nvPr>
        </p:nvSpPr>
        <p:spPr/>
        <p:txBody>
          <a:bodyPr/>
          <a:lstStyle>
            <a:lvl1pPr>
              <a:defRPr/>
            </a:lvl1pPr>
          </a:lstStyle>
          <a:p>
            <a:pPr>
              <a:defRPr/>
            </a:pPr>
            <a:fld id="{40BCCEBB-209F-4DA7-A560-271877ED426D}" type="slidenum">
              <a:rPr lang="cs-CZ"/>
              <a:pPr>
                <a:defRPr/>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3"/>
          <p:cNvSpPr>
            <a:spLocks noGrp="1"/>
          </p:cNvSpPr>
          <p:nvPr>
            <p:ph type="dt" sz="half" idx="10"/>
          </p:nvPr>
        </p:nvSpPr>
        <p:spPr/>
        <p:txBody>
          <a:bodyPr/>
          <a:lstStyle>
            <a:lvl1pPr>
              <a:defRPr/>
            </a:lvl1pPr>
          </a:lstStyle>
          <a:p>
            <a:pPr>
              <a:defRPr/>
            </a:pPr>
            <a:fld id="{DB57F492-DFE1-4E31-B894-01ECA30FC74D}" type="datetimeFigureOut">
              <a:rPr lang="cs-CZ"/>
              <a:pPr>
                <a:defRPr/>
              </a:pPr>
              <a:t>27.8.2013</a:t>
            </a:fld>
            <a:endParaRPr lang="cs-CZ"/>
          </a:p>
        </p:txBody>
      </p:sp>
      <p:sp>
        <p:nvSpPr>
          <p:cNvPr id="3" name="Zástupný symbol pro zápatí 4"/>
          <p:cNvSpPr>
            <a:spLocks noGrp="1"/>
          </p:cNvSpPr>
          <p:nvPr>
            <p:ph type="ftr" sz="quarter" idx="11"/>
          </p:nvPr>
        </p:nvSpPr>
        <p:spPr/>
        <p:txBody>
          <a:bodyPr/>
          <a:lstStyle>
            <a:lvl1pPr>
              <a:defRPr/>
            </a:lvl1pPr>
          </a:lstStyle>
          <a:p>
            <a:pPr>
              <a:defRPr/>
            </a:pPr>
            <a:endParaRPr lang="cs-CZ"/>
          </a:p>
        </p:txBody>
      </p:sp>
      <p:sp>
        <p:nvSpPr>
          <p:cNvPr id="4" name="Zástupný symbol pro číslo snímku 5"/>
          <p:cNvSpPr>
            <a:spLocks noGrp="1"/>
          </p:cNvSpPr>
          <p:nvPr>
            <p:ph type="sldNum" sz="quarter" idx="12"/>
          </p:nvPr>
        </p:nvSpPr>
        <p:spPr/>
        <p:txBody>
          <a:bodyPr/>
          <a:lstStyle>
            <a:lvl1pPr>
              <a:defRPr/>
            </a:lvl1pPr>
          </a:lstStyle>
          <a:p>
            <a:pPr>
              <a:defRPr/>
            </a:pPr>
            <a:fld id="{2E82D1DE-8B13-47C5-B2F8-D3D67962FCD7}" type="slidenum">
              <a:rPr lang="cs-CZ"/>
              <a:pPr>
                <a:defRPr/>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3"/>
          <p:cNvSpPr>
            <a:spLocks noGrp="1"/>
          </p:cNvSpPr>
          <p:nvPr>
            <p:ph type="dt" sz="half" idx="10"/>
          </p:nvPr>
        </p:nvSpPr>
        <p:spPr/>
        <p:txBody>
          <a:bodyPr/>
          <a:lstStyle>
            <a:lvl1pPr>
              <a:defRPr/>
            </a:lvl1pPr>
          </a:lstStyle>
          <a:p>
            <a:pPr>
              <a:defRPr/>
            </a:pPr>
            <a:fld id="{D768177F-2D8E-442D-BBBE-AFBA2EE3C8EE}" type="datetimeFigureOut">
              <a:rPr lang="cs-CZ"/>
              <a:pPr>
                <a:defRPr/>
              </a:pPr>
              <a:t>27.8.2013</a:t>
            </a:fld>
            <a:endParaRPr lang="cs-CZ"/>
          </a:p>
        </p:txBody>
      </p:sp>
      <p:sp>
        <p:nvSpPr>
          <p:cNvPr id="6" name="Zástupný symbol pro zápatí 4"/>
          <p:cNvSpPr>
            <a:spLocks noGrp="1"/>
          </p:cNvSpPr>
          <p:nvPr>
            <p:ph type="ftr" sz="quarter" idx="11"/>
          </p:nvPr>
        </p:nvSpPr>
        <p:spPr/>
        <p:txBody>
          <a:bodyPr/>
          <a:lstStyle>
            <a:lvl1pPr>
              <a:defRPr/>
            </a:lvl1pPr>
          </a:lstStyle>
          <a:p>
            <a:pPr>
              <a:defRPr/>
            </a:pPr>
            <a:endParaRPr lang="cs-CZ"/>
          </a:p>
        </p:txBody>
      </p:sp>
      <p:sp>
        <p:nvSpPr>
          <p:cNvPr id="7" name="Zástupný symbol pro číslo snímku 5"/>
          <p:cNvSpPr>
            <a:spLocks noGrp="1"/>
          </p:cNvSpPr>
          <p:nvPr>
            <p:ph type="sldNum" sz="quarter" idx="12"/>
          </p:nvPr>
        </p:nvSpPr>
        <p:spPr/>
        <p:txBody>
          <a:bodyPr/>
          <a:lstStyle>
            <a:lvl1pPr>
              <a:defRPr/>
            </a:lvl1pPr>
          </a:lstStyle>
          <a:p>
            <a:pPr>
              <a:defRPr/>
            </a:pPr>
            <a:fld id="{10D85DDF-42EA-43E3-B00C-D1AAD3687DEE}" type="slidenum">
              <a:rPr lang="cs-CZ"/>
              <a:pPr>
                <a:defRPr/>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cs-CZ" noProof="0"/>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3"/>
          <p:cNvSpPr>
            <a:spLocks noGrp="1"/>
          </p:cNvSpPr>
          <p:nvPr>
            <p:ph type="dt" sz="half" idx="10"/>
          </p:nvPr>
        </p:nvSpPr>
        <p:spPr/>
        <p:txBody>
          <a:bodyPr/>
          <a:lstStyle>
            <a:lvl1pPr>
              <a:defRPr/>
            </a:lvl1pPr>
          </a:lstStyle>
          <a:p>
            <a:pPr>
              <a:defRPr/>
            </a:pPr>
            <a:fld id="{71710A63-60A0-43F3-8F6F-1983E2F12F71}" type="datetimeFigureOut">
              <a:rPr lang="cs-CZ"/>
              <a:pPr>
                <a:defRPr/>
              </a:pPr>
              <a:t>27.8.2013</a:t>
            </a:fld>
            <a:endParaRPr lang="cs-CZ"/>
          </a:p>
        </p:txBody>
      </p:sp>
      <p:sp>
        <p:nvSpPr>
          <p:cNvPr id="6" name="Zástupný symbol pro zápatí 4"/>
          <p:cNvSpPr>
            <a:spLocks noGrp="1"/>
          </p:cNvSpPr>
          <p:nvPr>
            <p:ph type="ftr" sz="quarter" idx="11"/>
          </p:nvPr>
        </p:nvSpPr>
        <p:spPr/>
        <p:txBody>
          <a:bodyPr/>
          <a:lstStyle>
            <a:lvl1pPr>
              <a:defRPr/>
            </a:lvl1pPr>
          </a:lstStyle>
          <a:p>
            <a:pPr>
              <a:defRPr/>
            </a:pPr>
            <a:endParaRPr lang="cs-CZ"/>
          </a:p>
        </p:txBody>
      </p:sp>
      <p:sp>
        <p:nvSpPr>
          <p:cNvPr id="7" name="Zástupný symbol pro číslo snímku 5"/>
          <p:cNvSpPr>
            <a:spLocks noGrp="1"/>
          </p:cNvSpPr>
          <p:nvPr>
            <p:ph type="sldNum" sz="quarter" idx="12"/>
          </p:nvPr>
        </p:nvSpPr>
        <p:spPr/>
        <p:txBody>
          <a:bodyPr/>
          <a:lstStyle>
            <a:lvl1pPr>
              <a:defRPr/>
            </a:lvl1pPr>
          </a:lstStyle>
          <a:p>
            <a:pPr>
              <a:defRPr/>
            </a:pPr>
            <a:fld id="{60CA9C7C-0B21-490B-8385-2386E0C3F5BC}" type="slidenum">
              <a:rPr lang="cs-CZ"/>
              <a:pPr>
                <a:defRPr/>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3D501244-3D2B-4473-848B-EDE981B3911D}" type="datetimeFigureOut">
              <a:rPr lang="cs-CZ"/>
              <a:pPr>
                <a:defRPr/>
              </a:pPr>
              <a:t>27.8.2013</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2412005E-01E5-4502-9EFE-6B7832487664}" type="slidenum">
              <a:rPr lang="cs-CZ"/>
              <a:pPr>
                <a:defRPr/>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CF506571-5D0A-42FD-90FA-348C86E71052}" type="datetimeFigureOut">
              <a:rPr lang="cs-CZ"/>
              <a:pPr>
                <a:defRPr/>
              </a:pPr>
              <a:t>27.8.2013</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012D4793-9AD9-495E-B6B2-0FB0C76326F5}" type="slidenum">
              <a:rPr lang="cs-CZ"/>
              <a:pPr>
                <a:defRPr/>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Zástupný symbol pro nadpis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cs-CZ" smtClean="0"/>
              <a:t>Klepnutím lze upravit styl předlohy nadpisů.</a:t>
            </a:r>
          </a:p>
        </p:txBody>
      </p:sp>
      <p:sp>
        <p:nvSpPr>
          <p:cNvPr id="1027" name="Zástupný symbol pro text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smtClean="0">
                <a:solidFill>
                  <a:schemeClr val="tx1">
                    <a:tint val="75000"/>
                  </a:schemeClr>
                </a:solidFill>
                <a:latin typeface="+mn-lt"/>
                <a:cs typeface="+mn-cs"/>
              </a:defRPr>
            </a:lvl1pPr>
          </a:lstStyle>
          <a:p>
            <a:pPr>
              <a:defRPr/>
            </a:pPr>
            <a:fld id="{26C37DAF-304A-406B-B1D8-6669F5AABB32}" type="datetimeFigureOut">
              <a:rPr lang="cs-CZ"/>
              <a:pPr>
                <a:defRPr/>
              </a:pPr>
              <a:t>27.8.2013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cs typeface="+mn-cs"/>
              </a:defRPr>
            </a:lvl1pPr>
          </a:lstStyle>
          <a:p>
            <a:pPr>
              <a:defRPr/>
            </a:pPr>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smtClean="0">
                <a:solidFill>
                  <a:schemeClr val="tx1">
                    <a:tint val="75000"/>
                  </a:schemeClr>
                </a:solidFill>
                <a:latin typeface="+mn-lt"/>
                <a:cs typeface="+mn-cs"/>
              </a:defRPr>
            </a:lvl1pPr>
          </a:lstStyle>
          <a:p>
            <a:pPr>
              <a:defRPr/>
            </a:pPr>
            <a:fld id="{AE7391DC-DBAA-45E0-ADD9-C9D0781F4237}" type="slidenum">
              <a:rPr lang="cs-CZ"/>
              <a:pPr>
                <a:defRPr/>
              </a:pPr>
              <a:t>‹#›</a:t>
            </a:fld>
            <a:endParaRPr lang="cs-CZ"/>
          </a:p>
        </p:txBody>
      </p:sp>
    </p:spTree>
  </p:cSld>
  <p:clrMap bg1="lt1" tx1="dk1" bg2="lt2" tx2="dk2" accent1="accent1" accent2="accent2" accent3="accent3" accent4="accent4" accent5="accent5" accent6="accent6" hlink="hlink" folHlink="folHlink"/>
  <p:sldLayoutIdLst>
    <p:sldLayoutId id="2147483659" r:id="rId1"/>
    <p:sldLayoutId id="2147483658" r:id="rId2"/>
    <p:sldLayoutId id="2147483657" r:id="rId3"/>
    <p:sldLayoutId id="2147483656" r:id="rId4"/>
    <p:sldLayoutId id="2147483655" r:id="rId5"/>
    <p:sldLayoutId id="2147483654" r:id="rId6"/>
    <p:sldLayoutId id="2147483653" r:id="rId7"/>
    <p:sldLayoutId id="2147483652" r:id="rId8"/>
    <p:sldLayoutId id="2147483651" r:id="rId9"/>
    <p:sldLayoutId id="2147483650" r:id="rId10"/>
    <p:sldLayoutId id="2147483649" r:id="rId11"/>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Calibri" pitchFamily="34" charset="0"/>
        </a:defRPr>
      </a:lvl2pPr>
      <a:lvl3pPr algn="ctr" rtl="0" fontAlgn="base">
        <a:spcBef>
          <a:spcPct val="0"/>
        </a:spcBef>
        <a:spcAft>
          <a:spcPct val="0"/>
        </a:spcAft>
        <a:defRPr sz="4400">
          <a:solidFill>
            <a:schemeClr val="tx1"/>
          </a:solidFill>
          <a:latin typeface="Calibri" pitchFamily="34" charset="0"/>
        </a:defRPr>
      </a:lvl3pPr>
      <a:lvl4pPr algn="ctr" rtl="0" fontAlgn="base">
        <a:spcBef>
          <a:spcPct val="0"/>
        </a:spcBef>
        <a:spcAft>
          <a:spcPct val="0"/>
        </a:spcAft>
        <a:defRPr sz="4400">
          <a:solidFill>
            <a:schemeClr val="tx1"/>
          </a:solidFill>
          <a:latin typeface="Calibri" pitchFamily="34" charset="0"/>
        </a:defRPr>
      </a:lvl4pPr>
      <a:lvl5pPr algn="ctr" rtl="0" fontAlgn="base">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fontAlgn="base">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wmf"/><Relationship Id="rId2" Type="http://schemas.openxmlformats.org/officeDocument/2006/relationships/image" Target="../media/image2.wmf"/><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wmf"/><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image" Target="../media/image7.wmf"/><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10.wmf"/><Relationship Id="rId4" Type="http://schemas.openxmlformats.org/officeDocument/2006/relationships/image" Target="../media/image9.wmf"/></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1.wmf"/><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2.wmf"/><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7.xml"/><Relationship Id="rId5" Type="http://schemas.openxmlformats.org/officeDocument/2006/relationships/image" Target="../media/image15.wmf"/><Relationship Id="rId4" Type="http://schemas.openxmlformats.org/officeDocument/2006/relationships/image" Target="../media/image4.png"/></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6.png"/><Relationship Id="rId1" Type="http://schemas.openxmlformats.org/officeDocument/2006/relationships/slideLayout" Target="../slideLayouts/slideLayout7.xml"/><Relationship Id="rId5" Type="http://schemas.openxmlformats.org/officeDocument/2006/relationships/image" Target="../media/image15.wmf"/><Relationship Id="rId4" Type="http://schemas.openxmlformats.org/officeDocument/2006/relationships/image" Target="../media/image4.png"/></Relationships>
</file>

<file path=ppt/slides/_rels/slide16.xml.rels><?xml version="1.0" encoding="UTF-8" standalone="yes"?>
<Relationships xmlns="http://schemas.openxmlformats.org/package/2006/relationships"><Relationship Id="rId3" Type="http://schemas.openxmlformats.org/officeDocument/2006/relationships/image" Target="../media/image17.wmf"/><Relationship Id="rId2" Type="http://schemas.openxmlformats.org/officeDocument/2006/relationships/hyperlink" Target="http://www.office.microsoft.com/"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ulka 1"/>
          <p:cNvGraphicFramePr>
            <a:graphicFrameLocks noGrp="1"/>
          </p:cNvGraphicFramePr>
          <p:nvPr/>
        </p:nvGraphicFramePr>
        <p:xfrm>
          <a:off x="285750" y="4143375"/>
          <a:ext cx="8572500" cy="2428875"/>
        </p:xfrm>
        <a:graphic>
          <a:graphicData uri="http://schemas.openxmlformats.org/drawingml/2006/table">
            <a:tbl>
              <a:tblPr firstRow="1" bandRow="1">
                <a:tableStyleId>{2D5ABB26-0587-4C30-8999-92F81FD0307C}</a:tableStyleId>
              </a:tblPr>
              <a:tblGrid>
                <a:gridCol w="2857520"/>
                <a:gridCol w="2857520"/>
                <a:gridCol w="2857520"/>
              </a:tblGrid>
              <a:tr h="727784">
                <a:tc gridSpan="3">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2000" b="1" dirty="0" smtClean="0">
                          <a:solidFill>
                            <a:schemeClr val="tx1"/>
                          </a:solidFill>
                        </a:rPr>
                        <a:t>DUM:VY_32_INOVACE_IX_1_19 Páka</a:t>
                      </a:r>
                    </a:p>
                    <a:p>
                      <a:endParaRPr lang="cs-CZ" sz="2000" b="1" dirty="0">
                        <a:solidFill>
                          <a:schemeClr val="tx1"/>
                        </a:solidFill>
                      </a:endParaRPr>
                    </a:p>
                  </a:txBody>
                  <a:tcPr>
                    <a:solidFill>
                      <a:srgbClr val="996633"/>
                    </a:solidFill>
                  </a:tcPr>
                </a:tc>
                <a:tc hMerge="1">
                  <a:txBody>
                    <a:bodyPr/>
                    <a:lstStyle/>
                    <a:p>
                      <a:endParaRPr lang="cs-CZ" dirty="0"/>
                    </a:p>
                  </a:txBody>
                  <a:tcPr/>
                </a:tc>
                <a:tc hMerge="1">
                  <a:txBody>
                    <a:bodyPr/>
                    <a:lstStyle/>
                    <a:p>
                      <a:endParaRPr lang="cs-CZ" dirty="0"/>
                    </a:p>
                  </a:txBody>
                  <a:tcPr/>
                </a:tc>
              </a:tr>
              <a:tr h="850553">
                <a:tc>
                  <a:txBody>
                    <a:bodyPr/>
                    <a:lstStyle/>
                    <a:p>
                      <a:r>
                        <a:rPr lang="cs-CZ" sz="2000" b="1" dirty="0" smtClean="0">
                          <a:solidFill>
                            <a:schemeClr val="tx1"/>
                          </a:solidFill>
                        </a:rPr>
                        <a:t>Šablona číslo: 	IX</a:t>
                      </a:r>
                      <a:endParaRPr lang="cs-CZ" sz="2000" b="1" dirty="0">
                        <a:solidFill>
                          <a:schemeClr val="tx1"/>
                        </a:solidFill>
                      </a:endParaRPr>
                    </a:p>
                  </a:txBody>
                  <a:tcPr>
                    <a:solidFill>
                      <a:srgbClr val="996633"/>
                    </a:solidFill>
                  </a:tcPr>
                </a:tc>
                <a:tc>
                  <a:txBody>
                    <a:bodyPr/>
                    <a:lstStyle/>
                    <a:p>
                      <a:r>
                        <a:rPr lang="cs-CZ" sz="2000" b="1" dirty="0" smtClean="0">
                          <a:solidFill>
                            <a:schemeClr val="tx1"/>
                          </a:solidFill>
                        </a:rPr>
                        <a:t>Sada číslo: 1</a:t>
                      </a:r>
                      <a:endParaRPr lang="cs-CZ" sz="2000" b="1" dirty="0">
                        <a:solidFill>
                          <a:schemeClr val="tx1"/>
                        </a:solidFill>
                      </a:endParaRPr>
                    </a:p>
                  </a:txBody>
                  <a:tcPr>
                    <a:solidFill>
                      <a:srgbClr val="996633"/>
                    </a:solidFill>
                  </a:tcPr>
                </a:tc>
                <a:tc>
                  <a:txBody>
                    <a:bodyPr/>
                    <a:lstStyle/>
                    <a:p>
                      <a:r>
                        <a:rPr lang="cs-CZ" sz="2000" b="1" dirty="0" smtClean="0">
                          <a:solidFill>
                            <a:schemeClr val="tx1"/>
                          </a:solidFill>
                        </a:rPr>
                        <a:t>Pořadové číslo DUM:19</a:t>
                      </a:r>
                      <a:endParaRPr lang="cs-CZ" sz="2000" b="1" dirty="0">
                        <a:solidFill>
                          <a:schemeClr val="tx1"/>
                        </a:solidFill>
                      </a:endParaRPr>
                    </a:p>
                  </a:txBody>
                  <a:tcPr>
                    <a:solidFill>
                      <a:srgbClr val="996633"/>
                    </a:solidFill>
                  </a:tcPr>
                </a:tc>
              </a:tr>
              <a:tr h="850553">
                <a:tc gridSpan="3">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2000" b="1" dirty="0" smtClean="0">
                          <a:solidFill>
                            <a:schemeClr val="tx1"/>
                          </a:solidFill>
                        </a:rPr>
                        <a:t>Autor:			Mgr. Milan Žižka</a:t>
                      </a:r>
                    </a:p>
                    <a:p>
                      <a:endParaRPr lang="cs-CZ" sz="2000" b="1" dirty="0">
                        <a:solidFill>
                          <a:schemeClr val="tx1"/>
                        </a:solidFill>
                      </a:endParaRPr>
                    </a:p>
                  </a:txBody>
                  <a:tcPr>
                    <a:solidFill>
                      <a:srgbClr val="996633"/>
                    </a:solidFill>
                  </a:tcPr>
                </a:tc>
                <a:tc hMerge="1">
                  <a:txBody>
                    <a:bodyPr/>
                    <a:lstStyle/>
                    <a:p>
                      <a:endParaRPr lang="cs-CZ" dirty="0"/>
                    </a:p>
                  </a:txBody>
                  <a:tcPr/>
                </a:tc>
                <a:tc hMerge="1">
                  <a:txBody>
                    <a:bodyPr/>
                    <a:lstStyle/>
                    <a:p>
                      <a:endParaRPr lang="cs-CZ" dirty="0"/>
                    </a:p>
                  </a:txBody>
                  <a:tcPr/>
                </a:tc>
              </a:tr>
            </a:tbl>
          </a:graphicData>
        </a:graphic>
      </p:graphicFrame>
      <p:graphicFrame>
        <p:nvGraphicFramePr>
          <p:cNvPr id="3" name="Tabulka 2"/>
          <p:cNvGraphicFramePr>
            <a:graphicFrameLocks noGrp="1"/>
          </p:cNvGraphicFramePr>
          <p:nvPr/>
        </p:nvGraphicFramePr>
        <p:xfrm>
          <a:off x="571500" y="2071688"/>
          <a:ext cx="7358063" cy="1651000"/>
        </p:xfrm>
        <a:graphic>
          <a:graphicData uri="http://schemas.openxmlformats.org/drawingml/2006/table">
            <a:tbl>
              <a:tblPr firstRow="1" bandRow="1">
                <a:tableStyleId>{2D5ABB26-0587-4C30-8999-92F81FD0307C}</a:tableStyleId>
              </a:tblPr>
              <a:tblGrid>
                <a:gridCol w="3679057"/>
                <a:gridCol w="3679057"/>
              </a:tblGrid>
              <a:tr h="370840">
                <a:tc>
                  <a:txBody>
                    <a:bodyPr/>
                    <a:lstStyle/>
                    <a:p>
                      <a:r>
                        <a:rPr lang="cs-CZ" sz="1800" dirty="0" smtClean="0">
                          <a:solidFill>
                            <a:srgbClr val="462300"/>
                          </a:solidFill>
                        </a:rPr>
                        <a:t>Název školy</a:t>
                      </a:r>
                      <a:endParaRPr lang="cs-CZ" dirty="0">
                        <a:solidFill>
                          <a:srgbClr val="462300"/>
                        </a:solidFill>
                      </a:endParaRPr>
                    </a:p>
                  </a:txBody>
                  <a:tcPr>
                    <a:solidFill>
                      <a:schemeClr val="bg1"/>
                    </a:solidFill>
                  </a:tcPr>
                </a:tc>
                <a:tc>
                  <a:txBody>
                    <a:bodyPr/>
                    <a:lstStyle/>
                    <a:p>
                      <a:r>
                        <a:rPr lang="cs-CZ" sz="1800" b="1" dirty="0" smtClean="0">
                          <a:solidFill>
                            <a:srgbClr val="462300"/>
                          </a:solidFill>
                        </a:rPr>
                        <a:t>Základní škola Jičín, Husova 170</a:t>
                      </a:r>
                      <a:r>
                        <a:rPr lang="cs-CZ" sz="1800" dirty="0" smtClean="0">
                          <a:solidFill>
                            <a:srgbClr val="462300"/>
                          </a:solidFill>
                        </a:rPr>
                        <a:t/>
                      </a:r>
                      <a:br>
                        <a:rPr lang="cs-CZ" sz="1800" dirty="0" smtClean="0">
                          <a:solidFill>
                            <a:srgbClr val="462300"/>
                          </a:solidFill>
                        </a:rPr>
                      </a:br>
                      <a:endParaRPr lang="cs-CZ" dirty="0">
                        <a:solidFill>
                          <a:srgbClr val="462300"/>
                        </a:solidFill>
                      </a:endParaRPr>
                    </a:p>
                  </a:txBody>
                  <a:tcPr>
                    <a:solidFill>
                      <a:schemeClr val="bg1"/>
                    </a:solidFill>
                  </a:tcPr>
                </a:tc>
              </a:tr>
              <a:tr h="370840">
                <a:tc>
                  <a:txBody>
                    <a:bodyPr/>
                    <a:lstStyle/>
                    <a:p>
                      <a:r>
                        <a:rPr lang="cs-CZ" sz="1800" dirty="0" smtClean="0">
                          <a:solidFill>
                            <a:srgbClr val="462300"/>
                          </a:solidFill>
                        </a:rPr>
                        <a:t>Číslo projektu</a:t>
                      </a:r>
                      <a:endParaRPr lang="cs-CZ" dirty="0">
                        <a:solidFill>
                          <a:srgbClr val="462300"/>
                        </a:solidFill>
                      </a:endParaRPr>
                    </a:p>
                  </a:txBody>
                  <a:tcPr>
                    <a:solidFill>
                      <a:schemeClr val="bg1"/>
                    </a:solidFill>
                  </a:tcPr>
                </a:tc>
                <a:tc>
                  <a:txBody>
                    <a:bodyPr/>
                    <a:lstStyle/>
                    <a:p>
                      <a:r>
                        <a:rPr lang="cs-CZ" sz="1800" b="1" dirty="0" smtClean="0">
                          <a:solidFill>
                            <a:srgbClr val="462300"/>
                          </a:solidFill>
                        </a:rPr>
                        <a:t>CZ.1.07/1.4.00/21.2862</a:t>
                      </a:r>
                      <a:endParaRPr lang="cs-CZ" dirty="0">
                        <a:solidFill>
                          <a:srgbClr val="462300"/>
                        </a:solidFill>
                      </a:endParaRPr>
                    </a:p>
                  </a:txBody>
                  <a:tcPr>
                    <a:solidFill>
                      <a:schemeClr val="bg1"/>
                    </a:solidFill>
                  </a:tcPr>
                </a:tc>
              </a:tr>
              <a:tr h="370840">
                <a:tc>
                  <a:txBody>
                    <a:bodyPr/>
                    <a:lstStyle/>
                    <a:p>
                      <a:r>
                        <a:rPr lang="cs-CZ" sz="1800" dirty="0" smtClean="0">
                          <a:solidFill>
                            <a:srgbClr val="462300"/>
                          </a:solidFill>
                        </a:rPr>
                        <a:t>Číslo a název klíčové aktivity</a:t>
                      </a:r>
                      <a:endParaRPr lang="cs-CZ" dirty="0">
                        <a:solidFill>
                          <a:srgbClr val="462300"/>
                        </a:solidFill>
                      </a:endParaRPr>
                    </a:p>
                  </a:txBody>
                  <a:tcPr>
                    <a:solidFill>
                      <a:schemeClr val="bg1"/>
                    </a:solidFill>
                  </a:tcPr>
                </a:tc>
                <a:tc>
                  <a:txBody>
                    <a:bodyPr/>
                    <a:lstStyle/>
                    <a:p>
                      <a:r>
                        <a:rPr lang="cs-CZ" sz="1800" b="1" dirty="0" smtClean="0">
                          <a:solidFill>
                            <a:srgbClr val="462300"/>
                          </a:solidFill>
                        </a:rPr>
                        <a:t>3.2 Inovace a zkvalitnění výuky prostřednictvím ICT</a:t>
                      </a:r>
                      <a:endParaRPr lang="cs-CZ" dirty="0">
                        <a:solidFill>
                          <a:srgbClr val="462300"/>
                        </a:solidFill>
                      </a:endParaRPr>
                    </a:p>
                  </a:txBody>
                  <a:tcPr>
                    <a:solidFill>
                      <a:schemeClr val="bg1"/>
                    </a:solidFill>
                  </a:tcPr>
                </a:tc>
              </a:tr>
            </a:tbl>
          </a:graphicData>
        </a:graphic>
      </p:graphicFrame>
      <p:pic>
        <p:nvPicPr>
          <p:cNvPr id="14350" name="Obrázek 3"/>
          <p:cNvPicPr>
            <a:picLocks noChangeAspect="1" noChangeArrowheads="1"/>
          </p:cNvPicPr>
          <p:nvPr/>
        </p:nvPicPr>
        <p:blipFill>
          <a:blip r:embed="rId2"/>
          <a:srcRect/>
          <a:stretch>
            <a:fillRect/>
          </a:stretch>
        </p:blipFill>
        <p:spPr bwMode="auto">
          <a:xfrm>
            <a:off x="1571625" y="285750"/>
            <a:ext cx="5000625" cy="1500188"/>
          </a:xfrm>
          <a:prstGeom prst="rect">
            <a:avLst/>
          </a:prstGeom>
          <a:solidFill>
            <a:srgbClr val="FFFFFF"/>
          </a:solidFill>
          <a:ln w="9525">
            <a:noFill/>
            <a:miter lim="800000"/>
            <a:headEnd/>
            <a:tailEnd/>
          </a:ln>
        </p:spPr>
      </p:pic>
    </p:spTree>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285750" y="428625"/>
            <a:ext cx="8501063" cy="2286000"/>
          </a:xfrm>
          <a:solidFill>
            <a:srgbClr val="432C03"/>
          </a:solidFill>
        </p:spPr>
        <p:txBody>
          <a:bodyPr rtlCol="0" anchor="t">
            <a:normAutofit fontScale="90000"/>
          </a:bodyPr>
          <a:lstStyle/>
          <a:p>
            <a:pPr fontAlgn="auto">
              <a:spcAft>
                <a:spcPts val="0"/>
              </a:spcAft>
              <a:defRPr/>
            </a:pPr>
            <a:r>
              <a:rPr lang="cs-CZ" sz="3200" dirty="0" smtClean="0">
                <a:solidFill>
                  <a:srgbClr val="FFFFFF"/>
                </a:solidFill>
              </a:rPr>
              <a:t>Anotace:</a:t>
            </a:r>
            <a:r>
              <a:rPr lang="cs-CZ" sz="3200" b="1" dirty="0" smtClean="0">
                <a:solidFill>
                  <a:srgbClr val="FFFFFF"/>
                </a:solidFill>
              </a:rPr>
              <a:t> </a:t>
            </a:r>
            <a:r>
              <a:rPr lang="cs-CZ" sz="3200" b="1" dirty="0" err="1" smtClean="0">
                <a:solidFill>
                  <a:srgbClr val="FFFFFF"/>
                </a:solidFill>
              </a:rPr>
              <a:t>PowerPointová</a:t>
            </a:r>
            <a:r>
              <a:rPr lang="cs-CZ" sz="3200" b="1" dirty="0" smtClean="0">
                <a:solidFill>
                  <a:srgbClr val="FFFFFF"/>
                </a:solidFill>
              </a:rPr>
              <a:t> Prezentace  seznamuje </a:t>
            </a:r>
            <a:br>
              <a:rPr lang="cs-CZ" sz="3200" b="1" dirty="0" smtClean="0">
                <a:solidFill>
                  <a:srgbClr val="FFFFFF"/>
                </a:solidFill>
              </a:rPr>
            </a:br>
            <a:r>
              <a:rPr lang="cs-CZ" sz="3200" b="1" dirty="0" smtClean="0">
                <a:solidFill>
                  <a:srgbClr val="FFFFFF"/>
                </a:solidFill>
              </a:rPr>
              <a:t> s pákou jako jednoduchým strojem, s druhem pák </a:t>
            </a:r>
            <a:br>
              <a:rPr lang="cs-CZ" sz="3200" b="1" dirty="0" smtClean="0">
                <a:solidFill>
                  <a:srgbClr val="FFFFFF"/>
                </a:solidFill>
              </a:rPr>
            </a:br>
            <a:r>
              <a:rPr lang="cs-CZ" sz="3200" b="1" dirty="0" smtClean="0">
                <a:solidFill>
                  <a:srgbClr val="FFFFFF"/>
                </a:solidFill>
              </a:rPr>
              <a:t>a s podmínkou rovnováhy na páce.</a:t>
            </a:r>
            <a:r>
              <a:rPr lang="cs-CZ" sz="3200" b="1" dirty="0" smtClean="0">
                <a:solidFill>
                  <a:schemeClr val="bg1"/>
                </a:solidFill>
              </a:rPr>
              <a:t/>
            </a:r>
            <a:br>
              <a:rPr lang="cs-CZ" sz="3200" b="1" dirty="0" smtClean="0">
                <a:solidFill>
                  <a:schemeClr val="bg1"/>
                </a:solidFill>
              </a:rPr>
            </a:br>
            <a:r>
              <a:rPr lang="cs-CZ" sz="3200" b="1" dirty="0" smtClean="0">
                <a:solidFill>
                  <a:schemeClr val="bg1"/>
                </a:solidFill>
              </a:rPr>
              <a:t>Upevňuje dovednosti správného řešení fyzikálních úloh. </a:t>
            </a:r>
            <a:endParaRPr lang="cs-CZ" sz="3200" dirty="0">
              <a:solidFill>
                <a:schemeClr val="bg1"/>
              </a:solidFill>
            </a:endParaRPr>
          </a:p>
        </p:txBody>
      </p:sp>
      <p:graphicFrame>
        <p:nvGraphicFramePr>
          <p:cNvPr id="4" name="Tabulka 3"/>
          <p:cNvGraphicFramePr>
            <a:graphicFrameLocks noGrp="1"/>
          </p:cNvGraphicFramePr>
          <p:nvPr/>
        </p:nvGraphicFramePr>
        <p:xfrm>
          <a:off x="285750" y="2928938"/>
          <a:ext cx="8501063" cy="3429000"/>
        </p:xfrm>
        <a:graphic>
          <a:graphicData uri="http://schemas.openxmlformats.org/drawingml/2006/table">
            <a:tbl>
              <a:tblPr firstRow="1" bandRow="1">
                <a:tableStyleId>{5940675A-B579-460E-94D1-54222C63F5DA}</a:tableStyleId>
              </a:tblPr>
              <a:tblGrid>
                <a:gridCol w="2643206"/>
                <a:gridCol w="5857916"/>
              </a:tblGrid>
              <a:tr h="571504">
                <a:tc>
                  <a:txBody>
                    <a:bodyPr/>
                    <a:lstStyle/>
                    <a:p>
                      <a:r>
                        <a:rPr lang="cs-CZ" dirty="0" smtClean="0">
                          <a:solidFill>
                            <a:srgbClr val="111111"/>
                          </a:solidFill>
                        </a:rPr>
                        <a:t>Druh učebního materiálu</a:t>
                      </a:r>
                      <a:endParaRPr lang="cs-CZ" dirty="0">
                        <a:solidFill>
                          <a:srgbClr val="111111"/>
                        </a:solidFill>
                      </a:endParaRPr>
                    </a:p>
                  </a:txBody>
                  <a:tcPr>
                    <a:solidFill>
                      <a:srgbClr val="FFFFFF"/>
                    </a:solidFill>
                  </a:tcPr>
                </a:tc>
                <a:tc>
                  <a:txBody>
                    <a:bodyPr/>
                    <a:lstStyle/>
                    <a:p>
                      <a:r>
                        <a:rPr lang="cs-CZ" dirty="0" smtClean="0">
                          <a:solidFill>
                            <a:srgbClr val="111111"/>
                          </a:solidFill>
                        </a:rPr>
                        <a:t>Výukový</a:t>
                      </a:r>
                      <a:endParaRPr lang="cs-CZ" dirty="0">
                        <a:solidFill>
                          <a:srgbClr val="111111"/>
                        </a:solidFill>
                      </a:endParaRPr>
                    </a:p>
                  </a:txBody>
                  <a:tcPr>
                    <a:solidFill>
                      <a:srgbClr val="FFFFFF"/>
                    </a:solidFill>
                  </a:tcPr>
                </a:tc>
              </a:tr>
              <a:tr h="500066">
                <a:tc>
                  <a:txBody>
                    <a:bodyPr/>
                    <a:lstStyle/>
                    <a:p>
                      <a:r>
                        <a:rPr lang="cs-CZ" dirty="0" smtClean="0">
                          <a:solidFill>
                            <a:srgbClr val="111111"/>
                          </a:solidFill>
                        </a:rPr>
                        <a:t>Typická věková skupina</a:t>
                      </a:r>
                      <a:endParaRPr lang="cs-CZ" dirty="0">
                        <a:solidFill>
                          <a:srgbClr val="111111"/>
                        </a:solidFill>
                      </a:endParaRPr>
                    </a:p>
                  </a:txBody>
                  <a:tcPr>
                    <a:solidFill>
                      <a:srgbClr val="FFFFFF"/>
                    </a:solidFill>
                  </a:tcPr>
                </a:tc>
                <a:tc>
                  <a:txBody>
                    <a:bodyPr/>
                    <a:lstStyle/>
                    <a:p>
                      <a:r>
                        <a:rPr lang="cs-CZ" dirty="0" smtClean="0">
                          <a:solidFill>
                            <a:srgbClr val="111111"/>
                          </a:solidFill>
                        </a:rPr>
                        <a:t>13 – 14 let</a:t>
                      </a:r>
                      <a:endParaRPr lang="cs-CZ" dirty="0">
                        <a:solidFill>
                          <a:srgbClr val="111111"/>
                        </a:solidFill>
                      </a:endParaRPr>
                    </a:p>
                  </a:txBody>
                  <a:tcPr>
                    <a:solidFill>
                      <a:srgbClr val="FFFFFF"/>
                    </a:solidFill>
                  </a:tcPr>
                </a:tc>
              </a:tr>
              <a:tr h="2357454">
                <a:tc>
                  <a:txBody>
                    <a:bodyPr/>
                    <a:lstStyle/>
                    <a:p>
                      <a:r>
                        <a:rPr lang="cs-CZ" dirty="0" smtClean="0">
                          <a:solidFill>
                            <a:srgbClr val="111111"/>
                          </a:solidFill>
                        </a:rPr>
                        <a:t>Klíčová slova</a:t>
                      </a:r>
                      <a:endParaRPr lang="cs-CZ" dirty="0">
                        <a:solidFill>
                          <a:srgbClr val="111111"/>
                        </a:solidFill>
                      </a:endParaRPr>
                    </a:p>
                  </a:txBody>
                  <a:tcPr>
                    <a:solidFill>
                      <a:srgbClr val="FFFFFF"/>
                    </a:solidFill>
                  </a:tcPr>
                </a:tc>
                <a:tc>
                  <a:txBody>
                    <a:bodyPr/>
                    <a:lstStyle/>
                    <a:p>
                      <a:r>
                        <a:rPr lang="cs-CZ" dirty="0" smtClean="0">
                          <a:solidFill>
                            <a:srgbClr val="111111"/>
                          </a:solidFill>
                        </a:rPr>
                        <a:t> Páka,</a:t>
                      </a:r>
                      <a:r>
                        <a:rPr lang="cs-CZ" baseline="0" dirty="0" smtClean="0">
                          <a:solidFill>
                            <a:srgbClr val="111111"/>
                          </a:solidFill>
                        </a:rPr>
                        <a:t> s</a:t>
                      </a:r>
                      <a:r>
                        <a:rPr lang="cs-CZ" dirty="0" smtClean="0">
                          <a:solidFill>
                            <a:srgbClr val="111111"/>
                          </a:solidFill>
                        </a:rPr>
                        <a:t>íla, rameno síly, moment síly,</a:t>
                      </a:r>
                      <a:r>
                        <a:rPr lang="cs-CZ" baseline="0" dirty="0" smtClean="0">
                          <a:solidFill>
                            <a:srgbClr val="111111"/>
                          </a:solidFill>
                        </a:rPr>
                        <a:t>  páka jednozvratná, páka dvojzvratná, rovnováha na páce.</a:t>
                      </a:r>
                      <a:endParaRPr lang="cs-CZ" dirty="0">
                        <a:solidFill>
                          <a:srgbClr val="111111"/>
                        </a:solidFill>
                      </a:endParaRPr>
                    </a:p>
                  </a:txBody>
                  <a:tcPr>
                    <a:solidFill>
                      <a:srgbClr val="FFFFFF"/>
                    </a:solidFill>
                  </a:tcPr>
                </a:tc>
              </a:tr>
            </a:tbl>
          </a:graphicData>
        </a:graphic>
      </p:graphicFrame>
    </p:spTree>
  </p:cSld>
  <p:clrMapOvr>
    <a:masterClrMapping/>
  </p:clrMapOvr>
  <p:transition advClick="0" advTm="7000"/>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Nadpis 1"/>
          <p:cNvSpPr>
            <a:spLocks noGrp="1"/>
          </p:cNvSpPr>
          <p:nvPr>
            <p:ph type="ctrTitle"/>
          </p:nvPr>
        </p:nvSpPr>
        <p:spPr>
          <a:xfrm>
            <a:off x="357188" y="428625"/>
            <a:ext cx="7772400" cy="1470025"/>
          </a:xfrm>
          <a:ln w="57150">
            <a:solidFill>
              <a:srgbClr val="432C03"/>
            </a:solidFill>
          </a:ln>
        </p:spPr>
        <p:txBody>
          <a:bodyPr/>
          <a:lstStyle/>
          <a:p>
            <a:r>
              <a:rPr lang="cs-CZ" sz="6000" smtClean="0"/>
              <a:t>Páka</a:t>
            </a:r>
          </a:p>
        </p:txBody>
      </p:sp>
      <p:sp>
        <p:nvSpPr>
          <p:cNvPr id="17410" name="Podnadpis 2"/>
          <p:cNvSpPr>
            <a:spLocks noGrp="1"/>
          </p:cNvSpPr>
          <p:nvPr>
            <p:ph type="subTitle" idx="1"/>
          </p:nvPr>
        </p:nvSpPr>
        <p:spPr>
          <a:xfrm>
            <a:off x="357188" y="3886200"/>
            <a:ext cx="7929562" cy="1752600"/>
          </a:xfrm>
          <a:solidFill>
            <a:srgbClr val="432C03"/>
          </a:solidFill>
        </p:spPr>
        <p:txBody>
          <a:bodyPr/>
          <a:lstStyle/>
          <a:p>
            <a:r>
              <a:rPr lang="cs-CZ" smtClean="0">
                <a:solidFill>
                  <a:schemeClr val="bg1"/>
                </a:solidFill>
              </a:rPr>
              <a:t>Páka patří mezi jednoduché stroje.</a:t>
            </a:r>
          </a:p>
          <a:p>
            <a:r>
              <a:rPr lang="cs-CZ" smtClean="0">
                <a:solidFill>
                  <a:schemeClr val="bg1"/>
                </a:solidFill>
              </a:rPr>
              <a:t>Jednoduché stroje člověku usnadňují práci</a:t>
            </a:r>
          </a:p>
        </p:txBody>
      </p:sp>
      <p:sp>
        <p:nvSpPr>
          <p:cNvPr id="17411" name="TextovéPole 3"/>
          <p:cNvSpPr txBox="1">
            <a:spLocks noChangeArrowheads="1"/>
          </p:cNvSpPr>
          <p:nvPr/>
        </p:nvSpPr>
        <p:spPr bwMode="auto">
          <a:xfrm>
            <a:off x="2286000" y="5929313"/>
            <a:ext cx="3714750" cy="369887"/>
          </a:xfrm>
          <a:prstGeom prst="rect">
            <a:avLst/>
          </a:prstGeom>
          <a:noFill/>
          <a:ln w="9525">
            <a:noFill/>
            <a:miter lim="800000"/>
            <a:headEnd/>
            <a:tailEnd/>
          </a:ln>
        </p:spPr>
        <p:txBody>
          <a:bodyPr>
            <a:spAutoFit/>
          </a:bodyPr>
          <a:lstStyle/>
          <a:p>
            <a:r>
              <a:rPr lang="cs-CZ">
                <a:latin typeface="Calibri" pitchFamily="34" charset="0"/>
              </a:rPr>
              <a:t>Jednoduché stroje práci nezmenšují.</a:t>
            </a:r>
          </a:p>
        </p:txBody>
      </p:sp>
      <p:pic>
        <p:nvPicPr>
          <p:cNvPr id="17412" name="Picture 2" descr="C:\Documents and Settings\Fujitsu-Siemens\Local Settings\Temporary Internet Files\Content.IE5\5I15702U\MC900379443[1].wmf"/>
          <p:cNvPicPr>
            <a:picLocks noChangeAspect="1" noChangeArrowheads="1"/>
          </p:cNvPicPr>
          <p:nvPr/>
        </p:nvPicPr>
        <p:blipFill>
          <a:blip r:embed="rId2"/>
          <a:srcRect/>
          <a:stretch>
            <a:fillRect/>
          </a:stretch>
        </p:blipFill>
        <p:spPr bwMode="auto">
          <a:xfrm>
            <a:off x="3357563" y="2214563"/>
            <a:ext cx="2071687" cy="1473200"/>
          </a:xfrm>
          <a:prstGeom prst="rect">
            <a:avLst/>
          </a:prstGeom>
          <a:noFill/>
          <a:ln w="9525">
            <a:noFill/>
            <a:miter lim="800000"/>
            <a:headEnd/>
            <a:tailEnd/>
          </a:ln>
        </p:spPr>
      </p:pic>
      <p:pic>
        <p:nvPicPr>
          <p:cNvPr id="17413" name="Picture 10" descr="C:\Documents and Settings\Fujitsu-Siemens\Local Settings\Temporary Internet Files\Content.IE5\V1FUR70O\MC900232150[1].wmf"/>
          <p:cNvPicPr>
            <a:picLocks noChangeAspect="1" noChangeArrowheads="1"/>
          </p:cNvPicPr>
          <p:nvPr/>
        </p:nvPicPr>
        <p:blipFill>
          <a:blip r:embed="rId3"/>
          <a:srcRect/>
          <a:stretch>
            <a:fillRect/>
          </a:stretch>
        </p:blipFill>
        <p:spPr bwMode="auto">
          <a:xfrm>
            <a:off x="357188" y="1643063"/>
            <a:ext cx="1403350" cy="1712912"/>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214313" y="142875"/>
            <a:ext cx="8643937" cy="1143000"/>
          </a:xfrm>
        </p:spPr>
        <p:txBody>
          <a:bodyPr>
            <a:normAutofit/>
          </a:bodyPr>
          <a:lstStyle/>
          <a:p>
            <a:r>
              <a:rPr lang="cs-CZ" sz="4000" smtClean="0"/>
              <a:t>Zopakujme si</a:t>
            </a:r>
            <a:r>
              <a:rPr lang="cs-CZ" sz="4000" smtClean="0">
                <a:latin typeface="Arial" charset="0"/>
              </a:rPr>
              <a:t>,</a:t>
            </a:r>
            <a:r>
              <a:rPr lang="cs-CZ" sz="4000" smtClean="0"/>
              <a:t> co víme o otáčivém účinku síly</a:t>
            </a:r>
          </a:p>
        </p:txBody>
      </p:sp>
      <p:sp>
        <p:nvSpPr>
          <p:cNvPr id="4" name="TextovéPole 3"/>
          <p:cNvSpPr txBox="1">
            <a:spLocks noChangeArrowheads="1"/>
          </p:cNvSpPr>
          <p:nvPr/>
        </p:nvSpPr>
        <p:spPr bwMode="auto">
          <a:xfrm>
            <a:off x="214313" y="1785938"/>
            <a:ext cx="8215312" cy="830262"/>
          </a:xfrm>
          <a:prstGeom prst="rect">
            <a:avLst/>
          </a:prstGeom>
          <a:solidFill>
            <a:srgbClr val="432C03"/>
          </a:solidFill>
          <a:ln w="9525">
            <a:noFill/>
            <a:miter lim="800000"/>
            <a:headEnd/>
            <a:tailEnd/>
          </a:ln>
        </p:spPr>
        <p:txBody>
          <a:bodyPr>
            <a:spAutoFit/>
          </a:bodyPr>
          <a:lstStyle/>
          <a:p>
            <a:r>
              <a:rPr lang="cs-CZ" sz="2400" b="1">
                <a:solidFill>
                  <a:schemeClr val="bg1"/>
                </a:solidFill>
                <a:latin typeface="Calibri" pitchFamily="34" charset="0"/>
              </a:rPr>
              <a:t>Otáčivý účinek síly na těleso nezávisí pouze na velikosti síly, ale i na vzdálenosti nositelky síly od místa otáčení.</a:t>
            </a:r>
          </a:p>
        </p:txBody>
      </p:sp>
      <p:grpSp>
        <p:nvGrpSpPr>
          <p:cNvPr id="14" name="Skupina 13"/>
          <p:cNvGrpSpPr>
            <a:grpSpLocks/>
          </p:cNvGrpSpPr>
          <p:nvPr/>
        </p:nvGrpSpPr>
        <p:grpSpPr bwMode="auto">
          <a:xfrm>
            <a:off x="857250" y="4000500"/>
            <a:ext cx="2928938" cy="1073150"/>
            <a:chOff x="642910" y="3643314"/>
            <a:chExt cx="2929752" cy="1072364"/>
          </a:xfrm>
        </p:grpSpPr>
        <p:grpSp>
          <p:nvGrpSpPr>
            <p:cNvPr id="18447" name="Skupina 4"/>
            <p:cNvGrpSpPr>
              <a:grpSpLocks/>
            </p:cNvGrpSpPr>
            <p:nvPr/>
          </p:nvGrpSpPr>
          <p:grpSpPr bwMode="auto">
            <a:xfrm>
              <a:off x="642910" y="3643314"/>
              <a:ext cx="2929752" cy="1072364"/>
              <a:chOff x="928662" y="4357694"/>
              <a:chExt cx="2929752" cy="1072364"/>
            </a:xfrm>
          </p:grpSpPr>
          <p:cxnSp>
            <p:nvCxnSpPr>
              <p:cNvPr id="6" name="Přímá spojovací šipka 5"/>
              <p:cNvCxnSpPr/>
              <p:nvPr/>
            </p:nvCxnSpPr>
            <p:spPr>
              <a:xfrm rot="5400000">
                <a:off x="1930364" y="4927982"/>
                <a:ext cx="999392" cy="1587"/>
              </a:xfrm>
              <a:prstGeom prst="straightConnector1">
                <a:avLst/>
              </a:prstGeom>
              <a:ln w="50800" cmpd="sng">
                <a:solidFill>
                  <a:schemeClr val="accent1">
                    <a:lumMod val="75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7" name="Přímá spojovací šipka 6"/>
              <p:cNvCxnSpPr/>
              <p:nvPr/>
            </p:nvCxnSpPr>
            <p:spPr>
              <a:xfrm rot="5400000">
                <a:off x="3357923" y="4929568"/>
                <a:ext cx="999392" cy="1588"/>
              </a:xfrm>
              <a:prstGeom prst="straightConnector1">
                <a:avLst/>
              </a:prstGeom>
              <a:ln w="50800" cmpd="sng">
                <a:solidFill>
                  <a:srgbClr val="00B0F0"/>
                </a:solidFill>
                <a:tailEnd type="arrow"/>
              </a:ln>
            </p:spPr>
            <p:style>
              <a:lnRef idx="1">
                <a:schemeClr val="accent1"/>
              </a:lnRef>
              <a:fillRef idx="0">
                <a:schemeClr val="accent1"/>
              </a:fillRef>
              <a:effectRef idx="0">
                <a:schemeClr val="accent1"/>
              </a:effectRef>
              <a:fontRef idx="minor">
                <a:schemeClr val="tx1"/>
              </a:fontRef>
            </p:style>
          </p:cxnSp>
          <p:cxnSp>
            <p:nvCxnSpPr>
              <p:cNvPr id="8" name="Přímá spojovací šipka 7"/>
              <p:cNvCxnSpPr/>
              <p:nvPr/>
            </p:nvCxnSpPr>
            <p:spPr>
              <a:xfrm rot="5400000">
                <a:off x="464730" y="4893084"/>
                <a:ext cx="1070778" cy="0"/>
              </a:xfrm>
              <a:prstGeom prst="straightConnector1">
                <a:avLst/>
              </a:prstGeom>
              <a:ln w="50800" cmpd="sng">
                <a:solidFill>
                  <a:srgbClr val="C00000"/>
                </a:solidFill>
                <a:tailEnd type="arrow"/>
              </a:ln>
            </p:spPr>
            <p:style>
              <a:lnRef idx="1">
                <a:schemeClr val="accent1"/>
              </a:lnRef>
              <a:fillRef idx="0">
                <a:schemeClr val="accent1"/>
              </a:fillRef>
              <a:effectRef idx="0">
                <a:schemeClr val="accent1"/>
              </a:effectRef>
              <a:fontRef idx="minor">
                <a:schemeClr val="tx1"/>
              </a:fontRef>
            </p:style>
          </p:cxnSp>
          <p:cxnSp>
            <p:nvCxnSpPr>
              <p:cNvPr id="9" name="Přímá spojovací čára 8"/>
              <p:cNvCxnSpPr/>
              <p:nvPr/>
            </p:nvCxnSpPr>
            <p:spPr>
              <a:xfrm>
                <a:off x="1000120" y="4429080"/>
                <a:ext cx="2856706" cy="1586"/>
              </a:xfrm>
              <a:prstGeom prst="line">
                <a:avLst/>
              </a:prstGeom>
            </p:spPr>
            <p:style>
              <a:lnRef idx="1">
                <a:schemeClr val="accent1"/>
              </a:lnRef>
              <a:fillRef idx="0">
                <a:schemeClr val="accent1"/>
              </a:fillRef>
              <a:effectRef idx="0">
                <a:schemeClr val="accent1"/>
              </a:effectRef>
              <a:fontRef idx="minor">
                <a:schemeClr val="tx1"/>
              </a:fontRef>
            </p:style>
          </p:cxnSp>
          <p:sp>
            <p:nvSpPr>
              <p:cNvPr id="10" name="Rovnoramenný trojúhelník 9"/>
              <p:cNvSpPr/>
              <p:nvPr/>
            </p:nvSpPr>
            <p:spPr>
              <a:xfrm>
                <a:off x="928662" y="4429080"/>
                <a:ext cx="131800" cy="142770"/>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grpSp>
        <p:sp>
          <p:nvSpPr>
            <p:cNvPr id="18448" name="TextovéPole 10"/>
            <p:cNvSpPr txBox="1">
              <a:spLocks noChangeArrowheads="1"/>
            </p:cNvSpPr>
            <p:nvPr/>
          </p:nvSpPr>
          <p:spPr bwMode="auto">
            <a:xfrm>
              <a:off x="857224" y="4071942"/>
              <a:ext cx="500066" cy="369332"/>
            </a:xfrm>
            <a:prstGeom prst="rect">
              <a:avLst/>
            </a:prstGeom>
            <a:noFill/>
            <a:ln w="9525">
              <a:noFill/>
              <a:miter lim="800000"/>
              <a:headEnd/>
              <a:tailEnd/>
            </a:ln>
          </p:spPr>
          <p:txBody>
            <a:bodyPr>
              <a:spAutoFit/>
            </a:bodyPr>
            <a:lstStyle/>
            <a:p>
              <a:r>
                <a:rPr lang="cs-CZ">
                  <a:latin typeface="Calibri" pitchFamily="34" charset="0"/>
                </a:rPr>
                <a:t>F</a:t>
              </a:r>
              <a:r>
                <a:rPr lang="cs-CZ" baseline="-25000">
                  <a:latin typeface="Calibri" pitchFamily="34" charset="0"/>
                </a:rPr>
                <a:t>1</a:t>
              </a:r>
            </a:p>
          </p:txBody>
        </p:sp>
        <p:sp>
          <p:nvSpPr>
            <p:cNvPr id="18449" name="TextovéPole 11"/>
            <p:cNvSpPr txBox="1">
              <a:spLocks noChangeArrowheads="1"/>
            </p:cNvSpPr>
            <p:nvPr/>
          </p:nvSpPr>
          <p:spPr bwMode="auto">
            <a:xfrm>
              <a:off x="2357422" y="4143380"/>
              <a:ext cx="500066" cy="369332"/>
            </a:xfrm>
            <a:prstGeom prst="rect">
              <a:avLst/>
            </a:prstGeom>
            <a:noFill/>
            <a:ln w="9525">
              <a:noFill/>
              <a:miter lim="800000"/>
              <a:headEnd/>
              <a:tailEnd/>
            </a:ln>
          </p:spPr>
          <p:txBody>
            <a:bodyPr>
              <a:spAutoFit/>
            </a:bodyPr>
            <a:lstStyle/>
            <a:p>
              <a:r>
                <a:rPr lang="cs-CZ">
                  <a:latin typeface="Calibri" pitchFamily="34" charset="0"/>
                </a:rPr>
                <a:t>F</a:t>
              </a:r>
              <a:r>
                <a:rPr lang="cs-CZ" baseline="-25000">
                  <a:latin typeface="Calibri" pitchFamily="34" charset="0"/>
                </a:rPr>
                <a:t>2</a:t>
              </a:r>
            </a:p>
          </p:txBody>
        </p:sp>
      </p:grpSp>
      <p:sp>
        <p:nvSpPr>
          <p:cNvPr id="13" name="TextovéPole 12"/>
          <p:cNvSpPr txBox="1">
            <a:spLocks noChangeArrowheads="1"/>
          </p:cNvSpPr>
          <p:nvPr/>
        </p:nvSpPr>
        <p:spPr bwMode="auto">
          <a:xfrm>
            <a:off x="3857625" y="4357688"/>
            <a:ext cx="500063" cy="369887"/>
          </a:xfrm>
          <a:prstGeom prst="rect">
            <a:avLst/>
          </a:prstGeom>
          <a:noFill/>
          <a:ln w="9525">
            <a:noFill/>
            <a:miter lim="800000"/>
            <a:headEnd/>
            <a:tailEnd/>
          </a:ln>
        </p:spPr>
        <p:txBody>
          <a:bodyPr>
            <a:spAutoFit/>
          </a:bodyPr>
          <a:lstStyle/>
          <a:p>
            <a:r>
              <a:rPr lang="cs-CZ">
                <a:latin typeface="Calibri" pitchFamily="34" charset="0"/>
              </a:rPr>
              <a:t>F</a:t>
            </a:r>
            <a:r>
              <a:rPr lang="cs-CZ" baseline="-25000">
                <a:latin typeface="Calibri" pitchFamily="34" charset="0"/>
              </a:rPr>
              <a:t>3</a:t>
            </a:r>
          </a:p>
        </p:txBody>
      </p:sp>
      <p:sp>
        <p:nvSpPr>
          <p:cNvPr id="18437" name="TextovéPole 15"/>
          <p:cNvSpPr txBox="1">
            <a:spLocks noChangeArrowheads="1"/>
          </p:cNvSpPr>
          <p:nvPr/>
        </p:nvSpPr>
        <p:spPr bwMode="auto">
          <a:xfrm>
            <a:off x="857250" y="6000750"/>
            <a:ext cx="8072438" cy="369888"/>
          </a:xfrm>
          <a:prstGeom prst="rect">
            <a:avLst/>
          </a:prstGeom>
          <a:noFill/>
          <a:ln w="9525">
            <a:noFill/>
            <a:miter lim="800000"/>
            <a:headEnd/>
            <a:tailEnd/>
          </a:ln>
        </p:spPr>
        <p:txBody>
          <a:bodyPr>
            <a:spAutoFit/>
          </a:bodyPr>
          <a:lstStyle/>
          <a:p>
            <a:endParaRPr lang="cs-CZ">
              <a:latin typeface="Calibri" pitchFamily="34" charset="0"/>
            </a:endParaRPr>
          </a:p>
        </p:txBody>
      </p:sp>
      <p:sp>
        <p:nvSpPr>
          <p:cNvPr id="19" name="Obdélníkový popisek 18"/>
          <p:cNvSpPr/>
          <p:nvPr/>
        </p:nvSpPr>
        <p:spPr>
          <a:xfrm>
            <a:off x="285750" y="3071813"/>
            <a:ext cx="914400" cy="612775"/>
          </a:xfrm>
          <a:prstGeom prst="wedgeRectCallout">
            <a:avLst>
              <a:gd name="adj1" fmla="val 18500"/>
              <a:gd name="adj2" fmla="val 120649"/>
            </a:avLst>
          </a:prstGeom>
          <a:solidFill>
            <a:srgbClr val="432C03"/>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dirty="0"/>
              <a:t>Osa otáčení</a:t>
            </a:r>
            <a:endParaRPr lang="cs-CZ" dirty="0"/>
          </a:p>
        </p:txBody>
      </p:sp>
      <p:sp>
        <p:nvSpPr>
          <p:cNvPr id="20" name="Obdélník 19"/>
          <p:cNvSpPr>
            <a:spLocks noChangeArrowheads="1"/>
          </p:cNvSpPr>
          <p:nvPr/>
        </p:nvSpPr>
        <p:spPr bwMode="auto">
          <a:xfrm>
            <a:off x="2643188" y="2857500"/>
            <a:ext cx="5414962" cy="461963"/>
          </a:xfrm>
          <a:prstGeom prst="rect">
            <a:avLst/>
          </a:prstGeom>
          <a:noFill/>
          <a:ln w="38100">
            <a:solidFill>
              <a:srgbClr val="462300"/>
            </a:solidFill>
            <a:miter lim="800000"/>
            <a:headEnd/>
            <a:tailEnd/>
          </a:ln>
        </p:spPr>
        <p:txBody>
          <a:bodyPr wrap="none">
            <a:spAutoFit/>
          </a:bodyPr>
          <a:lstStyle/>
          <a:p>
            <a:r>
              <a:rPr lang="cs-CZ" sz="2400" b="1">
                <a:latin typeface="Calibri" pitchFamily="34" charset="0"/>
              </a:rPr>
              <a:t>Otáčivý účinek síly popisuje moment síly.</a:t>
            </a:r>
          </a:p>
        </p:txBody>
      </p:sp>
      <p:sp>
        <p:nvSpPr>
          <p:cNvPr id="21" name="TextovéPole 20"/>
          <p:cNvSpPr txBox="1">
            <a:spLocks noChangeArrowheads="1"/>
          </p:cNvSpPr>
          <p:nvPr/>
        </p:nvSpPr>
        <p:spPr bwMode="auto">
          <a:xfrm>
            <a:off x="4357688" y="4071938"/>
            <a:ext cx="4214812" cy="708025"/>
          </a:xfrm>
          <a:prstGeom prst="rect">
            <a:avLst/>
          </a:prstGeom>
          <a:solidFill>
            <a:schemeClr val="bg1"/>
          </a:solidFill>
          <a:ln w="9525">
            <a:noFill/>
            <a:miter lim="800000"/>
            <a:headEnd/>
            <a:tailEnd/>
          </a:ln>
        </p:spPr>
        <p:txBody>
          <a:bodyPr>
            <a:spAutoFit/>
          </a:bodyPr>
          <a:lstStyle/>
          <a:p>
            <a:r>
              <a:rPr lang="cs-CZ" sz="2000">
                <a:latin typeface="Calibri" pitchFamily="34" charset="0"/>
              </a:rPr>
              <a:t>Rameno síly nazýváme vzdálenost nositelky síly od osy otáčení.</a:t>
            </a:r>
          </a:p>
        </p:txBody>
      </p:sp>
      <p:sp>
        <p:nvSpPr>
          <p:cNvPr id="22" name="Obdélníkový popisek 21"/>
          <p:cNvSpPr/>
          <p:nvPr/>
        </p:nvSpPr>
        <p:spPr>
          <a:xfrm>
            <a:off x="1428750" y="3071813"/>
            <a:ext cx="1000125" cy="571500"/>
          </a:xfrm>
          <a:prstGeom prst="wedgeRectCallout">
            <a:avLst>
              <a:gd name="adj1" fmla="val -52470"/>
              <a:gd name="adj2" fmla="val 106839"/>
            </a:avLst>
          </a:prstGeom>
          <a:solidFill>
            <a:srgbClr val="432C03"/>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dirty="0"/>
              <a:t>Rameno síly</a:t>
            </a:r>
            <a:endParaRPr lang="cs-CZ" dirty="0"/>
          </a:p>
        </p:txBody>
      </p:sp>
      <p:pic>
        <p:nvPicPr>
          <p:cNvPr id="23" name="Picture 2" descr="C:\Documents and Settings\Fujitsu-Siemens\Local Settings\Temporary Internet Files\Content.IE5\TX1IFBFF\MC900441498[1].png"/>
          <p:cNvPicPr>
            <a:picLocks noChangeAspect="1" noChangeArrowheads="1"/>
          </p:cNvPicPr>
          <p:nvPr/>
        </p:nvPicPr>
        <p:blipFill>
          <a:blip r:embed="rId2">
            <a:duotone>
              <a:prstClr val="black"/>
              <a:schemeClr val="accent6">
                <a:tint val="45000"/>
                <a:satMod val="400000"/>
              </a:schemeClr>
            </a:duotone>
          </a:blip>
          <a:srcRect/>
          <a:stretch>
            <a:fillRect/>
          </a:stretch>
        </p:blipFill>
        <p:spPr bwMode="auto">
          <a:xfrm>
            <a:off x="7958370" y="857232"/>
            <a:ext cx="1185630" cy="1185630"/>
          </a:xfrm>
          <a:prstGeom prst="rect">
            <a:avLst/>
          </a:prstGeom>
          <a:noFill/>
        </p:spPr>
      </p:pic>
      <p:sp>
        <p:nvSpPr>
          <p:cNvPr id="24" name="TextovéPole 23"/>
          <p:cNvSpPr txBox="1">
            <a:spLocks noChangeArrowheads="1"/>
          </p:cNvSpPr>
          <p:nvPr/>
        </p:nvSpPr>
        <p:spPr bwMode="auto">
          <a:xfrm>
            <a:off x="285750" y="1285875"/>
            <a:ext cx="5643563" cy="461963"/>
          </a:xfrm>
          <a:prstGeom prst="rect">
            <a:avLst/>
          </a:prstGeom>
          <a:noFill/>
          <a:ln w="9525">
            <a:noFill/>
            <a:miter lim="800000"/>
            <a:headEnd/>
            <a:tailEnd/>
          </a:ln>
        </p:spPr>
        <p:txBody>
          <a:bodyPr>
            <a:spAutoFit/>
          </a:bodyPr>
          <a:lstStyle/>
          <a:p>
            <a:r>
              <a:rPr lang="cs-CZ" sz="2400">
                <a:latin typeface="Calibri" pitchFamily="34" charset="0"/>
              </a:rPr>
              <a:t>Na čem závisí otáčivý účinek?</a:t>
            </a:r>
          </a:p>
        </p:txBody>
      </p:sp>
      <p:pic>
        <p:nvPicPr>
          <p:cNvPr id="27" name="Picture 2" descr="C:\Documents and Settings\Fujitsu-Siemens\Local Settings\Temporary Internet Files\Content.IE5\TX1IFBFF\MC900441498[1].png"/>
          <p:cNvPicPr>
            <a:picLocks noChangeAspect="1" noChangeArrowheads="1"/>
          </p:cNvPicPr>
          <p:nvPr/>
        </p:nvPicPr>
        <p:blipFill>
          <a:blip r:embed="rId2">
            <a:duotone>
              <a:prstClr val="black"/>
              <a:schemeClr val="accent6">
                <a:tint val="45000"/>
                <a:satMod val="400000"/>
              </a:schemeClr>
            </a:duotone>
          </a:blip>
          <a:srcRect/>
          <a:stretch>
            <a:fillRect/>
          </a:stretch>
        </p:blipFill>
        <p:spPr bwMode="auto">
          <a:xfrm>
            <a:off x="7958370" y="4857760"/>
            <a:ext cx="1185630" cy="1185630"/>
          </a:xfrm>
          <a:prstGeom prst="rect">
            <a:avLst/>
          </a:prstGeom>
          <a:noFill/>
        </p:spPr>
      </p:pic>
      <p:sp>
        <p:nvSpPr>
          <p:cNvPr id="28" name="Obdélník 27"/>
          <p:cNvSpPr>
            <a:spLocks noChangeArrowheads="1"/>
          </p:cNvSpPr>
          <p:nvPr/>
        </p:nvSpPr>
        <p:spPr bwMode="auto">
          <a:xfrm>
            <a:off x="285750" y="5286375"/>
            <a:ext cx="6500813" cy="461963"/>
          </a:xfrm>
          <a:prstGeom prst="rect">
            <a:avLst/>
          </a:prstGeom>
          <a:noFill/>
          <a:ln w="38100">
            <a:solidFill>
              <a:srgbClr val="462300"/>
            </a:solidFill>
            <a:miter lim="800000"/>
            <a:headEnd/>
            <a:tailEnd/>
          </a:ln>
        </p:spPr>
        <p:txBody>
          <a:bodyPr>
            <a:spAutoFit/>
          </a:bodyPr>
          <a:lstStyle/>
          <a:p>
            <a:r>
              <a:rPr lang="cs-CZ" sz="2400">
                <a:latin typeface="Calibri" pitchFamily="34" charset="0"/>
              </a:rPr>
              <a:t>Která ze sil na obrázku má větší otáčivý účinek?</a:t>
            </a:r>
          </a:p>
        </p:txBody>
      </p:sp>
      <p:sp>
        <p:nvSpPr>
          <p:cNvPr id="30" name="TextovéPole 29"/>
          <p:cNvSpPr txBox="1">
            <a:spLocks noChangeArrowheads="1"/>
          </p:cNvSpPr>
          <p:nvPr/>
        </p:nvSpPr>
        <p:spPr bwMode="auto">
          <a:xfrm>
            <a:off x="142875" y="5929313"/>
            <a:ext cx="8715375" cy="400050"/>
          </a:xfrm>
          <a:prstGeom prst="rect">
            <a:avLst/>
          </a:prstGeom>
          <a:noFill/>
          <a:ln w="9525">
            <a:noFill/>
            <a:miter lim="800000"/>
            <a:headEnd/>
            <a:tailEnd/>
          </a:ln>
        </p:spPr>
        <p:txBody>
          <a:bodyPr>
            <a:spAutoFit/>
          </a:bodyPr>
          <a:lstStyle/>
          <a:p>
            <a:r>
              <a:rPr lang="cs-CZ" sz="2000">
                <a:latin typeface="Calibri" pitchFamily="34" charset="0"/>
              </a:rPr>
              <a:t>První nemá otáčivý účinek, druhá má větší a třetí největší (její rameno je největší).</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8" presetClass="entr" presetSubtype="6" fill="hold" grpId="0" nodeType="click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strips(downRight)">
                                      <p:cBhvr>
                                        <p:cTn id="7" dur="500"/>
                                        <p:tgtEl>
                                          <p:spTgt spid="24"/>
                                        </p:tgtEl>
                                      </p:cBhvr>
                                    </p:animEffect>
                                  </p:childTnLst>
                                </p:cTn>
                              </p:par>
                              <p:par>
                                <p:cTn id="8" presetID="23" presetClass="entr" presetSubtype="16" fill="hold" nodeType="withEffect">
                                  <p:stCondLst>
                                    <p:cond delay="0"/>
                                  </p:stCondLst>
                                  <p:childTnLst>
                                    <p:set>
                                      <p:cBhvr>
                                        <p:cTn id="9" dur="1" fill="hold">
                                          <p:stCondLst>
                                            <p:cond delay="0"/>
                                          </p:stCondLst>
                                        </p:cTn>
                                        <p:tgtEl>
                                          <p:spTgt spid="23"/>
                                        </p:tgtEl>
                                        <p:attrNameLst>
                                          <p:attrName>style.visibility</p:attrName>
                                        </p:attrNameLst>
                                      </p:cBhvr>
                                      <p:to>
                                        <p:strVal val="visible"/>
                                      </p:to>
                                    </p:set>
                                    <p:anim calcmode="lin" valueType="num">
                                      <p:cBhvr>
                                        <p:cTn id="10" dur="500" fill="hold"/>
                                        <p:tgtEl>
                                          <p:spTgt spid="23"/>
                                        </p:tgtEl>
                                        <p:attrNameLst>
                                          <p:attrName>ppt_w</p:attrName>
                                        </p:attrNameLst>
                                      </p:cBhvr>
                                      <p:tavLst>
                                        <p:tav tm="0">
                                          <p:val>
                                            <p:fltVal val="0"/>
                                          </p:val>
                                        </p:tav>
                                        <p:tav tm="100000">
                                          <p:val>
                                            <p:strVal val="#ppt_w"/>
                                          </p:val>
                                        </p:tav>
                                      </p:tavLst>
                                    </p:anim>
                                    <p:anim calcmode="lin" valueType="num">
                                      <p:cBhvr>
                                        <p:cTn id="11" dur="500" fill="hold"/>
                                        <p:tgtEl>
                                          <p:spTgt spid="23"/>
                                        </p:tgtEl>
                                        <p:attrNameLst>
                                          <p:attrName>ppt_h</p:attrName>
                                        </p:attrNameLst>
                                      </p:cBhvr>
                                      <p:tavLst>
                                        <p:tav tm="0">
                                          <p:val>
                                            <p:fltVal val="0"/>
                                          </p:val>
                                        </p:tav>
                                        <p:tav tm="100000">
                                          <p:val>
                                            <p:strVal val="#ppt_h"/>
                                          </p:val>
                                        </p:tav>
                                      </p:tavLst>
                                    </p:anim>
                                  </p:childTnLst>
                                </p:cTn>
                              </p:par>
                            </p:childTnLst>
                          </p:cTn>
                        </p:par>
                      </p:childTnLst>
                    </p:cTn>
                  </p:par>
                  <p:par>
                    <p:cTn id="12" fill="hold">
                      <p:stCondLst>
                        <p:cond delay="indefinite"/>
                      </p:stCondLst>
                      <p:childTnLst>
                        <p:par>
                          <p:cTn id="13" fill="hold">
                            <p:stCondLst>
                              <p:cond delay="0"/>
                            </p:stCondLst>
                            <p:childTnLst>
                              <p:par>
                                <p:cTn id="14" presetID="18" presetClass="entr" presetSubtype="6" fill="hold" grpId="0" nodeType="clickEffect">
                                  <p:stCondLst>
                                    <p:cond delay="0"/>
                                  </p:stCondLst>
                                  <p:childTnLst>
                                    <p:set>
                                      <p:cBhvr>
                                        <p:cTn id="15" dur="1" fill="hold">
                                          <p:stCondLst>
                                            <p:cond delay="0"/>
                                          </p:stCondLst>
                                        </p:cTn>
                                        <p:tgtEl>
                                          <p:spTgt spid="4"/>
                                        </p:tgtEl>
                                        <p:attrNameLst>
                                          <p:attrName>style.visibility</p:attrName>
                                        </p:attrNameLst>
                                      </p:cBhvr>
                                      <p:to>
                                        <p:strVal val="visible"/>
                                      </p:to>
                                    </p:set>
                                    <p:animEffect transition="in" filter="strips(downRight)">
                                      <p:cBhvr>
                                        <p:cTn id="16" dur="500"/>
                                        <p:tgtEl>
                                          <p:spTgt spid="4"/>
                                        </p:tgtEl>
                                      </p:cBhvr>
                                    </p:animEffect>
                                  </p:childTnLst>
                                </p:cTn>
                              </p:par>
                            </p:childTnLst>
                          </p:cTn>
                        </p:par>
                      </p:childTnLst>
                    </p:cTn>
                  </p:par>
                  <p:par>
                    <p:cTn id="17" fill="hold">
                      <p:stCondLst>
                        <p:cond delay="indefinite"/>
                      </p:stCondLst>
                      <p:childTnLst>
                        <p:par>
                          <p:cTn id="18" fill="hold">
                            <p:stCondLst>
                              <p:cond delay="0"/>
                            </p:stCondLst>
                            <p:childTnLst>
                              <p:par>
                                <p:cTn id="19" presetID="18" presetClass="entr" presetSubtype="6" fill="hold" grpId="0" nodeType="clickEffect">
                                  <p:stCondLst>
                                    <p:cond delay="0"/>
                                  </p:stCondLst>
                                  <p:childTnLst>
                                    <p:set>
                                      <p:cBhvr>
                                        <p:cTn id="20" dur="1" fill="hold">
                                          <p:stCondLst>
                                            <p:cond delay="0"/>
                                          </p:stCondLst>
                                        </p:cTn>
                                        <p:tgtEl>
                                          <p:spTgt spid="20"/>
                                        </p:tgtEl>
                                        <p:attrNameLst>
                                          <p:attrName>style.visibility</p:attrName>
                                        </p:attrNameLst>
                                      </p:cBhvr>
                                      <p:to>
                                        <p:strVal val="visible"/>
                                      </p:to>
                                    </p:set>
                                    <p:animEffect transition="in" filter="strips(downRight)">
                                      <p:cBhvr>
                                        <p:cTn id="21" dur="500"/>
                                        <p:tgtEl>
                                          <p:spTgt spid="20"/>
                                        </p:tgtEl>
                                      </p:cBhvr>
                                    </p:animEffect>
                                  </p:childTnLst>
                                </p:cTn>
                              </p:par>
                            </p:childTnLst>
                          </p:cTn>
                        </p:par>
                      </p:childTnLst>
                    </p:cTn>
                  </p:par>
                  <p:par>
                    <p:cTn id="22" fill="hold">
                      <p:stCondLst>
                        <p:cond delay="indefinite"/>
                      </p:stCondLst>
                      <p:childTnLst>
                        <p:par>
                          <p:cTn id="23" fill="hold">
                            <p:stCondLst>
                              <p:cond delay="0"/>
                            </p:stCondLst>
                            <p:childTnLst>
                              <p:par>
                                <p:cTn id="24" presetID="23" presetClass="entr" presetSubtype="16" fill="hold" nodeType="clickEffect">
                                  <p:stCondLst>
                                    <p:cond delay="0"/>
                                  </p:stCondLst>
                                  <p:childTnLst>
                                    <p:set>
                                      <p:cBhvr>
                                        <p:cTn id="25" dur="1" fill="hold">
                                          <p:stCondLst>
                                            <p:cond delay="0"/>
                                          </p:stCondLst>
                                        </p:cTn>
                                        <p:tgtEl>
                                          <p:spTgt spid="14"/>
                                        </p:tgtEl>
                                        <p:attrNameLst>
                                          <p:attrName>style.visibility</p:attrName>
                                        </p:attrNameLst>
                                      </p:cBhvr>
                                      <p:to>
                                        <p:strVal val="visible"/>
                                      </p:to>
                                    </p:set>
                                    <p:anim calcmode="lin" valueType="num">
                                      <p:cBhvr>
                                        <p:cTn id="26" dur="500" fill="hold"/>
                                        <p:tgtEl>
                                          <p:spTgt spid="14"/>
                                        </p:tgtEl>
                                        <p:attrNameLst>
                                          <p:attrName>ppt_w</p:attrName>
                                        </p:attrNameLst>
                                      </p:cBhvr>
                                      <p:tavLst>
                                        <p:tav tm="0">
                                          <p:val>
                                            <p:fltVal val="0"/>
                                          </p:val>
                                        </p:tav>
                                        <p:tav tm="100000">
                                          <p:val>
                                            <p:strVal val="#ppt_w"/>
                                          </p:val>
                                        </p:tav>
                                      </p:tavLst>
                                    </p:anim>
                                    <p:anim calcmode="lin" valueType="num">
                                      <p:cBhvr>
                                        <p:cTn id="27" dur="500" fill="hold"/>
                                        <p:tgtEl>
                                          <p:spTgt spid="14"/>
                                        </p:tgtEl>
                                        <p:attrNameLst>
                                          <p:attrName>ppt_h</p:attrName>
                                        </p:attrNameLst>
                                      </p:cBhvr>
                                      <p:tavLst>
                                        <p:tav tm="0">
                                          <p:val>
                                            <p:fltVal val="0"/>
                                          </p:val>
                                        </p:tav>
                                        <p:tav tm="100000">
                                          <p:val>
                                            <p:strVal val="#ppt_h"/>
                                          </p:val>
                                        </p:tav>
                                      </p:tavLst>
                                    </p:anim>
                                  </p:childTnLst>
                                </p:cTn>
                              </p:par>
                              <p:par>
                                <p:cTn id="28" presetID="23" presetClass="entr" presetSubtype="16" fill="hold" grpId="0" nodeType="withEffect">
                                  <p:stCondLst>
                                    <p:cond delay="0"/>
                                  </p:stCondLst>
                                  <p:childTnLst>
                                    <p:set>
                                      <p:cBhvr>
                                        <p:cTn id="29" dur="1" fill="hold">
                                          <p:stCondLst>
                                            <p:cond delay="0"/>
                                          </p:stCondLst>
                                        </p:cTn>
                                        <p:tgtEl>
                                          <p:spTgt spid="13"/>
                                        </p:tgtEl>
                                        <p:attrNameLst>
                                          <p:attrName>style.visibility</p:attrName>
                                        </p:attrNameLst>
                                      </p:cBhvr>
                                      <p:to>
                                        <p:strVal val="visible"/>
                                      </p:to>
                                    </p:set>
                                    <p:anim calcmode="lin" valueType="num">
                                      <p:cBhvr>
                                        <p:cTn id="30" dur="500" fill="hold"/>
                                        <p:tgtEl>
                                          <p:spTgt spid="13"/>
                                        </p:tgtEl>
                                        <p:attrNameLst>
                                          <p:attrName>ppt_w</p:attrName>
                                        </p:attrNameLst>
                                      </p:cBhvr>
                                      <p:tavLst>
                                        <p:tav tm="0">
                                          <p:val>
                                            <p:fltVal val="0"/>
                                          </p:val>
                                        </p:tav>
                                        <p:tav tm="100000">
                                          <p:val>
                                            <p:strVal val="#ppt_w"/>
                                          </p:val>
                                        </p:tav>
                                      </p:tavLst>
                                    </p:anim>
                                    <p:anim calcmode="lin" valueType="num">
                                      <p:cBhvr>
                                        <p:cTn id="31" dur="500" fill="hold"/>
                                        <p:tgtEl>
                                          <p:spTgt spid="13"/>
                                        </p:tgtEl>
                                        <p:attrNameLst>
                                          <p:attrName>ppt_h</p:attrName>
                                        </p:attrNameLst>
                                      </p:cBhvr>
                                      <p:tavLst>
                                        <p:tav tm="0">
                                          <p:val>
                                            <p:fltVal val="0"/>
                                          </p:val>
                                        </p:tav>
                                        <p:tav tm="100000">
                                          <p:val>
                                            <p:strVal val="#ppt_h"/>
                                          </p:val>
                                        </p:tav>
                                      </p:tavLst>
                                    </p:anim>
                                  </p:childTnLst>
                                </p:cTn>
                              </p:par>
                            </p:childTnLst>
                          </p:cTn>
                        </p:par>
                        <p:par>
                          <p:cTn id="32" fill="hold">
                            <p:stCondLst>
                              <p:cond delay="500"/>
                            </p:stCondLst>
                            <p:childTnLst>
                              <p:par>
                                <p:cTn id="33" presetID="23" presetClass="entr" presetSubtype="16" fill="hold" grpId="0" nodeType="afterEffect">
                                  <p:stCondLst>
                                    <p:cond delay="0"/>
                                  </p:stCondLst>
                                  <p:childTnLst>
                                    <p:set>
                                      <p:cBhvr>
                                        <p:cTn id="34" dur="1" fill="hold">
                                          <p:stCondLst>
                                            <p:cond delay="0"/>
                                          </p:stCondLst>
                                        </p:cTn>
                                        <p:tgtEl>
                                          <p:spTgt spid="19"/>
                                        </p:tgtEl>
                                        <p:attrNameLst>
                                          <p:attrName>style.visibility</p:attrName>
                                        </p:attrNameLst>
                                      </p:cBhvr>
                                      <p:to>
                                        <p:strVal val="visible"/>
                                      </p:to>
                                    </p:set>
                                    <p:anim calcmode="lin" valueType="num">
                                      <p:cBhvr>
                                        <p:cTn id="35" dur="500" fill="hold"/>
                                        <p:tgtEl>
                                          <p:spTgt spid="19"/>
                                        </p:tgtEl>
                                        <p:attrNameLst>
                                          <p:attrName>ppt_w</p:attrName>
                                        </p:attrNameLst>
                                      </p:cBhvr>
                                      <p:tavLst>
                                        <p:tav tm="0">
                                          <p:val>
                                            <p:fltVal val="0"/>
                                          </p:val>
                                        </p:tav>
                                        <p:tav tm="100000">
                                          <p:val>
                                            <p:strVal val="#ppt_w"/>
                                          </p:val>
                                        </p:tav>
                                      </p:tavLst>
                                    </p:anim>
                                    <p:anim calcmode="lin" valueType="num">
                                      <p:cBhvr>
                                        <p:cTn id="36" dur="500" fill="hold"/>
                                        <p:tgtEl>
                                          <p:spTgt spid="19"/>
                                        </p:tgtEl>
                                        <p:attrNameLst>
                                          <p:attrName>ppt_h</p:attrName>
                                        </p:attrNameLst>
                                      </p:cBhvr>
                                      <p:tavLst>
                                        <p:tav tm="0">
                                          <p:val>
                                            <p:fltVal val="0"/>
                                          </p:val>
                                        </p:tav>
                                        <p:tav tm="100000">
                                          <p:val>
                                            <p:strVal val="#ppt_h"/>
                                          </p:val>
                                        </p:tav>
                                      </p:tavLst>
                                    </p:anim>
                                  </p:childTnLst>
                                </p:cTn>
                              </p:par>
                            </p:childTnLst>
                          </p:cTn>
                        </p:par>
                        <p:par>
                          <p:cTn id="37" fill="hold">
                            <p:stCondLst>
                              <p:cond delay="1000"/>
                            </p:stCondLst>
                            <p:childTnLst>
                              <p:par>
                                <p:cTn id="38" presetID="23" presetClass="entr" presetSubtype="16" fill="hold" grpId="0" nodeType="afterEffect">
                                  <p:stCondLst>
                                    <p:cond delay="0"/>
                                  </p:stCondLst>
                                  <p:childTnLst>
                                    <p:set>
                                      <p:cBhvr>
                                        <p:cTn id="39" dur="1" fill="hold">
                                          <p:stCondLst>
                                            <p:cond delay="0"/>
                                          </p:stCondLst>
                                        </p:cTn>
                                        <p:tgtEl>
                                          <p:spTgt spid="22"/>
                                        </p:tgtEl>
                                        <p:attrNameLst>
                                          <p:attrName>style.visibility</p:attrName>
                                        </p:attrNameLst>
                                      </p:cBhvr>
                                      <p:to>
                                        <p:strVal val="visible"/>
                                      </p:to>
                                    </p:set>
                                    <p:anim calcmode="lin" valueType="num">
                                      <p:cBhvr>
                                        <p:cTn id="40" dur="500" fill="hold"/>
                                        <p:tgtEl>
                                          <p:spTgt spid="22"/>
                                        </p:tgtEl>
                                        <p:attrNameLst>
                                          <p:attrName>ppt_w</p:attrName>
                                        </p:attrNameLst>
                                      </p:cBhvr>
                                      <p:tavLst>
                                        <p:tav tm="0">
                                          <p:val>
                                            <p:fltVal val="0"/>
                                          </p:val>
                                        </p:tav>
                                        <p:tav tm="100000">
                                          <p:val>
                                            <p:strVal val="#ppt_w"/>
                                          </p:val>
                                        </p:tav>
                                      </p:tavLst>
                                    </p:anim>
                                    <p:anim calcmode="lin" valueType="num">
                                      <p:cBhvr>
                                        <p:cTn id="41" dur="500" fill="hold"/>
                                        <p:tgtEl>
                                          <p:spTgt spid="22"/>
                                        </p:tgtEl>
                                        <p:attrNameLst>
                                          <p:attrName>ppt_h</p:attrName>
                                        </p:attrNameLst>
                                      </p:cBhvr>
                                      <p:tavLst>
                                        <p:tav tm="0">
                                          <p:val>
                                            <p:fltVal val="0"/>
                                          </p:val>
                                        </p:tav>
                                        <p:tav tm="100000">
                                          <p:val>
                                            <p:strVal val="#ppt_h"/>
                                          </p:val>
                                        </p:tav>
                                      </p:tavLst>
                                    </p:anim>
                                  </p:childTnLst>
                                </p:cTn>
                              </p:par>
                            </p:childTnLst>
                          </p:cTn>
                        </p:par>
                      </p:childTnLst>
                    </p:cTn>
                  </p:par>
                  <p:par>
                    <p:cTn id="42" fill="hold">
                      <p:stCondLst>
                        <p:cond delay="indefinite"/>
                      </p:stCondLst>
                      <p:childTnLst>
                        <p:par>
                          <p:cTn id="43" fill="hold">
                            <p:stCondLst>
                              <p:cond delay="0"/>
                            </p:stCondLst>
                            <p:childTnLst>
                              <p:par>
                                <p:cTn id="44" presetID="23" presetClass="entr" presetSubtype="16" fill="hold" grpId="0" nodeType="clickEffect">
                                  <p:stCondLst>
                                    <p:cond delay="0"/>
                                  </p:stCondLst>
                                  <p:childTnLst>
                                    <p:set>
                                      <p:cBhvr>
                                        <p:cTn id="45" dur="1" fill="hold">
                                          <p:stCondLst>
                                            <p:cond delay="0"/>
                                          </p:stCondLst>
                                        </p:cTn>
                                        <p:tgtEl>
                                          <p:spTgt spid="21"/>
                                        </p:tgtEl>
                                        <p:attrNameLst>
                                          <p:attrName>style.visibility</p:attrName>
                                        </p:attrNameLst>
                                      </p:cBhvr>
                                      <p:to>
                                        <p:strVal val="visible"/>
                                      </p:to>
                                    </p:set>
                                    <p:anim calcmode="lin" valueType="num">
                                      <p:cBhvr>
                                        <p:cTn id="46" dur="500" fill="hold"/>
                                        <p:tgtEl>
                                          <p:spTgt spid="21"/>
                                        </p:tgtEl>
                                        <p:attrNameLst>
                                          <p:attrName>ppt_w</p:attrName>
                                        </p:attrNameLst>
                                      </p:cBhvr>
                                      <p:tavLst>
                                        <p:tav tm="0">
                                          <p:val>
                                            <p:fltVal val="0"/>
                                          </p:val>
                                        </p:tav>
                                        <p:tav tm="100000">
                                          <p:val>
                                            <p:strVal val="#ppt_w"/>
                                          </p:val>
                                        </p:tav>
                                      </p:tavLst>
                                    </p:anim>
                                    <p:anim calcmode="lin" valueType="num">
                                      <p:cBhvr>
                                        <p:cTn id="47" dur="500" fill="hold"/>
                                        <p:tgtEl>
                                          <p:spTgt spid="21"/>
                                        </p:tgtEl>
                                        <p:attrNameLst>
                                          <p:attrName>ppt_h</p:attrName>
                                        </p:attrNameLst>
                                      </p:cBhvr>
                                      <p:tavLst>
                                        <p:tav tm="0">
                                          <p:val>
                                            <p:fltVal val="0"/>
                                          </p:val>
                                        </p:tav>
                                        <p:tav tm="100000">
                                          <p:val>
                                            <p:strVal val="#ppt_h"/>
                                          </p:val>
                                        </p:tav>
                                      </p:tavLst>
                                    </p:anim>
                                  </p:childTnLst>
                                </p:cTn>
                              </p:par>
                            </p:childTnLst>
                          </p:cTn>
                        </p:par>
                        <p:par>
                          <p:cTn id="48" fill="hold">
                            <p:stCondLst>
                              <p:cond delay="500"/>
                            </p:stCondLst>
                            <p:childTnLst>
                              <p:par>
                                <p:cTn id="49" presetID="23" presetClass="entr" presetSubtype="16" fill="hold" nodeType="afterEffect">
                                  <p:stCondLst>
                                    <p:cond delay="0"/>
                                  </p:stCondLst>
                                  <p:childTnLst>
                                    <p:set>
                                      <p:cBhvr>
                                        <p:cTn id="50" dur="1" fill="hold">
                                          <p:stCondLst>
                                            <p:cond delay="0"/>
                                          </p:stCondLst>
                                        </p:cTn>
                                        <p:tgtEl>
                                          <p:spTgt spid="27"/>
                                        </p:tgtEl>
                                        <p:attrNameLst>
                                          <p:attrName>style.visibility</p:attrName>
                                        </p:attrNameLst>
                                      </p:cBhvr>
                                      <p:to>
                                        <p:strVal val="visible"/>
                                      </p:to>
                                    </p:set>
                                    <p:anim calcmode="lin" valueType="num">
                                      <p:cBhvr>
                                        <p:cTn id="51" dur="500" fill="hold"/>
                                        <p:tgtEl>
                                          <p:spTgt spid="27"/>
                                        </p:tgtEl>
                                        <p:attrNameLst>
                                          <p:attrName>ppt_w</p:attrName>
                                        </p:attrNameLst>
                                      </p:cBhvr>
                                      <p:tavLst>
                                        <p:tav tm="0">
                                          <p:val>
                                            <p:fltVal val="0"/>
                                          </p:val>
                                        </p:tav>
                                        <p:tav tm="100000">
                                          <p:val>
                                            <p:strVal val="#ppt_w"/>
                                          </p:val>
                                        </p:tav>
                                      </p:tavLst>
                                    </p:anim>
                                    <p:anim calcmode="lin" valueType="num">
                                      <p:cBhvr>
                                        <p:cTn id="52" dur="500" fill="hold"/>
                                        <p:tgtEl>
                                          <p:spTgt spid="27"/>
                                        </p:tgtEl>
                                        <p:attrNameLst>
                                          <p:attrName>ppt_h</p:attrName>
                                        </p:attrNameLst>
                                      </p:cBhvr>
                                      <p:tavLst>
                                        <p:tav tm="0">
                                          <p:val>
                                            <p:fltVal val="0"/>
                                          </p:val>
                                        </p:tav>
                                        <p:tav tm="100000">
                                          <p:val>
                                            <p:strVal val="#ppt_h"/>
                                          </p:val>
                                        </p:tav>
                                      </p:tavLst>
                                    </p:anim>
                                  </p:childTnLst>
                                </p:cTn>
                              </p:par>
                            </p:childTnLst>
                          </p:cTn>
                        </p:par>
                      </p:childTnLst>
                    </p:cTn>
                  </p:par>
                  <p:par>
                    <p:cTn id="53" fill="hold">
                      <p:stCondLst>
                        <p:cond delay="indefinite"/>
                      </p:stCondLst>
                      <p:childTnLst>
                        <p:par>
                          <p:cTn id="54" fill="hold">
                            <p:stCondLst>
                              <p:cond delay="0"/>
                            </p:stCondLst>
                            <p:childTnLst>
                              <p:par>
                                <p:cTn id="55" presetID="18" presetClass="entr" presetSubtype="6" fill="hold" grpId="0" nodeType="clickEffect">
                                  <p:stCondLst>
                                    <p:cond delay="0"/>
                                  </p:stCondLst>
                                  <p:childTnLst>
                                    <p:set>
                                      <p:cBhvr>
                                        <p:cTn id="56" dur="1" fill="hold">
                                          <p:stCondLst>
                                            <p:cond delay="0"/>
                                          </p:stCondLst>
                                        </p:cTn>
                                        <p:tgtEl>
                                          <p:spTgt spid="28"/>
                                        </p:tgtEl>
                                        <p:attrNameLst>
                                          <p:attrName>style.visibility</p:attrName>
                                        </p:attrNameLst>
                                      </p:cBhvr>
                                      <p:to>
                                        <p:strVal val="visible"/>
                                      </p:to>
                                    </p:set>
                                    <p:animEffect transition="in" filter="strips(downRight)">
                                      <p:cBhvr>
                                        <p:cTn id="57" dur="500"/>
                                        <p:tgtEl>
                                          <p:spTgt spid="28"/>
                                        </p:tgtEl>
                                      </p:cBhvr>
                                    </p:animEffect>
                                  </p:childTnLst>
                                </p:cTn>
                              </p:par>
                            </p:childTnLst>
                          </p:cTn>
                        </p:par>
                      </p:childTnLst>
                    </p:cTn>
                  </p:par>
                  <p:par>
                    <p:cTn id="58" fill="hold">
                      <p:stCondLst>
                        <p:cond delay="indefinite"/>
                      </p:stCondLst>
                      <p:childTnLst>
                        <p:par>
                          <p:cTn id="59" fill="hold">
                            <p:stCondLst>
                              <p:cond delay="0"/>
                            </p:stCondLst>
                            <p:childTnLst>
                              <p:par>
                                <p:cTn id="60" presetID="18" presetClass="entr" presetSubtype="6" fill="hold" grpId="0" nodeType="clickEffect">
                                  <p:stCondLst>
                                    <p:cond delay="0"/>
                                  </p:stCondLst>
                                  <p:childTnLst>
                                    <p:set>
                                      <p:cBhvr>
                                        <p:cTn id="61" dur="1" fill="hold">
                                          <p:stCondLst>
                                            <p:cond delay="0"/>
                                          </p:stCondLst>
                                        </p:cTn>
                                        <p:tgtEl>
                                          <p:spTgt spid="30"/>
                                        </p:tgtEl>
                                        <p:attrNameLst>
                                          <p:attrName>style.visibility</p:attrName>
                                        </p:attrNameLst>
                                      </p:cBhvr>
                                      <p:to>
                                        <p:strVal val="visible"/>
                                      </p:to>
                                    </p:set>
                                    <p:animEffect transition="in" filter="strips(downRight)">
                                      <p:cBhvr>
                                        <p:cTn id="62" dur="500"/>
                                        <p:tgtEl>
                                          <p:spTgt spid="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13" grpId="0"/>
      <p:bldP spid="19" grpId="0" animBg="1"/>
      <p:bldP spid="20" grpId="0" animBg="1"/>
      <p:bldP spid="21" grpId="0" animBg="1"/>
      <p:bldP spid="22" grpId="0" animBg="1"/>
      <p:bldP spid="24" grpId="0"/>
      <p:bldP spid="28" grpId="0" animBg="1"/>
      <p:bldP spid="30"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214313" y="1500188"/>
            <a:ext cx="8429625" cy="785812"/>
          </a:xfrm>
          <a:solidFill>
            <a:srgbClr val="996633"/>
          </a:solidFill>
        </p:spPr>
        <p:txBody>
          <a:bodyPr rtlCol="0" anchor="t">
            <a:normAutofit fontScale="90000"/>
          </a:bodyPr>
          <a:lstStyle/>
          <a:p>
            <a:pPr fontAlgn="auto">
              <a:spcAft>
                <a:spcPts val="0"/>
              </a:spcAft>
              <a:defRPr/>
            </a:pPr>
            <a:r>
              <a:rPr lang="cs-CZ" dirty="0" smtClean="0"/>
              <a:t>Moment síly je součin síly a ramene síly.</a:t>
            </a:r>
            <a:br>
              <a:rPr lang="cs-CZ" dirty="0" smtClean="0"/>
            </a:br>
            <a:endParaRPr lang="cs-CZ" dirty="0"/>
          </a:p>
        </p:txBody>
      </p:sp>
      <p:grpSp>
        <p:nvGrpSpPr>
          <p:cNvPr id="3" name="Skupina 20"/>
          <p:cNvGrpSpPr>
            <a:grpSpLocks/>
          </p:cNvGrpSpPr>
          <p:nvPr/>
        </p:nvGrpSpPr>
        <p:grpSpPr bwMode="auto">
          <a:xfrm>
            <a:off x="3143250" y="2857500"/>
            <a:ext cx="2500313" cy="1857375"/>
            <a:chOff x="3143240" y="2857496"/>
            <a:chExt cx="2500330" cy="1857388"/>
          </a:xfrm>
        </p:grpSpPr>
        <p:cxnSp>
          <p:nvCxnSpPr>
            <p:cNvPr id="6" name="Přímá spojovací čára 5"/>
            <p:cNvCxnSpPr/>
            <p:nvPr/>
          </p:nvCxnSpPr>
          <p:spPr>
            <a:xfrm>
              <a:off x="3571868" y="3357563"/>
              <a:ext cx="1643074" cy="1587"/>
            </a:xfrm>
            <a:prstGeom prst="line">
              <a:avLst/>
            </a:prstGeom>
          </p:spPr>
          <p:style>
            <a:lnRef idx="1">
              <a:schemeClr val="accent1"/>
            </a:lnRef>
            <a:fillRef idx="0">
              <a:schemeClr val="accent1"/>
            </a:fillRef>
            <a:effectRef idx="0">
              <a:schemeClr val="accent1"/>
            </a:effectRef>
            <a:fontRef idx="minor">
              <a:schemeClr val="tx1"/>
            </a:fontRef>
          </p:style>
        </p:cxnSp>
        <p:cxnSp>
          <p:nvCxnSpPr>
            <p:cNvPr id="8" name="Přímá spojovací šipka 7"/>
            <p:cNvCxnSpPr/>
            <p:nvPr/>
          </p:nvCxnSpPr>
          <p:spPr>
            <a:xfrm rot="5400000">
              <a:off x="3107522" y="3821909"/>
              <a:ext cx="928695" cy="3175"/>
            </a:xfrm>
            <a:prstGeom prst="straightConnector1">
              <a:avLst/>
            </a:prstGeom>
            <a:ln w="44450">
              <a:solidFill>
                <a:srgbClr val="002060"/>
              </a:solidFill>
              <a:tailEnd type="arrow"/>
            </a:ln>
          </p:spPr>
          <p:style>
            <a:lnRef idx="1">
              <a:schemeClr val="accent1"/>
            </a:lnRef>
            <a:fillRef idx="0">
              <a:schemeClr val="accent1"/>
            </a:fillRef>
            <a:effectRef idx="0">
              <a:schemeClr val="accent1"/>
            </a:effectRef>
            <a:fontRef idx="minor">
              <a:schemeClr val="tx1"/>
            </a:fontRef>
          </p:style>
        </p:cxnSp>
        <p:cxnSp>
          <p:nvCxnSpPr>
            <p:cNvPr id="10" name="Přímá spojovací čára 9"/>
            <p:cNvCxnSpPr/>
            <p:nvPr/>
          </p:nvCxnSpPr>
          <p:spPr>
            <a:xfrm rot="5400000">
              <a:off x="2715406" y="3856834"/>
              <a:ext cx="1714512" cy="1588"/>
            </a:xfrm>
            <a:prstGeom prst="line">
              <a:avLst/>
            </a:prstGeom>
          </p:spPr>
          <p:style>
            <a:lnRef idx="1">
              <a:schemeClr val="accent1"/>
            </a:lnRef>
            <a:fillRef idx="0">
              <a:schemeClr val="accent1"/>
            </a:fillRef>
            <a:effectRef idx="0">
              <a:schemeClr val="accent1"/>
            </a:effectRef>
            <a:fontRef idx="minor">
              <a:schemeClr val="tx1"/>
            </a:fontRef>
          </p:style>
        </p:cxnSp>
        <p:sp>
          <p:nvSpPr>
            <p:cNvPr id="11" name="Rovnoramenný trojúhelník 10"/>
            <p:cNvSpPr/>
            <p:nvPr/>
          </p:nvSpPr>
          <p:spPr>
            <a:xfrm>
              <a:off x="5143504" y="3357563"/>
              <a:ext cx="131764" cy="142876"/>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19467" name="TextovéPole 13"/>
            <p:cNvSpPr txBox="1">
              <a:spLocks noChangeArrowheads="1"/>
            </p:cNvSpPr>
            <p:nvPr/>
          </p:nvSpPr>
          <p:spPr bwMode="auto">
            <a:xfrm>
              <a:off x="5286380" y="3571876"/>
              <a:ext cx="357190" cy="369332"/>
            </a:xfrm>
            <a:prstGeom prst="rect">
              <a:avLst/>
            </a:prstGeom>
            <a:solidFill>
              <a:schemeClr val="bg1"/>
            </a:solidFill>
            <a:ln w="9525">
              <a:noFill/>
              <a:miter lim="800000"/>
              <a:headEnd/>
              <a:tailEnd/>
            </a:ln>
          </p:spPr>
          <p:txBody>
            <a:bodyPr>
              <a:spAutoFit/>
            </a:bodyPr>
            <a:lstStyle/>
            <a:p>
              <a:r>
                <a:rPr lang="cs-CZ">
                  <a:solidFill>
                    <a:srgbClr val="000000"/>
                  </a:solidFill>
                  <a:latin typeface="Calibri" pitchFamily="34" charset="0"/>
                </a:rPr>
                <a:t>0</a:t>
              </a:r>
            </a:p>
          </p:txBody>
        </p:sp>
        <p:sp>
          <p:nvSpPr>
            <p:cNvPr id="19468" name="TextovéPole 14"/>
            <p:cNvSpPr txBox="1">
              <a:spLocks noChangeArrowheads="1"/>
            </p:cNvSpPr>
            <p:nvPr/>
          </p:nvSpPr>
          <p:spPr bwMode="auto">
            <a:xfrm>
              <a:off x="3143240" y="3571876"/>
              <a:ext cx="285752" cy="369332"/>
            </a:xfrm>
            <a:prstGeom prst="rect">
              <a:avLst/>
            </a:prstGeom>
            <a:solidFill>
              <a:schemeClr val="bg1"/>
            </a:solidFill>
            <a:ln w="9525">
              <a:noFill/>
              <a:miter lim="800000"/>
              <a:headEnd/>
              <a:tailEnd/>
            </a:ln>
          </p:spPr>
          <p:txBody>
            <a:bodyPr>
              <a:spAutoFit/>
            </a:bodyPr>
            <a:lstStyle/>
            <a:p>
              <a:r>
                <a:rPr lang="cs-CZ">
                  <a:solidFill>
                    <a:srgbClr val="000000"/>
                  </a:solidFill>
                  <a:latin typeface="Calibri" pitchFamily="34" charset="0"/>
                </a:rPr>
                <a:t>F</a:t>
              </a:r>
            </a:p>
          </p:txBody>
        </p:sp>
        <p:sp>
          <p:nvSpPr>
            <p:cNvPr id="19469" name="TextovéPole 15"/>
            <p:cNvSpPr txBox="1">
              <a:spLocks noChangeArrowheads="1"/>
            </p:cNvSpPr>
            <p:nvPr/>
          </p:nvSpPr>
          <p:spPr bwMode="auto">
            <a:xfrm>
              <a:off x="4214810" y="2857496"/>
              <a:ext cx="285752" cy="369332"/>
            </a:xfrm>
            <a:prstGeom prst="rect">
              <a:avLst/>
            </a:prstGeom>
            <a:solidFill>
              <a:schemeClr val="bg1"/>
            </a:solidFill>
            <a:ln w="9525">
              <a:noFill/>
              <a:miter lim="800000"/>
              <a:headEnd/>
              <a:tailEnd/>
            </a:ln>
          </p:spPr>
          <p:txBody>
            <a:bodyPr>
              <a:spAutoFit/>
            </a:bodyPr>
            <a:lstStyle/>
            <a:p>
              <a:r>
                <a:rPr lang="cs-CZ">
                  <a:solidFill>
                    <a:srgbClr val="000000"/>
                  </a:solidFill>
                  <a:latin typeface="Calibri" pitchFamily="34" charset="0"/>
                </a:rPr>
                <a:t>a</a:t>
              </a:r>
            </a:p>
          </p:txBody>
        </p:sp>
      </p:grpSp>
      <p:sp>
        <p:nvSpPr>
          <p:cNvPr id="17" name="TextovéPole 16"/>
          <p:cNvSpPr txBox="1">
            <a:spLocks noChangeArrowheads="1"/>
          </p:cNvSpPr>
          <p:nvPr/>
        </p:nvSpPr>
        <p:spPr bwMode="auto">
          <a:xfrm>
            <a:off x="6143625" y="4500563"/>
            <a:ext cx="2714625" cy="1323975"/>
          </a:xfrm>
          <a:prstGeom prst="rect">
            <a:avLst/>
          </a:prstGeom>
          <a:noFill/>
          <a:ln w="9525">
            <a:noFill/>
            <a:miter lim="800000"/>
            <a:headEnd/>
            <a:tailEnd/>
          </a:ln>
        </p:spPr>
        <p:txBody>
          <a:bodyPr>
            <a:spAutoFit/>
          </a:bodyPr>
          <a:lstStyle/>
          <a:p>
            <a:r>
              <a:rPr lang="cs-CZ" sz="2000">
                <a:solidFill>
                  <a:srgbClr val="000000"/>
                </a:solidFill>
                <a:latin typeface="Calibri" pitchFamily="34" charset="0"/>
              </a:rPr>
              <a:t>M je moment síly v Nm</a:t>
            </a:r>
          </a:p>
          <a:p>
            <a:r>
              <a:rPr lang="cs-CZ" sz="2000">
                <a:solidFill>
                  <a:srgbClr val="000000"/>
                </a:solidFill>
                <a:latin typeface="Calibri" pitchFamily="34" charset="0"/>
              </a:rPr>
              <a:t>F  je síla  v N</a:t>
            </a:r>
          </a:p>
          <a:p>
            <a:r>
              <a:rPr lang="cs-CZ" sz="2000">
                <a:solidFill>
                  <a:srgbClr val="000000"/>
                </a:solidFill>
                <a:latin typeface="Calibri" pitchFamily="34" charset="0"/>
              </a:rPr>
              <a:t>a  je rameno síly v m</a:t>
            </a:r>
          </a:p>
          <a:p>
            <a:r>
              <a:rPr lang="cs-CZ" sz="2000">
                <a:solidFill>
                  <a:srgbClr val="000000"/>
                </a:solidFill>
                <a:latin typeface="Calibri" pitchFamily="34" charset="0"/>
              </a:rPr>
              <a:t>0  je osa otáčení</a:t>
            </a:r>
          </a:p>
        </p:txBody>
      </p:sp>
      <p:sp>
        <p:nvSpPr>
          <p:cNvPr id="18" name="TextovéPole 17"/>
          <p:cNvSpPr txBox="1">
            <a:spLocks noChangeArrowheads="1"/>
          </p:cNvSpPr>
          <p:nvPr/>
        </p:nvSpPr>
        <p:spPr bwMode="auto">
          <a:xfrm>
            <a:off x="2643188" y="4929188"/>
            <a:ext cx="2928937" cy="769937"/>
          </a:xfrm>
          <a:prstGeom prst="rect">
            <a:avLst/>
          </a:prstGeom>
          <a:noFill/>
          <a:ln w="9525">
            <a:noFill/>
            <a:miter lim="800000"/>
            <a:headEnd/>
            <a:tailEnd/>
          </a:ln>
        </p:spPr>
        <p:txBody>
          <a:bodyPr>
            <a:spAutoFit/>
          </a:bodyPr>
          <a:lstStyle/>
          <a:p>
            <a:pPr algn="ctr"/>
            <a:r>
              <a:rPr lang="cs-CZ" sz="4400">
                <a:solidFill>
                  <a:srgbClr val="000000"/>
                </a:solidFill>
                <a:latin typeface="Calibri" pitchFamily="34" charset="0"/>
              </a:rPr>
              <a:t>M = F . a</a:t>
            </a:r>
          </a:p>
        </p:txBody>
      </p:sp>
      <p:sp>
        <p:nvSpPr>
          <p:cNvPr id="19461" name="TextovéPole 19"/>
          <p:cNvSpPr txBox="1">
            <a:spLocks noChangeArrowheads="1"/>
          </p:cNvSpPr>
          <p:nvPr/>
        </p:nvSpPr>
        <p:spPr bwMode="auto">
          <a:xfrm>
            <a:off x="214313" y="214313"/>
            <a:ext cx="7858125" cy="523875"/>
          </a:xfrm>
          <a:prstGeom prst="rect">
            <a:avLst/>
          </a:prstGeom>
          <a:solidFill>
            <a:srgbClr val="432C03"/>
          </a:solidFill>
          <a:ln w="9525">
            <a:noFill/>
            <a:miter lim="800000"/>
            <a:headEnd/>
            <a:tailEnd/>
          </a:ln>
        </p:spPr>
        <p:txBody>
          <a:bodyPr>
            <a:spAutoFit/>
          </a:bodyPr>
          <a:lstStyle/>
          <a:p>
            <a:r>
              <a:rPr lang="cs-CZ" sz="2800">
                <a:solidFill>
                  <a:schemeClr val="bg1"/>
                </a:solidFill>
                <a:latin typeface="Calibri" pitchFamily="34" charset="0"/>
              </a:rPr>
              <a:t>Co je moment síly, jak se značí a jak ho vypočítáme?</a:t>
            </a:r>
          </a:p>
        </p:txBody>
      </p:sp>
      <p:pic>
        <p:nvPicPr>
          <p:cNvPr id="2050" name="Picture 2" descr="C:\Documents and Settings\Fujitsu-Siemens\Local Settings\Temporary Internet Files\Content.IE5\TX1IFBFF\MC900441498[1].png"/>
          <p:cNvPicPr>
            <a:picLocks noChangeAspect="1" noChangeArrowheads="1"/>
          </p:cNvPicPr>
          <p:nvPr/>
        </p:nvPicPr>
        <p:blipFill>
          <a:blip r:embed="rId2">
            <a:duotone>
              <a:prstClr val="black"/>
              <a:schemeClr val="accent6">
                <a:tint val="45000"/>
                <a:satMod val="400000"/>
              </a:schemeClr>
            </a:duotone>
          </a:blip>
          <a:srcRect/>
          <a:stretch>
            <a:fillRect/>
          </a:stretch>
        </p:blipFill>
        <p:spPr bwMode="auto">
          <a:xfrm>
            <a:off x="7958370" y="0"/>
            <a:ext cx="1185630" cy="1185630"/>
          </a:xfrm>
          <a:prstGeom prst="rect">
            <a:avLst/>
          </a:prstGeom>
          <a:solidFill>
            <a:srgbClr val="663300"/>
          </a:solid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8" presetClass="entr" presetSubtype="6"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strips(downRight)">
                                      <p:cBhvr>
                                        <p:cTn id="7" dur="500"/>
                                        <p:tgtEl>
                                          <p:spTgt spid="2"/>
                                        </p:tgtEl>
                                      </p:cBhvr>
                                    </p:animEffect>
                                  </p:childTnLst>
                                </p:cTn>
                              </p:par>
                            </p:childTnLst>
                          </p:cTn>
                        </p:par>
                        <p:par>
                          <p:cTn id="8" fill="hold">
                            <p:stCondLst>
                              <p:cond delay="500"/>
                            </p:stCondLst>
                            <p:childTnLst>
                              <p:par>
                                <p:cTn id="9" presetID="18" presetClass="entr" presetSubtype="6" fill="hold" grpId="0" nodeType="afterEffect">
                                  <p:stCondLst>
                                    <p:cond delay="1000"/>
                                  </p:stCondLst>
                                  <p:childTnLst>
                                    <p:set>
                                      <p:cBhvr>
                                        <p:cTn id="10" dur="1" fill="hold">
                                          <p:stCondLst>
                                            <p:cond delay="0"/>
                                          </p:stCondLst>
                                        </p:cTn>
                                        <p:tgtEl>
                                          <p:spTgt spid="18"/>
                                        </p:tgtEl>
                                        <p:attrNameLst>
                                          <p:attrName>style.visibility</p:attrName>
                                        </p:attrNameLst>
                                      </p:cBhvr>
                                      <p:to>
                                        <p:strVal val="visible"/>
                                      </p:to>
                                    </p:set>
                                    <p:animEffect transition="in" filter="strips(downRight)">
                                      <p:cBhvr>
                                        <p:cTn id="11" dur="1000"/>
                                        <p:tgtEl>
                                          <p:spTgt spid="18"/>
                                        </p:tgtEl>
                                      </p:cBhvr>
                                    </p:animEffect>
                                  </p:childTnLst>
                                </p:cTn>
                              </p:par>
                            </p:childTnLst>
                          </p:cTn>
                        </p:par>
                        <p:par>
                          <p:cTn id="12" fill="hold">
                            <p:stCondLst>
                              <p:cond delay="2500"/>
                            </p:stCondLst>
                            <p:childTnLst>
                              <p:par>
                                <p:cTn id="13" presetID="18" presetClass="entr" presetSubtype="12" fill="hold" nodeType="afterEffect">
                                  <p:stCondLst>
                                    <p:cond delay="2000"/>
                                  </p:stCondLst>
                                  <p:childTnLst>
                                    <p:set>
                                      <p:cBhvr>
                                        <p:cTn id="14" dur="1" fill="hold">
                                          <p:stCondLst>
                                            <p:cond delay="0"/>
                                          </p:stCondLst>
                                        </p:cTn>
                                        <p:tgtEl>
                                          <p:spTgt spid="3"/>
                                        </p:tgtEl>
                                        <p:attrNameLst>
                                          <p:attrName>style.visibility</p:attrName>
                                        </p:attrNameLst>
                                      </p:cBhvr>
                                      <p:to>
                                        <p:strVal val="visible"/>
                                      </p:to>
                                    </p:set>
                                    <p:animEffect transition="in" filter="strips(downLeft)">
                                      <p:cBhvr>
                                        <p:cTn id="15" dur="1000"/>
                                        <p:tgtEl>
                                          <p:spTgt spid="3"/>
                                        </p:tgtEl>
                                      </p:cBhvr>
                                    </p:animEffect>
                                  </p:childTnLst>
                                </p:cTn>
                              </p:par>
                            </p:childTnLst>
                          </p:cTn>
                        </p:par>
                        <p:par>
                          <p:cTn id="16" fill="hold">
                            <p:stCondLst>
                              <p:cond delay="5500"/>
                            </p:stCondLst>
                            <p:childTnLst>
                              <p:par>
                                <p:cTn id="17" presetID="8" presetClass="emph" presetSubtype="0" fill="hold" nodeType="afterEffect">
                                  <p:stCondLst>
                                    <p:cond delay="2000"/>
                                  </p:stCondLst>
                                  <p:childTnLst>
                                    <p:animRot by="-1800000">
                                      <p:cBhvr>
                                        <p:cTn id="18" dur="1000" fill="hold"/>
                                        <p:tgtEl>
                                          <p:spTgt spid="3"/>
                                        </p:tgtEl>
                                        <p:attrNameLst>
                                          <p:attrName>r</p:attrName>
                                        </p:attrNameLst>
                                      </p:cBhvr>
                                    </p:animRot>
                                  </p:childTnLst>
                                </p:cTn>
                              </p:par>
                            </p:childTnLst>
                          </p:cTn>
                        </p:par>
                        <p:par>
                          <p:cTn id="19" fill="hold">
                            <p:stCondLst>
                              <p:cond delay="8500"/>
                            </p:stCondLst>
                            <p:childTnLst>
                              <p:par>
                                <p:cTn id="20" presetID="23" presetClass="entr" presetSubtype="16" fill="hold" grpId="0" nodeType="afterEffect">
                                  <p:stCondLst>
                                    <p:cond delay="2000"/>
                                  </p:stCondLst>
                                  <p:childTnLst>
                                    <p:set>
                                      <p:cBhvr>
                                        <p:cTn id="21" dur="1" fill="hold">
                                          <p:stCondLst>
                                            <p:cond delay="0"/>
                                          </p:stCondLst>
                                        </p:cTn>
                                        <p:tgtEl>
                                          <p:spTgt spid="17"/>
                                        </p:tgtEl>
                                        <p:attrNameLst>
                                          <p:attrName>style.visibility</p:attrName>
                                        </p:attrNameLst>
                                      </p:cBhvr>
                                      <p:to>
                                        <p:strVal val="visible"/>
                                      </p:to>
                                    </p:set>
                                    <p:anim calcmode="lin" valueType="num">
                                      <p:cBhvr>
                                        <p:cTn id="22" dur="1000" fill="hold"/>
                                        <p:tgtEl>
                                          <p:spTgt spid="17"/>
                                        </p:tgtEl>
                                        <p:attrNameLst>
                                          <p:attrName>ppt_w</p:attrName>
                                        </p:attrNameLst>
                                      </p:cBhvr>
                                      <p:tavLst>
                                        <p:tav tm="0">
                                          <p:val>
                                            <p:fltVal val="0"/>
                                          </p:val>
                                        </p:tav>
                                        <p:tav tm="100000">
                                          <p:val>
                                            <p:strVal val="#ppt_w"/>
                                          </p:val>
                                        </p:tav>
                                      </p:tavLst>
                                    </p:anim>
                                    <p:anim calcmode="lin" valueType="num">
                                      <p:cBhvr>
                                        <p:cTn id="23" dur="1000" fill="hold"/>
                                        <p:tgtEl>
                                          <p:spTgt spid="17"/>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17" grpId="0"/>
      <p:bldP spid="18"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TextovéPole 1"/>
          <p:cNvSpPr txBox="1">
            <a:spLocks noChangeArrowheads="1"/>
          </p:cNvSpPr>
          <p:nvPr/>
        </p:nvSpPr>
        <p:spPr bwMode="auto">
          <a:xfrm>
            <a:off x="428625" y="1357313"/>
            <a:ext cx="8001000" cy="830262"/>
          </a:xfrm>
          <a:prstGeom prst="rect">
            <a:avLst/>
          </a:prstGeom>
          <a:noFill/>
          <a:ln w="9525">
            <a:noFill/>
            <a:miter lim="800000"/>
            <a:headEnd/>
            <a:tailEnd/>
          </a:ln>
        </p:spPr>
        <p:txBody>
          <a:bodyPr>
            <a:spAutoFit/>
          </a:bodyPr>
          <a:lstStyle/>
          <a:p>
            <a:r>
              <a:rPr lang="cs-CZ" sz="2400">
                <a:latin typeface="Calibri" pitchFamily="34" charset="0"/>
              </a:rPr>
              <a:t>Jakým momentem sil otáčíme stranovým klíčem, působíme – li silou 80 N ve vzdálenosti 20 cm?</a:t>
            </a:r>
          </a:p>
        </p:txBody>
      </p:sp>
      <p:pic>
        <p:nvPicPr>
          <p:cNvPr id="20482" name="Picture 2" descr="C:\Documents and Settings\Fujitsu-Siemens\Local Settings\Temporary Internet Files\Content.IE5\0HT28LZO\MC900397724[1].wmf"/>
          <p:cNvPicPr>
            <a:picLocks noChangeAspect="1" noChangeArrowheads="1"/>
          </p:cNvPicPr>
          <p:nvPr/>
        </p:nvPicPr>
        <p:blipFill>
          <a:blip r:embed="rId2"/>
          <a:srcRect/>
          <a:stretch>
            <a:fillRect/>
          </a:stretch>
        </p:blipFill>
        <p:spPr bwMode="auto">
          <a:xfrm>
            <a:off x="6643688" y="3143250"/>
            <a:ext cx="1825625" cy="1662113"/>
          </a:xfrm>
          <a:prstGeom prst="rect">
            <a:avLst/>
          </a:prstGeom>
          <a:noFill/>
          <a:ln w="9525">
            <a:noFill/>
            <a:miter lim="800000"/>
            <a:headEnd/>
            <a:tailEnd/>
          </a:ln>
        </p:spPr>
      </p:pic>
      <p:pic>
        <p:nvPicPr>
          <p:cNvPr id="4" name="Picture 2" descr="C:\Documents and Settings\Fujitsu-Siemens\Local Settings\Temporary Internet Files\Content.IE5\TX1IFBFF\MC900441498[1].png"/>
          <p:cNvPicPr>
            <a:picLocks noChangeAspect="1" noChangeArrowheads="1"/>
          </p:cNvPicPr>
          <p:nvPr/>
        </p:nvPicPr>
        <p:blipFill>
          <a:blip r:embed="rId3">
            <a:duotone>
              <a:prstClr val="black"/>
              <a:schemeClr val="accent6">
                <a:tint val="45000"/>
                <a:satMod val="400000"/>
              </a:schemeClr>
            </a:duotone>
          </a:blip>
          <a:srcRect/>
          <a:stretch>
            <a:fillRect/>
          </a:stretch>
        </p:blipFill>
        <p:spPr bwMode="auto">
          <a:xfrm>
            <a:off x="7643834" y="2143116"/>
            <a:ext cx="1185630" cy="1185630"/>
          </a:xfrm>
          <a:prstGeom prst="rect">
            <a:avLst/>
          </a:prstGeom>
          <a:noFill/>
        </p:spPr>
      </p:pic>
      <p:sp>
        <p:nvSpPr>
          <p:cNvPr id="5" name="TextovéPole 4"/>
          <p:cNvSpPr txBox="1">
            <a:spLocks noChangeArrowheads="1"/>
          </p:cNvSpPr>
          <p:nvPr/>
        </p:nvSpPr>
        <p:spPr bwMode="auto">
          <a:xfrm>
            <a:off x="571500" y="2928938"/>
            <a:ext cx="5715000" cy="3324225"/>
          </a:xfrm>
          <a:prstGeom prst="rect">
            <a:avLst/>
          </a:prstGeom>
          <a:noFill/>
          <a:ln w="9525">
            <a:noFill/>
            <a:miter lim="800000"/>
            <a:headEnd/>
            <a:tailEnd/>
          </a:ln>
        </p:spPr>
        <p:txBody>
          <a:bodyPr>
            <a:spAutoFit/>
          </a:bodyPr>
          <a:lstStyle/>
          <a:p>
            <a:r>
              <a:rPr lang="cs-CZ" sz="2400">
                <a:solidFill>
                  <a:srgbClr val="000000"/>
                </a:solidFill>
                <a:latin typeface="Calibri" pitchFamily="34" charset="0"/>
              </a:rPr>
              <a:t>F = 80 N</a:t>
            </a:r>
          </a:p>
          <a:p>
            <a:r>
              <a:rPr lang="cs-CZ" sz="2400">
                <a:solidFill>
                  <a:srgbClr val="000000"/>
                </a:solidFill>
                <a:latin typeface="Calibri" pitchFamily="34" charset="0"/>
              </a:rPr>
              <a:t>a = 20 cm = 0,2m</a:t>
            </a:r>
          </a:p>
          <a:p>
            <a:r>
              <a:rPr lang="cs-CZ" sz="2400" u="sng">
                <a:solidFill>
                  <a:srgbClr val="000000"/>
                </a:solidFill>
                <a:latin typeface="Calibri" pitchFamily="34" charset="0"/>
              </a:rPr>
              <a:t>M = ?                  .</a:t>
            </a:r>
          </a:p>
          <a:p>
            <a:r>
              <a:rPr lang="cs-CZ" sz="2400">
                <a:solidFill>
                  <a:srgbClr val="000000"/>
                </a:solidFill>
                <a:latin typeface="Calibri" pitchFamily="34" charset="0"/>
              </a:rPr>
              <a:t>M = F . a</a:t>
            </a:r>
          </a:p>
          <a:p>
            <a:r>
              <a:rPr lang="cs-CZ" sz="2400">
                <a:solidFill>
                  <a:srgbClr val="000000"/>
                </a:solidFill>
                <a:latin typeface="Calibri" pitchFamily="34" charset="0"/>
              </a:rPr>
              <a:t>M = 80 . 0,2 </a:t>
            </a:r>
          </a:p>
          <a:p>
            <a:r>
              <a:rPr lang="cs-CZ" sz="2400">
                <a:solidFill>
                  <a:srgbClr val="000000"/>
                </a:solidFill>
                <a:latin typeface="Calibri" pitchFamily="34" charset="0"/>
              </a:rPr>
              <a:t>M = 16 Nm</a:t>
            </a:r>
          </a:p>
          <a:p>
            <a:r>
              <a:rPr lang="cs-CZ" sz="2400" u="sng">
                <a:solidFill>
                  <a:srgbClr val="000000"/>
                </a:solidFill>
                <a:latin typeface="Calibri" pitchFamily="34" charset="0"/>
              </a:rPr>
              <a:t>Velikost momentu síly, kterým otáčíme klíčem, je 16 Nm.</a:t>
            </a:r>
          </a:p>
          <a:p>
            <a:endParaRPr lang="cs-CZ">
              <a:solidFill>
                <a:srgbClr val="000000"/>
              </a:solidFill>
              <a:latin typeface="Calibri" pitchFamily="34" charset="0"/>
            </a:endParaRPr>
          </a:p>
        </p:txBody>
      </p:sp>
      <p:sp>
        <p:nvSpPr>
          <p:cNvPr id="20485" name="TextovéPole 5"/>
          <p:cNvSpPr txBox="1">
            <a:spLocks noChangeArrowheads="1"/>
          </p:cNvSpPr>
          <p:nvPr/>
        </p:nvSpPr>
        <p:spPr bwMode="auto">
          <a:xfrm>
            <a:off x="500063" y="357188"/>
            <a:ext cx="3429000" cy="461962"/>
          </a:xfrm>
          <a:prstGeom prst="rect">
            <a:avLst/>
          </a:prstGeom>
          <a:noFill/>
          <a:ln w="9525">
            <a:noFill/>
            <a:miter lim="800000"/>
            <a:headEnd/>
            <a:tailEnd/>
          </a:ln>
        </p:spPr>
        <p:txBody>
          <a:bodyPr>
            <a:spAutoFit/>
          </a:bodyPr>
          <a:lstStyle/>
          <a:p>
            <a:r>
              <a:rPr lang="cs-CZ" sz="2400">
                <a:latin typeface="Calibri" pitchFamily="34" charset="0"/>
              </a:rPr>
              <a:t>Příklad na zopakování:</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3" presetClass="entr" presetSubtype="16"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ID="18" presetClass="entr" presetSubtype="6"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strips(downRight)">
                                      <p:cBhvr>
                                        <p:cTn id="13"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Nadpis 1"/>
          <p:cNvSpPr>
            <a:spLocks noGrp="1"/>
          </p:cNvSpPr>
          <p:nvPr>
            <p:ph type="ctrTitle"/>
          </p:nvPr>
        </p:nvSpPr>
        <p:spPr>
          <a:xfrm>
            <a:off x="428625" y="3571875"/>
            <a:ext cx="8058150" cy="1470025"/>
          </a:xfrm>
          <a:solidFill>
            <a:srgbClr val="002060"/>
          </a:solidFill>
        </p:spPr>
        <p:txBody>
          <a:bodyPr/>
          <a:lstStyle/>
          <a:p>
            <a:r>
              <a:rPr lang="cs-CZ" smtClean="0">
                <a:solidFill>
                  <a:schemeClr val="bg1"/>
                </a:solidFill>
              </a:rPr>
              <a:t>Páka může být například tyč, která se otáčí kolem osy kolmé k páce.</a:t>
            </a:r>
          </a:p>
        </p:txBody>
      </p:sp>
      <p:sp>
        <p:nvSpPr>
          <p:cNvPr id="21506" name="TextovéPole 3"/>
          <p:cNvSpPr txBox="1">
            <a:spLocks noChangeArrowheads="1"/>
          </p:cNvSpPr>
          <p:nvPr/>
        </p:nvSpPr>
        <p:spPr bwMode="auto">
          <a:xfrm>
            <a:off x="285750" y="357188"/>
            <a:ext cx="6786563" cy="1631950"/>
          </a:xfrm>
          <a:prstGeom prst="rect">
            <a:avLst/>
          </a:prstGeom>
          <a:noFill/>
          <a:ln w="38100">
            <a:solidFill>
              <a:srgbClr val="002060"/>
            </a:solidFill>
            <a:miter lim="800000"/>
            <a:headEnd/>
            <a:tailEnd/>
          </a:ln>
        </p:spPr>
        <p:txBody>
          <a:bodyPr>
            <a:spAutoFit/>
          </a:bodyPr>
          <a:lstStyle/>
          <a:p>
            <a:r>
              <a:rPr lang="cs-CZ" sz="2000">
                <a:latin typeface="Calibri" pitchFamily="34" charset="0"/>
              </a:rPr>
              <a:t>Někdy se stane,  že člověk chce zvednout těleso a na jeho zvednutí mu síla nestačí. Často takovou situaci řeší tak, že si pomůže nějakou tyčí, kládou apod., kterou zasune pod zvedané těleso a těleso zvedá přes nějaký kámen, kmen apod.</a:t>
            </a:r>
          </a:p>
          <a:p>
            <a:r>
              <a:rPr lang="cs-CZ" sz="2000">
                <a:latin typeface="Calibri" pitchFamily="34" charset="0"/>
              </a:rPr>
              <a:t> Říkáme, že použil páku.</a:t>
            </a:r>
          </a:p>
        </p:txBody>
      </p:sp>
      <p:cxnSp>
        <p:nvCxnSpPr>
          <p:cNvPr id="14" name="Přímá spojovací čára 2"/>
          <p:cNvCxnSpPr/>
          <p:nvPr/>
        </p:nvCxnSpPr>
        <p:spPr>
          <a:xfrm rot="20516241">
            <a:off x="4373563" y="2517775"/>
            <a:ext cx="1643062" cy="1588"/>
          </a:xfrm>
          <a:prstGeom prst="line">
            <a:avLst/>
          </a:prstGeom>
          <a:ln w="3492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1508" name="TextovéPole 17"/>
          <p:cNvSpPr txBox="1">
            <a:spLocks noChangeArrowheads="1"/>
          </p:cNvSpPr>
          <p:nvPr/>
        </p:nvSpPr>
        <p:spPr bwMode="auto">
          <a:xfrm rot="-1083759">
            <a:off x="5954713" y="2446338"/>
            <a:ext cx="357187" cy="369887"/>
          </a:xfrm>
          <a:prstGeom prst="rect">
            <a:avLst/>
          </a:prstGeom>
          <a:solidFill>
            <a:schemeClr val="bg1"/>
          </a:solidFill>
          <a:ln w="9525">
            <a:noFill/>
            <a:miter lim="800000"/>
            <a:headEnd/>
            <a:tailEnd/>
          </a:ln>
        </p:spPr>
        <p:txBody>
          <a:bodyPr>
            <a:spAutoFit/>
          </a:bodyPr>
          <a:lstStyle/>
          <a:p>
            <a:endParaRPr lang="cs-CZ">
              <a:solidFill>
                <a:srgbClr val="000000"/>
              </a:solidFill>
              <a:latin typeface="Calibri" pitchFamily="34" charset="0"/>
            </a:endParaRPr>
          </a:p>
        </p:txBody>
      </p:sp>
      <p:sp>
        <p:nvSpPr>
          <p:cNvPr id="21509" name="TextovéPole 18"/>
          <p:cNvSpPr txBox="1">
            <a:spLocks noChangeArrowheads="1"/>
          </p:cNvSpPr>
          <p:nvPr/>
        </p:nvSpPr>
        <p:spPr bwMode="auto">
          <a:xfrm rot="-1083759">
            <a:off x="3983038" y="3124200"/>
            <a:ext cx="428625" cy="277813"/>
          </a:xfrm>
          <a:prstGeom prst="rect">
            <a:avLst/>
          </a:prstGeom>
          <a:solidFill>
            <a:schemeClr val="bg1"/>
          </a:solidFill>
          <a:ln w="9525">
            <a:noFill/>
            <a:miter lim="800000"/>
            <a:headEnd/>
            <a:tailEnd/>
          </a:ln>
        </p:spPr>
        <p:txBody>
          <a:bodyPr>
            <a:spAutoFit/>
          </a:bodyPr>
          <a:lstStyle/>
          <a:p>
            <a:endParaRPr lang="cs-CZ" baseline="-25000">
              <a:solidFill>
                <a:srgbClr val="000000"/>
              </a:solidFill>
              <a:latin typeface="Calibri" pitchFamily="34" charset="0"/>
            </a:endParaRPr>
          </a:p>
        </p:txBody>
      </p:sp>
      <p:sp>
        <p:nvSpPr>
          <p:cNvPr id="21510" name="TextovéPole 19"/>
          <p:cNvSpPr txBox="1">
            <a:spLocks noChangeArrowheads="1"/>
          </p:cNvSpPr>
          <p:nvPr/>
        </p:nvSpPr>
        <p:spPr bwMode="auto">
          <a:xfrm rot="-1083759">
            <a:off x="4916488" y="2068513"/>
            <a:ext cx="428625" cy="277812"/>
          </a:xfrm>
          <a:prstGeom prst="rect">
            <a:avLst/>
          </a:prstGeom>
          <a:solidFill>
            <a:schemeClr val="bg1"/>
          </a:solidFill>
          <a:ln w="9525">
            <a:noFill/>
            <a:miter lim="800000"/>
            <a:headEnd/>
            <a:tailEnd/>
          </a:ln>
        </p:spPr>
        <p:txBody>
          <a:bodyPr>
            <a:spAutoFit/>
          </a:bodyPr>
          <a:lstStyle/>
          <a:p>
            <a:endParaRPr lang="cs-CZ" baseline="-25000">
              <a:solidFill>
                <a:srgbClr val="000000"/>
              </a:solidFill>
              <a:latin typeface="Calibri" pitchFamily="34" charset="0"/>
            </a:endParaRPr>
          </a:p>
        </p:txBody>
      </p:sp>
      <p:cxnSp>
        <p:nvCxnSpPr>
          <p:cNvPr id="7" name="Přímá spojovací čára 6"/>
          <p:cNvCxnSpPr/>
          <p:nvPr/>
        </p:nvCxnSpPr>
        <p:spPr>
          <a:xfrm rot="9716241" flipV="1">
            <a:off x="5951538" y="2039938"/>
            <a:ext cx="1417637" cy="1587"/>
          </a:xfrm>
          <a:prstGeom prst="line">
            <a:avLst/>
          </a:prstGeom>
          <a:ln w="3492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0" name="Rovnoramenný trojúhelník 9"/>
          <p:cNvSpPr/>
          <p:nvPr/>
        </p:nvSpPr>
        <p:spPr>
          <a:xfrm flipH="1">
            <a:off x="4865688" y="2587625"/>
            <a:ext cx="444500" cy="250825"/>
          </a:xfrm>
          <a:prstGeom prst="triangle">
            <a:avLst/>
          </a:prstGeom>
          <a:solidFill>
            <a:schemeClr val="tx1">
              <a:lumMod val="50000"/>
              <a:lumOff val="50000"/>
            </a:schemeClr>
          </a:solidFill>
          <a:ln>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21513" name="TextovéPole 10"/>
          <p:cNvSpPr txBox="1">
            <a:spLocks noChangeArrowheads="1"/>
          </p:cNvSpPr>
          <p:nvPr/>
        </p:nvSpPr>
        <p:spPr bwMode="auto">
          <a:xfrm rot="20516241" flipH="1">
            <a:off x="5681663" y="2533650"/>
            <a:ext cx="368300" cy="369888"/>
          </a:xfrm>
          <a:prstGeom prst="rect">
            <a:avLst/>
          </a:prstGeom>
          <a:solidFill>
            <a:schemeClr val="bg1"/>
          </a:solidFill>
          <a:ln w="9525">
            <a:noFill/>
            <a:miter lim="800000"/>
            <a:headEnd/>
            <a:tailEnd/>
          </a:ln>
        </p:spPr>
        <p:txBody>
          <a:bodyPr>
            <a:spAutoFit/>
          </a:bodyPr>
          <a:lstStyle/>
          <a:p>
            <a:endParaRPr lang="cs-CZ">
              <a:solidFill>
                <a:srgbClr val="000000"/>
              </a:solidFill>
              <a:latin typeface="Calibri" pitchFamily="34" charset="0"/>
            </a:endParaRPr>
          </a:p>
        </p:txBody>
      </p:sp>
      <p:sp>
        <p:nvSpPr>
          <p:cNvPr id="21514" name="TextovéPole 11"/>
          <p:cNvSpPr txBox="1">
            <a:spLocks noChangeArrowheads="1"/>
          </p:cNvSpPr>
          <p:nvPr/>
        </p:nvSpPr>
        <p:spPr bwMode="auto">
          <a:xfrm rot="20516241" flipH="1">
            <a:off x="7650163" y="1881188"/>
            <a:ext cx="436562" cy="368300"/>
          </a:xfrm>
          <a:prstGeom prst="rect">
            <a:avLst/>
          </a:prstGeom>
          <a:solidFill>
            <a:schemeClr val="bg1"/>
          </a:solidFill>
          <a:ln w="9525">
            <a:noFill/>
            <a:miter lim="800000"/>
            <a:headEnd/>
            <a:tailEnd/>
          </a:ln>
        </p:spPr>
        <p:txBody>
          <a:bodyPr>
            <a:spAutoFit/>
          </a:bodyPr>
          <a:lstStyle/>
          <a:p>
            <a:r>
              <a:rPr lang="cs-CZ">
                <a:solidFill>
                  <a:srgbClr val="000000"/>
                </a:solidFill>
                <a:latin typeface="Calibri" pitchFamily="34" charset="0"/>
              </a:rPr>
              <a:t>F</a:t>
            </a:r>
            <a:r>
              <a:rPr lang="cs-CZ" baseline="-25000">
                <a:solidFill>
                  <a:srgbClr val="000000"/>
                </a:solidFill>
                <a:latin typeface="Calibri" pitchFamily="34" charset="0"/>
              </a:rPr>
              <a:t>1</a:t>
            </a:r>
          </a:p>
        </p:txBody>
      </p:sp>
      <p:sp>
        <p:nvSpPr>
          <p:cNvPr id="21515" name="TextovéPole 12"/>
          <p:cNvSpPr txBox="1">
            <a:spLocks noChangeArrowheads="1"/>
          </p:cNvSpPr>
          <p:nvPr/>
        </p:nvSpPr>
        <p:spPr bwMode="auto">
          <a:xfrm rot="20516241" flipH="1">
            <a:off x="6477000" y="1547813"/>
            <a:ext cx="500063" cy="277812"/>
          </a:xfrm>
          <a:prstGeom prst="rect">
            <a:avLst/>
          </a:prstGeom>
          <a:solidFill>
            <a:schemeClr val="bg1"/>
          </a:solidFill>
          <a:ln w="9525">
            <a:noFill/>
            <a:miter lim="800000"/>
            <a:headEnd/>
            <a:tailEnd/>
          </a:ln>
        </p:spPr>
        <p:txBody>
          <a:bodyPr>
            <a:spAutoFit/>
          </a:bodyPr>
          <a:lstStyle/>
          <a:p>
            <a:endParaRPr lang="cs-CZ" baseline="-25000">
              <a:solidFill>
                <a:srgbClr val="000000"/>
              </a:solidFill>
              <a:latin typeface="Calibri" pitchFamily="34" charset="0"/>
            </a:endParaRPr>
          </a:p>
        </p:txBody>
      </p:sp>
      <p:pic>
        <p:nvPicPr>
          <p:cNvPr id="21" name="Picture 7" descr="C:\Documents and Settings\Fujitsu-Siemens\Local Settings\Temporary Internet Files\Content.IE5\Q0AO16MH\MP900382973[1].jpg"/>
          <p:cNvPicPr>
            <a:picLocks noChangeAspect="1" noChangeArrowheads="1"/>
          </p:cNvPicPr>
          <p:nvPr/>
        </p:nvPicPr>
        <p:blipFill>
          <a:blip r:embed="rId2" cstate="print">
            <a:duotone>
              <a:schemeClr val="bg2">
                <a:shade val="45000"/>
                <a:satMod val="135000"/>
              </a:schemeClr>
              <a:prstClr val="white"/>
            </a:duotone>
          </a:blip>
          <a:srcRect r="57142"/>
          <a:stretch>
            <a:fillRect/>
          </a:stretch>
        </p:blipFill>
        <p:spPr bwMode="auto">
          <a:xfrm flipH="1">
            <a:off x="7143768" y="500042"/>
            <a:ext cx="1214446" cy="2024054"/>
          </a:xfrm>
          <a:prstGeom prst="rect">
            <a:avLst/>
          </a:prstGeom>
          <a:noFill/>
        </p:spPr>
      </p:pic>
      <p:sp>
        <p:nvSpPr>
          <p:cNvPr id="23" name="Elipsa 22"/>
          <p:cNvSpPr/>
          <p:nvPr/>
        </p:nvSpPr>
        <p:spPr>
          <a:xfrm rot="20556992">
            <a:off x="3692525" y="2300288"/>
            <a:ext cx="1128713" cy="500062"/>
          </a:xfrm>
          <a:prstGeom prst="ellipse">
            <a:avLst/>
          </a:prstGeom>
          <a:solidFill>
            <a:schemeClr val="bg1">
              <a:lumMod val="65000"/>
            </a:schemeClr>
          </a:solid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2529" name="Skupina 19"/>
          <p:cNvGrpSpPr>
            <a:grpSpLocks/>
          </p:cNvGrpSpPr>
          <p:nvPr/>
        </p:nvGrpSpPr>
        <p:grpSpPr bwMode="auto">
          <a:xfrm>
            <a:off x="857250" y="2643188"/>
            <a:ext cx="4294188" cy="1857375"/>
            <a:chOff x="1357290" y="2214554"/>
            <a:chExt cx="4294444" cy="1857389"/>
          </a:xfrm>
        </p:grpSpPr>
        <p:grpSp>
          <p:nvGrpSpPr>
            <p:cNvPr id="22536" name="Skupina 20"/>
            <p:cNvGrpSpPr>
              <a:grpSpLocks/>
            </p:cNvGrpSpPr>
            <p:nvPr/>
          </p:nvGrpSpPr>
          <p:grpSpPr bwMode="auto">
            <a:xfrm>
              <a:off x="1357290" y="2214554"/>
              <a:ext cx="2428892" cy="1857388"/>
              <a:chOff x="3000364" y="2857496"/>
              <a:chExt cx="2428892" cy="1857388"/>
            </a:xfrm>
          </p:grpSpPr>
          <p:cxnSp>
            <p:nvCxnSpPr>
              <p:cNvPr id="3" name="Přímá spojovací čára 2"/>
              <p:cNvCxnSpPr/>
              <p:nvPr/>
            </p:nvCxnSpPr>
            <p:spPr>
              <a:xfrm>
                <a:off x="3571898" y="3357562"/>
                <a:ext cx="1643161"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4" name="Přímá spojovací šipka 3"/>
              <p:cNvCxnSpPr/>
              <p:nvPr/>
            </p:nvCxnSpPr>
            <p:spPr>
              <a:xfrm rot="5400000">
                <a:off x="3107552" y="3821909"/>
                <a:ext cx="928694" cy="3175"/>
              </a:xfrm>
              <a:prstGeom prst="straightConnector1">
                <a:avLst/>
              </a:prstGeom>
              <a:ln w="44450">
                <a:solidFill>
                  <a:srgbClr val="002060"/>
                </a:solidFill>
                <a:tailEnd type="arrow"/>
              </a:ln>
            </p:spPr>
            <p:style>
              <a:lnRef idx="1">
                <a:schemeClr val="accent1"/>
              </a:lnRef>
              <a:fillRef idx="0">
                <a:schemeClr val="accent1"/>
              </a:fillRef>
              <a:effectRef idx="0">
                <a:schemeClr val="accent1"/>
              </a:effectRef>
              <a:fontRef idx="minor">
                <a:schemeClr val="tx1"/>
              </a:fontRef>
            </p:style>
          </p:cxnSp>
          <p:cxnSp>
            <p:nvCxnSpPr>
              <p:cNvPr id="5" name="Přímá spojovací čára 4"/>
              <p:cNvCxnSpPr/>
              <p:nvPr/>
            </p:nvCxnSpPr>
            <p:spPr>
              <a:xfrm rot="5400000">
                <a:off x="2715436" y="3856834"/>
                <a:ext cx="1714513" cy="1588"/>
              </a:xfrm>
              <a:prstGeom prst="line">
                <a:avLst/>
              </a:prstGeom>
            </p:spPr>
            <p:style>
              <a:lnRef idx="1">
                <a:schemeClr val="accent1"/>
              </a:lnRef>
              <a:fillRef idx="0">
                <a:schemeClr val="accent1"/>
              </a:fillRef>
              <a:effectRef idx="0">
                <a:schemeClr val="accent1"/>
              </a:effectRef>
              <a:fontRef idx="minor">
                <a:schemeClr val="tx1"/>
              </a:fontRef>
            </p:style>
          </p:cxnSp>
          <p:sp>
            <p:nvSpPr>
              <p:cNvPr id="6" name="Rovnoramenný trojúhelník 5"/>
              <p:cNvSpPr/>
              <p:nvPr/>
            </p:nvSpPr>
            <p:spPr>
              <a:xfrm>
                <a:off x="5143617" y="3357562"/>
                <a:ext cx="131771" cy="142876"/>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22548" name="TextovéPole 6"/>
              <p:cNvSpPr txBox="1">
                <a:spLocks noChangeArrowheads="1"/>
              </p:cNvSpPr>
              <p:nvPr/>
            </p:nvSpPr>
            <p:spPr bwMode="auto">
              <a:xfrm>
                <a:off x="5072066" y="3571876"/>
                <a:ext cx="357190" cy="369332"/>
              </a:xfrm>
              <a:prstGeom prst="rect">
                <a:avLst/>
              </a:prstGeom>
              <a:solidFill>
                <a:schemeClr val="bg1"/>
              </a:solidFill>
              <a:ln w="9525">
                <a:noFill/>
                <a:miter lim="800000"/>
                <a:headEnd/>
                <a:tailEnd/>
              </a:ln>
            </p:spPr>
            <p:txBody>
              <a:bodyPr>
                <a:spAutoFit/>
              </a:bodyPr>
              <a:lstStyle/>
              <a:p>
                <a:r>
                  <a:rPr lang="cs-CZ">
                    <a:solidFill>
                      <a:srgbClr val="000000"/>
                    </a:solidFill>
                    <a:latin typeface="Calibri" pitchFamily="34" charset="0"/>
                  </a:rPr>
                  <a:t>0</a:t>
                </a:r>
              </a:p>
            </p:txBody>
          </p:sp>
          <p:sp>
            <p:nvSpPr>
              <p:cNvPr id="22549" name="TextovéPole 7"/>
              <p:cNvSpPr txBox="1">
                <a:spLocks noChangeArrowheads="1"/>
              </p:cNvSpPr>
              <p:nvPr/>
            </p:nvSpPr>
            <p:spPr bwMode="auto">
              <a:xfrm>
                <a:off x="3000364" y="3571876"/>
                <a:ext cx="428628" cy="369332"/>
              </a:xfrm>
              <a:prstGeom prst="rect">
                <a:avLst/>
              </a:prstGeom>
              <a:solidFill>
                <a:schemeClr val="bg1"/>
              </a:solidFill>
              <a:ln w="9525">
                <a:noFill/>
                <a:miter lim="800000"/>
                <a:headEnd/>
                <a:tailEnd/>
              </a:ln>
            </p:spPr>
            <p:txBody>
              <a:bodyPr>
                <a:spAutoFit/>
              </a:bodyPr>
              <a:lstStyle/>
              <a:p>
                <a:r>
                  <a:rPr lang="cs-CZ">
                    <a:solidFill>
                      <a:srgbClr val="000000"/>
                    </a:solidFill>
                    <a:latin typeface="Calibri" pitchFamily="34" charset="0"/>
                  </a:rPr>
                  <a:t>F</a:t>
                </a:r>
                <a:r>
                  <a:rPr lang="cs-CZ" baseline="-25000">
                    <a:solidFill>
                      <a:srgbClr val="000000"/>
                    </a:solidFill>
                    <a:latin typeface="Calibri" pitchFamily="34" charset="0"/>
                  </a:rPr>
                  <a:t>2</a:t>
                </a:r>
              </a:p>
            </p:txBody>
          </p:sp>
          <p:sp>
            <p:nvSpPr>
              <p:cNvPr id="22550" name="TextovéPole 8"/>
              <p:cNvSpPr txBox="1">
                <a:spLocks noChangeArrowheads="1"/>
              </p:cNvSpPr>
              <p:nvPr/>
            </p:nvSpPr>
            <p:spPr bwMode="auto">
              <a:xfrm>
                <a:off x="4214810" y="2857496"/>
                <a:ext cx="428628" cy="369332"/>
              </a:xfrm>
              <a:prstGeom prst="rect">
                <a:avLst/>
              </a:prstGeom>
              <a:solidFill>
                <a:schemeClr val="bg1"/>
              </a:solidFill>
              <a:ln w="9525">
                <a:noFill/>
                <a:miter lim="800000"/>
                <a:headEnd/>
                <a:tailEnd/>
              </a:ln>
            </p:spPr>
            <p:txBody>
              <a:bodyPr>
                <a:spAutoFit/>
              </a:bodyPr>
              <a:lstStyle/>
              <a:p>
                <a:r>
                  <a:rPr lang="cs-CZ">
                    <a:solidFill>
                      <a:srgbClr val="000000"/>
                    </a:solidFill>
                    <a:latin typeface="Calibri" pitchFamily="34" charset="0"/>
                  </a:rPr>
                  <a:t>a</a:t>
                </a:r>
                <a:r>
                  <a:rPr lang="cs-CZ" baseline="-25000">
                    <a:solidFill>
                      <a:srgbClr val="000000"/>
                    </a:solidFill>
                    <a:latin typeface="Calibri" pitchFamily="34" charset="0"/>
                  </a:rPr>
                  <a:t>2</a:t>
                </a:r>
              </a:p>
            </p:txBody>
          </p:sp>
        </p:grpSp>
        <p:cxnSp>
          <p:nvCxnSpPr>
            <p:cNvPr id="11" name="Přímá spojovací čára 10"/>
            <p:cNvCxnSpPr/>
            <p:nvPr/>
          </p:nvCxnSpPr>
          <p:spPr>
            <a:xfrm rot="10800000" flipV="1">
              <a:off x="3584686" y="2714620"/>
              <a:ext cx="1416134"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12" name="Přímá spojovací šipka 11"/>
            <p:cNvCxnSpPr/>
            <p:nvPr/>
          </p:nvCxnSpPr>
          <p:spPr>
            <a:xfrm rot="16200000" flipH="1">
              <a:off x="4393597" y="3321843"/>
              <a:ext cx="1214447" cy="0"/>
            </a:xfrm>
            <a:prstGeom prst="straightConnector1">
              <a:avLst/>
            </a:prstGeom>
            <a:ln w="44450">
              <a:solidFill>
                <a:srgbClr val="002060"/>
              </a:solidFill>
              <a:tailEnd type="arrow"/>
            </a:ln>
          </p:spPr>
          <p:style>
            <a:lnRef idx="1">
              <a:schemeClr val="accent1"/>
            </a:lnRef>
            <a:fillRef idx="0">
              <a:schemeClr val="accent1"/>
            </a:fillRef>
            <a:effectRef idx="0">
              <a:schemeClr val="accent1"/>
            </a:effectRef>
            <a:fontRef idx="minor">
              <a:schemeClr val="tx1"/>
            </a:fontRef>
          </p:style>
        </p:cxnSp>
        <p:cxnSp>
          <p:nvCxnSpPr>
            <p:cNvPr id="13" name="Přímá spojovací čára 12"/>
            <p:cNvCxnSpPr/>
            <p:nvPr/>
          </p:nvCxnSpPr>
          <p:spPr>
            <a:xfrm rot="16200000" flipH="1">
              <a:off x="4143564" y="3214687"/>
              <a:ext cx="1714513" cy="0"/>
            </a:xfrm>
            <a:prstGeom prst="line">
              <a:avLst/>
            </a:prstGeom>
          </p:spPr>
          <p:style>
            <a:lnRef idx="1">
              <a:schemeClr val="accent1"/>
            </a:lnRef>
            <a:fillRef idx="0">
              <a:schemeClr val="accent1"/>
            </a:fillRef>
            <a:effectRef idx="0">
              <a:schemeClr val="accent1"/>
            </a:effectRef>
            <a:fontRef idx="minor">
              <a:schemeClr val="tx1"/>
            </a:fontRef>
          </p:style>
        </p:cxnSp>
        <p:sp>
          <p:nvSpPr>
            <p:cNvPr id="14" name="Rovnoramenný trojúhelník 13"/>
            <p:cNvSpPr/>
            <p:nvPr/>
          </p:nvSpPr>
          <p:spPr>
            <a:xfrm flipH="1">
              <a:off x="3521182" y="2714620"/>
              <a:ext cx="136533" cy="142876"/>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22541" name="TextovéPole 14"/>
            <p:cNvSpPr txBox="1">
              <a:spLocks noChangeArrowheads="1"/>
            </p:cNvSpPr>
            <p:nvPr/>
          </p:nvSpPr>
          <p:spPr bwMode="auto">
            <a:xfrm flipH="1">
              <a:off x="3143240" y="2928934"/>
              <a:ext cx="367395" cy="369332"/>
            </a:xfrm>
            <a:prstGeom prst="rect">
              <a:avLst/>
            </a:prstGeom>
            <a:solidFill>
              <a:schemeClr val="bg1"/>
            </a:solidFill>
            <a:ln w="9525">
              <a:noFill/>
              <a:miter lim="800000"/>
              <a:headEnd/>
              <a:tailEnd/>
            </a:ln>
          </p:spPr>
          <p:txBody>
            <a:bodyPr>
              <a:spAutoFit/>
            </a:bodyPr>
            <a:lstStyle/>
            <a:p>
              <a:endParaRPr lang="cs-CZ">
                <a:solidFill>
                  <a:srgbClr val="000000"/>
                </a:solidFill>
                <a:latin typeface="Calibri" pitchFamily="34" charset="0"/>
              </a:endParaRPr>
            </a:p>
          </p:txBody>
        </p:sp>
        <p:sp>
          <p:nvSpPr>
            <p:cNvPr id="22542" name="TextovéPole 15"/>
            <p:cNvSpPr txBox="1">
              <a:spLocks noChangeArrowheads="1"/>
            </p:cNvSpPr>
            <p:nvPr/>
          </p:nvSpPr>
          <p:spPr bwMode="auto">
            <a:xfrm flipH="1">
              <a:off x="5214942" y="2928934"/>
              <a:ext cx="436792" cy="369332"/>
            </a:xfrm>
            <a:prstGeom prst="rect">
              <a:avLst/>
            </a:prstGeom>
            <a:solidFill>
              <a:schemeClr val="bg1"/>
            </a:solidFill>
            <a:ln w="9525">
              <a:noFill/>
              <a:miter lim="800000"/>
              <a:headEnd/>
              <a:tailEnd/>
            </a:ln>
          </p:spPr>
          <p:txBody>
            <a:bodyPr>
              <a:spAutoFit/>
            </a:bodyPr>
            <a:lstStyle/>
            <a:p>
              <a:r>
                <a:rPr lang="cs-CZ">
                  <a:solidFill>
                    <a:srgbClr val="000000"/>
                  </a:solidFill>
                  <a:latin typeface="Calibri" pitchFamily="34" charset="0"/>
                </a:rPr>
                <a:t>F</a:t>
              </a:r>
              <a:r>
                <a:rPr lang="cs-CZ" baseline="-25000">
                  <a:solidFill>
                    <a:srgbClr val="000000"/>
                  </a:solidFill>
                  <a:latin typeface="Calibri" pitchFamily="34" charset="0"/>
                </a:rPr>
                <a:t>1</a:t>
              </a:r>
            </a:p>
          </p:txBody>
        </p:sp>
        <p:sp>
          <p:nvSpPr>
            <p:cNvPr id="22543" name="TextovéPole 16"/>
            <p:cNvSpPr txBox="1">
              <a:spLocks noChangeArrowheads="1"/>
            </p:cNvSpPr>
            <p:nvPr/>
          </p:nvSpPr>
          <p:spPr bwMode="auto">
            <a:xfrm flipH="1">
              <a:off x="4214809" y="2214554"/>
              <a:ext cx="500065" cy="369332"/>
            </a:xfrm>
            <a:prstGeom prst="rect">
              <a:avLst/>
            </a:prstGeom>
            <a:solidFill>
              <a:schemeClr val="bg1"/>
            </a:solidFill>
            <a:ln w="9525">
              <a:noFill/>
              <a:miter lim="800000"/>
              <a:headEnd/>
              <a:tailEnd/>
            </a:ln>
          </p:spPr>
          <p:txBody>
            <a:bodyPr>
              <a:spAutoFit/>
            </a:bodyPr>
            <a:lstStyle/>
            <a:p>
              <a:r>
                <a:rPr lang="cs-CZ">
                  <a:solidFill>
                    <a:srgbClr val="000000"/>
                  </a:solidFill>
                  <a:latin typeface="Calibri" pitchFamily="34" charset="0"/>
                </a:rPr>
                <a:t>a</a:t>
              </a:r>
              <a:r>
                <a:rPr lang="cs-CZ" baseline="-25000">
                  <a:solidFill>
                    <a:srgbClr val="000000"/>
                  </a:solidFill>
                  <a:latin typeface="Calibri" pitchFamily="34" charset="0"/>
                </a:rPr>
                <a:t>1</a:t>
              </a:r>
            </a:p>
          </p:txBody>
        </p:sp>
      </p:grpSp>
      <p:sp>
        <p:nvSpPr>
          <p:cNvPr id="22530" name="TextovéPole 17"/>
          <p:cNvSpPr txBox="1">
            <a:spLocks noChangeArrowheads="1"/>
          </p:cNvSpPr>
          <p:nvPr/>
        </p:nvSpPr>
        <p:spPr bwMode="auto">
          <a:xfrm>
            <a:off x="571500" y="285750"/>
            <a:ext cx="6000750" cy="584200"/>
          </a:xfrm>
          <a:prstGeom prst="rect">
            <a:avLst/>
          </a:prstGeom>
          <a:noFill/>
          <a:ln w="9525">
            <a:noFill/>
            <a:miter lim="800000"/>
            <a:headEnd/>
            <a:tailEnd/>
          </a:ln>
        </p:spPr>
        <p:txBody>
          <a:bodyPr>
            <a:spAutoFit/>
          </a:bodyPr>
          <a:lstStyle/>
          <a:p>
            <a:pPr algn="ctr"/>
            <a:r>
              <a:rPr lang="cs-CZ" sz="3200">
                <a:latin typeface="Calibri" pitchFamily="34" charset="0"/>
              </a:rPr>
              <a:t> Rovnováha na páce</a:t>
            </a:r>
          </a:p>
        </p:txBody>
      </p:sp>
      <p:sp>
        <p:nvSpPr>
          <p:cNvPr id="22531" name="TextovéPole 18"/>
          <p:cNvSpPr txBox="1">
            <a:spLocks noChangeArrowheads="1"/>
          </p:cNvSpPr>
          <p:nvPr/>
        </p:nvSpPr>
        <p:spPr bwMode="auto">
          <a:xfrm>
            <a:off x="214313" y="928688"/>
            <a:ext cx="8643937" cy="1200150"/>
          </a:xfrm>
          <a:prstGeom prst="rect">
            <a:avLst/>
          </a:prstGeom>
          <a:noFill/>
          <a:ln w="9525">
            <a:noFill/>
            <a:miter lim="800000"/>
            <a:headEnd/>
            <a:tailEnd/>
          </a:ln>
        </p:spPr>
        <p:txBody>
          <a:bodyPr>
            <a:spAutoFit/>
          </a:bodyPr>
          <a:lstStyle/>
          <a:p>
            <a:r>
              <a:rPr lang="cs-CZ" sz="2400">
                <a:latin typeface="Calibri" pitchFamily="34" charset="0"/>
              </a:rPr>
              <a:t>Rovnováha na páce nastane, když moment síly, který otáčí pákou </a:t>
            </a:r>
          </a:p>
          <a:p>
            <a:r>
              <a:rPr lang="cs-CZ" sz="2400">
                <a:latin typeface="Calibri" pitchFamily="34" charset="0"/>
              </a:rPr>
              <a:t>v jednom směru například  </a:t>
            </a:r>
            <a:r>
              <a:rPr lang="cs-CZ" sz="2400" b="1">
                <a:latin typeface="Calibri" pitchFamily="34" charset="0"/>
              </a:rPr>
              <a:t>F</a:t>
            </a:r>
            <a:r>
              <a:rPr lang="cs-CZ" sz="2400" b="1" baseline="-25000">
                <a:latin typeface="Calibri" pitchFamily="34" charset="0"/>
              </a:rPr>
              <a:t>1</a:t>
            </a:r>
            <a:r>
              <a:rPr lang="cs-CZ" sz="2400" b="1">
                <a:latin typeface="Calibri" pitchFamily="34" charset="0"/>
              </a:rPr>
              <a:t> . a</a:t>
            </a:r>
            <a:r>
              <a:rPr lang="cs-CZ" sz="2400" b="1" baseline="-25000">
                <a:latin typeface="Calibri" pitchFamily="34" charset="0"/>
              </a:rPr>
              <a:t>1</a:t>
            </a:r>
            <a:r>
              <a:rPr lang="cs-CZ" sz="2400" b="1">
                <a:latin typeface="Calibri" pitchFamily="34" charset="0"/>
              </a:rPr>
              <a:t> </a:t>
            </a:r>
            <a:r>
              <a:rPr lang="cs-CZ" sz="2400">
                <a:latin typeface="Calibri" pitchFamily="34" charset="0"/>
              </a:rPr>
              <a:t>se rovná momentu síly, který otáčí pákou v opačném směru např. </a:t>
            </a:r>
            <a:r>
              <a:rPr lang="cs-CZ" sz="2400" b="1">
                <a:latin typeface="Calibri" pitchFamily="34" charset="0"/>
              </a:rPr>
              <a:t>F</a:t>
            </a:r>
            <a:r>
              <a:rPr lang="cs-CZ" sz="2400" b="1" baseline="-25000">
                <a:latin typeface="Calibri" pitchFamily="34" charset="0"/>
              </a:rPr>
              <a:t>2</a:t>
            </a:r>
            <a:r>
              <a:rPr lang="cs-CZ" sz="2400" b="1">
                <a:latin typeface="Calibri" pitchFamily="34" charset="0"/>
              </a:rPr>
              <a:t> . a</a:t>
            </a:r>
            <a:r>
              <a:rPr lang="cs-CZ" sz="2400" b="1" baseline="-25000">
                <a:latin typeface="Calibri" pitchFamily="34" charset="0"/>
              </a:rPr>
              <a:t>2 </a:t>
            </a:r>
            <a:r>
              <a:rPr lang="cs-CZ" sz="2400">
                <a:latin typeface="Calibri" pitchFamily="34" charset="0"/>
              </a:rPr>
              <a:t>.</a:t>
            </a:r>
            <a:endParaRPr lang="cs-CZ" sz="2400" baseline="-25000">
              <a:latin typeface="Calibri" pitchFamily="34" charset="0"/>
            </a:endParaRPr>
          </a:p>
        </p:txBody>
      </p:sp>
      <p:sp>
        <p:nvSpPr>
          <p:cNvPr id="21" name="Zahnutá šipka doleva 20"/>
          <p:cNvSpPr/>
          <p:nvPr/>
        </p:nvSpPr>
        <p:spPr>
          <a:xfrm>
            <a:off x="4929188" y="2786063"/>
            <a:ext cx="357187" cy="1216025"/>
          </a:xfrm>
          <a:prstGeom prst="curvedLef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solidFill>
                <a:schemeClr val="tx1"/>
              </a:solidFill>
            </a:endParaRPr>
          </a:p>
        </p:txBody>
      </p:sp>
      <p:sp>
        <p:nvSpPr>
          <p:cNvPr id="22" name="Zahnutá šipka doprava 21"/>
          <p:cNvSpPr/>
          <p:nvPr/>
        </p:nvSpPr>
        <p:spPr>
          <a:xfrm>
            <a:off x="500063" y="2857500"/>
            <a:ext cx="428625" cy="1216025"/>
          </a:xfrm>
          <a:prstGeom prst="curved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dirty="0">
              <a:solidFill>
                <a:schemeClr val="tx1"/>
              </a:solidFill>
            </a:endParaRPr>
          </a:p>
        </p:txBody>
      </p:sp>
      <p:sp>
        <p:nvSpPr>
          <p:cNvPr id="22534" name="TextovéPole 22"/>
          <p:cNvSpPr txBox="1">
            <a:spLocks noChangeArrowheads="1"/>
          </p:cNvSpPr>
          <p:nvPr/>
        </p:nvSpPr>
        <p:spPr bwMode="auto">
          <a:xfrm>
            <a:off x="5786438" y="3000375"/>
            <a:ext cx="3214687" cy="1200150"/>
          </a:xfrm>
          <a:prstGeom prst="rect">
            <a:avLst/>
          </a:prstGeom>
          <a:noFill/>
          <a:ln w="9525">
            <a:noFill/>
            <a:miter lim="800000"/>
            <a:headEnd/>
            <a:tailEnd/>
          </a:ln>
        </p:spPr>
        <p:txBody>
          <a:bodyPr>
            <a:spAutoFit/>
          </a:bodyPr>
          <a:lstStyle/>
          <a:p>
            <a:r>
              <a:rPr lang="cs-CZ">
                <a:latin typeface="Calibri" pitchFamily="34" charset="0"/>
              </a:rPr>
              <a:t>F</a:t>
            </a:r>
            <a:r>
              <a:rPr lang="cs-CZ" baseline="-25000">
                <a:latin typeface="Calibri" pitchFamily="34" charset="0"/>
              </a:rPr>
              <a:t>1</a:t>
            </a:r>
            <a:r>
              <a:rPr lang="cs-CZ">
                <a:latin typeface="Calibri" pitchFamily="34" charset="0"/>
              </a:rPr>
              <a:t> je první síla v N</a:t>
            </a:r>
          </a:p>
          <a:p>
            <a:r>
              <a:rPr lang="cs-CZ">
                <a:latin typeface="Calibri" pitchFamily="34" charset="0"/>
              </a:rPr>
              <a:t>a</a:t>
            </a:r>
            <a:r>
              <a:rPr lang="cs-CZ" baseline="-25000">
                <a:latin typeface="Calibri" pitchFamily="34" charset="0"/>
              </a:rPr>
              <a:t>1</a:t>
            </a:r>
            <a:r>
              <a:rPr lang="cs-CZ">
                <a:latin typeface="Calibri" pitchFamily="34" charset="0"/>
              </a:rPr>
              <a:t> je rameno první síly v m</a:t>
            </a:r>
          </a:p>
          <a:p>
            <a:r>
              <a:rPr lang="cs-CZ">
                <a:latin typeface="Calibri" pitchFamily="34" charset="0"/>
              </a:rPr>
              <a:t>F</a:t>
            </a:r>
            <a:r>
              <a:rPr lang="cs-CZ" baseline="-25000">
                <a:latin typeface="Calibri" pitchFamily="34" charset="0"/>
              </a:rPr>
              <a:t>2</a:t>
            </a:r>
            <a:r>
              <a:rPr lang="cs-CZ">
                <a:latin typeface="Calibri" pitchFamily="34" charset="0"/>
              </a:rPr>
              <a:t> je druhá síla v N</a:t>
            </a:r>
          </a:p>
          <a:p>
            <a:r>
              <a:rPr lang="cs-CZ">
                <a:latin typeface="Calibri" pitchFamily="34" charset="0"/>
              </a:rPr>
              <a:t>a</a:t>
            </a:r>
            <a:r>
              <a:rPr lang="cs-CZ" baseline="-25000">
                <a:latin typeface="Calibri" pitchFamily="34" charset="0"/>
              </a:rPr>
              <a:t>2</a:t>
            </a:r>
            <a:r>
              <a:rPr lang="cs-CZ">
                <a:latin typeface="Calibri" pitchFamily="34" charset="0"/>
              </a:rPr>
              <a:t> je rameno druhé síly v m</a:t>
            </a:r>
          </a:p>
        </p:txBody>
      </p:sp>
      <p:sp>
        <p:nvSpPr>
          <p:cNvPr id="22535" name="TextovéPole 23"/>
          <p:cNvSpPr txBox="1">
            <a:spLocks noChangeArrowheads="1"/>
          </p:cNvSpPr>
          <p:nvPr/>
        </p:nvSpPr>
        <p:spPr bwMode="auto">
          <a:xfrm>
            <a:off x="571500" y="4786313"/>
            <a:ext cx="7858125" cy="1846262"/>
          </a:xfrm>
          <a:prstGeom prst="rect">
            <a:avLst/>
          </a:prstGeom>
          <a:noFill/>
          <a:ln w="9525">
            <a:noFill/>
            <a:miter lim="800000"/>
            <a:headEnd/>
            <a:tailEnd/>
          </a:ln>
        </p:spPr>
        <p:txBody>
          <a:bodyPr>
            <a:spAutoFit/>
          </a:bodyPr>
          <a:lstStyle/>
          <a:p>
            <a:r>
              <a:rPr lang="cs-CZ" sz="3200">
                <a:latin typeface="Calibri" pitchFamily="34" charset="0"/>
              </a:rPr>
              <a:t>Podmínka rovnováhy - momentová věta:</a:t>
            </a:r>
          </a:p>
          <a:p>
            <a:pPr algn="ctr"/>
            <a:r>
              <a:rPr lang="cs-CZ" sz="3200">
                <a:latin typeface="Calibri" pitchFamily="34" charset="0"/>
              </a:rPr>
              <a:t>M</a:t>
            </a:r>
            <a:r>
              <a:rPr lang="cs-CZ" sz="3200" baseline="-25000">
                <a:latin typeface="Calibri" pitchFamily="34" charset="0"/>
              </a:rPr>
              <a:t>1</a:t>
            </a:r>
            <a:r>
              <a:rPr lang="cs-CZ" sz="3200">
                <a:latin typeface="Calibri" pitchFamily="34" charset="0"/>
              </a:rPr>
              <a:t> = M</a:t>
            </a:r>
            <a:r>
              <a:rPr lang="cs-CZ" sz="3200" baseline="-25000">
                <a:latin typeface="Calibri" pitchFamily="34" charset="0"/>
              </a:rPr>
              <a:t>2</a:t>
            </a:r>
          </a:p>
          <a:p>
            <a:pPr algn="ctr"/>
            <a:r>
              <a:rPr lang="cs-CZ" sz="3200">
                <a:latin typeface="Calibri" pitchFamily="34" charset="0"/>
              </a:rPr>
              <a:t>F</a:t>
            </a:r>
            <a:r>
              <a:rPr lang="cs-CZ" sz="3200" baseline="-25000">
                <a:latin typeface="Calibri" pitchFamily="34" charset="0"/>
              </a:rPr>
              <a:t>1</a:t>
            </a:r>
            <a:r>
              <a:rPr lang="cs-CZ" sz="3200">
                <a:latin typeface="Calibri" pitchFamily="34" charset="0"/>
              </a:rPr>
              <a:t> . a</a:t>
            </a:r>
            <a:r>
              <a:rPr lang="cs-CZ" sz="3200" baseline="-25000">
                <a:latin typeface="Calibri" pitchFamily="34" charset="0"/>
              </a:rPr>
              <a:t>1</a:t>
            </a:r>
            <a:r>
              <a:rPr lang="cs-CZ" sz="3200">
                <a:latin typeface="Calibri" pitchFamily="34" charset="0"/>
              </a:rPr>
              <a:t> = F</a:t>
            </a:r>
            <a:r>
              <a:rPr lang="cs-CZ" sz="3200" baseline="-25000">
                <a:latin typeface="Calibri" pitchFamily="34" charset="0"/>
              </a:rPr>
              <a:t>2</a:t>
            </a:r>
            <a:r>
              <a:rPr lang="cs-CZ" sz="3200">
                <a:latin typeface="Calibri" pitchFamily="34" charset="0"/>
              </a:rPr>
              <a:t> . a </a:t>
            </a:r>
            <a:r>
              <a:rPr lang="cs-CZ" sz="3200" baseline="-25000">
                <a:latin typeface="Calibri" pitchFamily="34" charset="0"/>
              </a:rPr>
              <a:t>2</a:t>
            </a:r>
          </a:p>
          <a:p>
            <a:endParaRPr lang="cs-CZ">
              <a:latin typeface="Calibri" pitchFamily="34" charset="0"/>
            </a:endParaRP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3553" name="Skupina 23"/>
          <p:cNvGrpSpPr>
            <a:grpSpLocks/>
          </p:cNvGrpSpPr>
          <p:nvPr/>
        </p:nvGrpSpPr>
        <p:grpSpPr bwMode="auto">
          <a:xfrm>
            <a:off x="285750" y="2500313"/>
            <a:ext cx="4286250" cy="2214562"/>
            <a:chOff x="-348340" y="1000109"/>
            <a:chExt cx="5689662" cy="2714643"/>
          </a:xfrm>
        </p:grpSpPr>
        <p:cxnSp>
          <p:nvCxnSpPr>
            <p:cNvPr id="3" name="Přímá spojovací čára 2"/>
            <p:cNvCxnSpPr/>
            <p:nvPr/>
          </p:nvCxnSpPr>
          <p:spPr>
            <a:xfrm>
              <a:off x="1714690" y="2714518"/>
              <a:ext cx="1856515" cy="1947"/>
            </a:xfrm>
            <a:prstGeom prst="line">
              <a:avLst/>
            </a:prstGeom>
          </p:spPr>
          <p:style>
            <a:lnRef idx="1">
              <a:schemeClr val="accent1"/>
            </a:lnRef>
            <a:fillRef idx="0">
              <a:schemeClr val="accent1"/>
            </a:fillRef>
            <a:effectRef idx="0">
              <a:schemeClr val="accent1"/>
            </a:effectRef>
            <a:fontRef idx="minor">
              <a:schemeClr val="tx1"/>
            </a:fontRef>
          </p:style>
        </p:cxnSp>
        <p:cxnSp>
          <p:nvCxnSpPr>
            <p:cNvPr id="4" name="Přímá spojovací šipka 3"/>
            <p:cNvCxnSpPr/>
            <p:nvPr/>
          </p:nvCxnSpPr>
          <p:spPr>
            <a:xfrm rot="5400000">
              <a:off x="2715392" y="3142553"/>
              <a:ext cx="858178" cy="2107"/>
            </a:xfrm>
            <a:prstGeom prst="straightConnector1">
              <a:avLst/>
            </a:prstGeom>
            <a:ln w="44450">
              <a:solidFill>
                <a:srgbClr val="002060"/>
              </a:solidFill>
              <a:tailEnd type="arrow"/>
            </a:ln>
          </p:spPr>
          <p:style>
            <a:lnRef idx="1">
              <a:schemeClr val="accent1"/>
            </a:lnRef>
            <a:fillRef idx="0">
              <a:schemeClr val="accent1"/>
            </a:fillRef>
            <a:effectRef idx="0">
              <a:schemeClr val="accent1"/>
            </a:effectRef>
            <a:fontRef idx="minor">
              <a:schemeClr val="tx1"/>
            </a:fontRef>
          </p:style>
        </p:cxnSp>
        <p:cxnSp>
          <p:nvCxnSpPr>
            <p:cNvPr id="5" name="Přímá spojovací čára 4"/>
            <p:cNvCxnSpPr/>
            <p:nvPr/>
          </p:nvCxnSpPr>
          <p:spPr>
            <a:xfrm rot="5400000">
              <a:off x="2500280" y="3071606"/>
              <a:ext cx="1286293" cy="0"/>
            </a:xfrm>
            <a:prstGeom prst="line">
              <a:avLst/>
            </a:prstGeom>
          </p:spPr>
          <p:style>
            <a:lnRef idx="1">
              <a:schemeClr val="accent1"/>
            </a:lnRef>
            <a:fillRef idx="0">
              <a:schemeClr val="accent1"/>
            </a:fillRef>
            <a:effectRef idx="0">
              <a:schemeClr val="accent1"/>
            </a:effectRef>
            <a:fontRef idx="minor">
              <a:schemeClr val="tx1"/>
            </a:fontRef>
          </p:style>
        </p:cxnSp>
        <p:sp>
          <p:nvSpPr>
            <p:cNvPr id="23593" name="TextovéPole 6"/>
            <p:cNvSpPr txBox="1">
              <a:spLocks noChangeArrowheads="1"/>
            </p:cNvSpPr>
            <p:nvPr/>
          </p:nvSpPr>
          <p:spPr bwMode="auto">
            <a:xfrm>
              <a:off x="1643042" y="2926631"/>
              <a:ext cx="357190" cy="369332"/>
            </a:xfrm>
            <a:prstGeom prst="rect">
              <a:avLst/>
            </a:prstGeom>
            <a:solidFill>
              <a:schemeClr val="bg1"/>
            </a:solidFill>
            <a:ln w="9525">
              <a:noFill/>
              <a:miter lim="800000"/>
              <a:headEnd/>
              <a:tailEnd/>
            </a:ln>
          </p:spPr>
          <p:txBody>
            <a:bodyPr>
              <a:spAutoFit/>
            </a:bodyPr>
            <a:lstStyle/>
            <a:p>
              <a:r>
                <a:rPr lang="cs-CZ">
                  <a:solidFill>
                    <a:srgbClr val="000000"/>
                  </a:solidFill>
                  <a:latin typeface="Calibri" pitchFamily="34" charset="0"/>
                </a:rPr>
                <a:t>0</a:t>
              </a:r>
            </a:p>
          </p:txBody>
        </p:sp>
        <p:sp>
          <p:nvSpPr>
            <p:cNvPr id="23594" name="TextovéPole 7"/>
            <p:cNvSpPr txBox="1">
              <a:spLocks noChangeArrowheads="1"/>
            </p:cNvSpPr>
            <p:nvPr/>
          </p:nvSpPr>
          <p:spPr bwMode="auto">
            <a:xfrm>
              <a:off x="2401665" y="2928934"/>
              <a:ext cx="598700" cy="452730"/>
            </a:xfrm>
            <a:prstGeom prst="rect">
              <a:avLst/>
            </a:prstGeom>
            <a:solidFill>
              <a:schemeClr val="bg1"/>
            </a:solidFill>
            <a:ln w="9525">
              <a:noFill/>
              <a:miter lim="800000"/>
              <a:headEnd/>
              <a:tailEnd/>
            </a:ln>
          </p:spPr>
          <p:txBody>
            <a:bodyPr>
              <a:spAutoFit/>
            </a:bodyPr>
            <a:lstStyle/>
            <a:p>
              <a:r>
                <a:rPr lang="cs-CZ">
                  <a:solidFill>
                    <a:srgbClr val="000000"/>
                  </a:solidFill>
                  <a:latin typeface="Calibri" pitchFamily="34" charset="0"/>
                </a:rPr>
                <a:t>F</a:t>
              </a:r>
              <a:r>
                <a:rPr lang="cs-CZ" baseline="-25000">
                  <a:solidFill>
                    <a:srgbClr val="000000"/>
                  </a:solidFill>
                  <a:latin typeface="Calibri" pitchFamily="34" charset="0"/>
                </a:rPr>
                <a:t>2</a:t>
              </a:r>
            </a:p>
          </p:txBody>
        </p:sp>
        <p:sp>
          <p:nvSpPr>
            <p:cNvPr id="23595" name="TextovéPole 8"/>
            <p:cNvSpPr txBox="1">
              <a:spLocks noChangeArrowheads="1"/>
            </p:cNvSpPr>
            <p:nvPr/>
          </p:nvSpPr>
          <p:spPr bwMode="auto">
            <a:xfrm>
              <a:off x="2401665" y="2214554"/>
              <a:ext cx="598700" cy="452730"/>
            </a:xfrm>
            <a:prstGeom prst="rect">
              <a:avLst/>
            </a:prstGeom>
            <a:solidFill>
              <a:schemeClr val="bg1"/>
            </a:solidFill>
            <a:ln w="9525">
              <a:noFill/>
              <a:miter lim="800000"/>
              <a:headEnd/>
              <a:tailEnd/>
            </a:ln>
          </p:spPr>
          <p:txBody>
            <a:bodyPr>
              <a:spAutoFit/>
            </a:bodyPr>
            <a:lstStyle/>
            <a:p>
              <a:r>
                <a:rPr lang="cs-CZ">
                  <a:solidFill>
                    <a:srgbClr val="000000"/>
                  </a:solidFill>
                  <a:latin typeface="Calibri" pitchFamily="34" charset="0"/>
                </a:rPr>
                <a:t>a</a:t>
              </a:r>
              <a:r>
                <a:rPr lang="cs-CZ" baseline="-25000">
                  <a:solidFill>
                    <a:srgbClr val="000000"/>
                  </a:solidFill>
                  <a:latin typeface="Calibri" pitchFamily="34" charset="0"/>
                </a:rPr>
                <a:t>2</a:t>
              </a:r>
            </a:p>
          </p:txBody>
        </p:sp>
        <p:cxnSp>
          <p:nvCxnSpPr>
            <p:cNvPr id="11" name="Přímá spojovací čára 10"/>
            <p:cNvCxnSpPr/>
            <p:nvPr/>
          </p:nvCxnSpPr>
          <p:spPr>
            <a:xfrm rot="10800000" flipV="1">
              <a:off x="3583849" y="2714518"/>
              <a:ext cx="988316" cy="1947"/>
            </a:xfrm>
            <a:prstGeom prst="line">
              <a:avLst/>
            </a:prstGeom>
          </p:spPr>
          <p:style>
            <a:lnRef idx="1">
              <a:schemeClr val="accent1"/>
            </a:lnRef>
            <a:fillRef idx="0">
              <a:schemeClr val="accent1"/>
            </a:fillRef>
            <a:effectRef idx="0">
              <a:schemeClr val="accent1"/>
            </a:effectRef>
            <a:fontRef idx="minor">
              <a:schemeClr val="tx1"/>
            </a:fontRef>
          </p:style>
        </p:cxnSp>
        <p:cxnSp>
          <p:nvCxnSpPr>
            <p:cNvPr id="12" name="Přímá spojovací šipka 11"/>
            <p:cNvCxnSpPr/>
            <p:nvPr/>
          </p:nvCxnSpPr>
          <p:spPr>
            <a:xfrm rot="5400000" flipH="1" flipV="1">
              <a:off x="3821989" y="1964342"/>
              <a:ext cx="1500351" cy="0"/>
            </a:xfrm>
            <a:prstGeom prst="straightConnector1">
              <a:avLst/>
            </a:prstGeom>
            <a:ln w="44450">
              <a:solidFill>
                <a:srgbClr val="002060"/>
              </a:solidFill>
              <a:tailEnd type="arrow"/>
            </a:ln>
          </p:spPr>
          <p:style>
            <a:lnRef idx="1">
              <a:schemeClr val="accent1"/>
            </a:lnRef>
            <a:fillRef idx="0">
              <a:schemeClr val="accent1"/>
            </a:fillRef>
            <a:effectRef idx="0">
              <a:schemeClr val="accent1"/>
            </a:effectRef>
            <a:fontRef idx="minor">
              <a:schemeClr val="tx1"/>
            </a:fontRef>
          </p:style>
        </p:cxnSp>
        <p:cxnSp>
          <p:nvCxnSpPr>
            <p:cNvPr id="13" name="Přímá spojovací čára 12"/>
            <p:cNvCxnSpPr/>
            <p:nvPr/>
          </p:nvCxnSpPr>
          <p:spPr>
            <a:xfrm rot="16200000" flipH="1">
              <a:off x="3714960" y="1857314"/>
              <a:ext cx="1714409" cy="0"/>
            </a:xfrm>
            <a:prstGeom prst="line">
              <a:avLst/>
            </a:prstGeom>
          </p:spPr>
          <p:style>
            <a:lnRef idx="1">
              <a:schemeClr val="accent1"/>
            </a:lnRef>
            <a:fillRef idx="0">
              <a:schemeClr val="accent1"/>
            </a:fillRef>
            <a:effectRef idx="0">
              <a:schemeClr val="accent1"/>
            </a:effectRef>
            <a:fontRef idx="minor">
              <a:schemeClr val="tx1"/>
            </a:fontRef>
          </p:style>
        </p:cxnSp>
        <p:sp>
          <p:nvSpPr>
            <p:cNvPr id="14" name="Rovnoramenný trojúhelník 13"/>
            <p:cNvSpPr/>
            <p:nvPr/>
          </p:nvSpPr>
          <p:spPr>
            <a:xfrm flipH="1">
              <a:off x="1643042" y="2714518"/>
              <a:ext cx="134866" cy="142057"/>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23600" name="TextovéPole 15"/>
            <p:cNvSpPr txBox="1">
              <a:spLocks noChangeArrowheads="1"/>
            </p:cNvSpPr>
            <p:nvPr/>
          </p:nvSpPr>
          <p:spPr bwMode="auto">
            <a:xfrm flipH="1">
              <a:off x="4714875" y="1857365"/>
              <a:ext cx="626447" cy="452730"/>
            </a:xfrm>
            <a:prstGeom prst="rect">
              <a:avLst/>
            </a:prstGeom>
            <a:solidFill>
              <a:schemeClr val="bg1"/>
            </a:solidFill>
            <a:ln w="9525">
              <a:noFill/>
              <a:miter lim="800000"/>
              <a:headEnd/>
              <a:tailEnd/>
            </a:ln>
          </p:spPr>
          <p:txBody>
            <a:bodyPr>
              <a:spAutoFit/>
            </a:bodyPr>
            <a:lstStyle/>
            <a:p>
              <a:r>
                <a:rPr lang="cs-CZ">
                  <a:solidFill>
                    <a:srgbClr val="000000"/>
                  </a:solidFill>
                  <a:latin typeface="Calibri" pitchFamily="34" charset="0"/>
                </a:rPr>
                <a:t>F</a:t>
              </a:r>
              <a:r>
                <a:rPr lang="cs-CZ" baseline="-25000">
                  <a:solidFill>
                    <a:srgbClr val="000000"/>
                  </a:solidFill>
                  <a:latin typeface="Calibri" pitchFamily="34" charset="0"/>
                </a:rPr>
                <a:t>1</a:t>
              </a:r>
            </a:p>
          </p:txBody>
        </p:sp>
        <p:sp>
          <p:nvSpPr>
            <p:cNvPr id="23601" name="TextovéPole 16"/>
            <p:cNvSpPr txBox="1">
              <a:spLocks noChangeArrowheads="1"/>
            </p:cNvSpPr>
            <p:nvPr/>
          </p:nvSpPr>
          <p:spPr bwMode="auto">
            <a:xfrm flipH="1">
              <a:off x="4000496" y="2214554"/>
              <a:ext cx="500065" cy="369332"/>
            </a:xfrm>
            <a:prstGeom prst="rect">
              <a:avLst/>
            </a:prstGeom>
            <a:solidFill>
              <a:schemeClr val="bg1"/>
            </a:solidFill>
            <a:ln w="9525">
              <a:noFill/>
              <a:miter lim="800000"/>
              <a:headEnd/>
              <a:tailEnd/>
            </a:ln>
          </p:spPr>
          <p:txBody>
            <a:bodyPr>
              <a:spAutoFit/>
            </a:bodyPr>
            <a:lstStyle/>
            <a:p>
              <a:r>
                <a:rPr lang="cs-CZ">
                  <a:solidFill>
                    <a:srgbClr val="000000"/>
                  </a:solidFill>
                  <a:latin typeface="Calibri" pitchFamily="34" charset="0"/>
                </a:rPr>
                <a:t>a</a:t>
              </a:r>
              <a:r>
                <a:rPr lang="cs-CZ" baseline="-25000">
                  <a:solidFill>
                    <a:srgbClr val="000000"/>
                  </a:solidFill>
                  <a:latin typeface="Calibri" pitchFamily="34" charset="0"/>
                </a:rPr>
                <a:t>1</a:t>
              </a:r>
            </a:p>
          </p:txBody>
        </p:sp>
        <p:sp>
          <p:nvSpPr>
            <p:cNvPr id="23602" name="TextovéPole 17"/>
            <p:cNvSpPr txBox="1">
              <a:spLocks noChangeArrowheads="1"/>
            </p:cNvSpPr>
            <p:nvPr/>
          </p:nvSpPr>
          <p:spPr bwMode="auto">
            <a:xfrm>
              <a:off x="-348340" y="1437955"/>
              <a:ext cx="2971932" cy="452730"/>
            </a:xfrm>
            <a:prstGeom prst="rect">
              <a:avLst/>
            </a:prstGeom>
            <a:noFill/>
            <a:ln w="9525">
              <a:noFill/>
              <a:miter lim="800000"/>
              <a:headEnd/>
              <a:tailEnd/>
            </a:ln>
          </p:spPr>
          <p:txBody>
            <a:bodyPr>
              <a:spAutoFit/>
            </a:bodyPr>
            <a:lstStyle/>
            <a:p>
              <a:r>
                <a:rPr lang="cs-CZ">
                  <a:latin typeface="Calibri" pitchFamily="34" charset="0"/>
                </a:rPr>
                <a:t>Páka jednozvratná</a:t>
              </a:r>
            </a:p>
          </p:txBody>
        </p:sp>
      </p:grpSp>
      <p:sp>
        <p:nvSpPr>
          <p:cNvPr id="23554" name="TextovéPole 8"/>
          <p:cNvSpPr txBox="1">
            <a:spLocks noChangeArrowheads="1"/>
          </p:cNvSpPr>
          <p:nvPr/>
        </p:nvSpPr>
        <p:spPr bwMode="auto">
          <a:xfrm>
            <a:off x="2428875" y="4929188"/>
            <a:ext cx="392113" cy="341312"/>
          </a:xfrm>
          <a:prstGeom prst="rect">
            <a:avLst/>
          </a:prstGeom>
          <a:solidFill>
            <a:schemeClr val="bg1"/>
          </a:solidFill>
          <a:ln w="9525">
            <a:noFill/>
            <a:miter lim="800000"/>
            <a:headEnd/>
            <a:tailEnd/>
          </a:ln>
        </p:spPr>
        <p:txBody>
          <a:bodyPr>
            <a:spAutoFit/>
          </a:bodyPr>
          <a:lstStyle/>
          <a:p>
            <a:r>
              <a:rPr lang="cs-CZ">
                <a:solidFill>
                  <a:srgbClr val="000000"/>
                </a:solidFill>
                <a:latin typeface="Calibri" pitchFamily="34" charset="0"/>
              </a:rPr>
              <a:t>a</a:t>
            </a:r>
            <a:r>
              <a:rPr lang="cs-CZ" baseline="-25000">
                <a:solidFill>
                  <a:srgbClr val="000000"/>
                </a:solidFill>
                <a:latin typeface="Calibri" pitchFamily="34" charset="0"/>
              </a:rPr>
              <a:t>2</a:t>
            </a:r>
          </a:p>
        </p:txBody>
      </p:sp>
      <p:grpSp>
        <p:nvGrpSpPr>
          <p:cNvPr id="23555" name="Skupina 55"/>
          <p:cNvGrpSpPr>
            <a:grpSpLocks/>
          </p:cNvGrpSpPr>
          <p:nvPr/>
        </p:nvGrpSpPr>
        <p:grpSpPr bwMode="auto">
          <a:xfrm>
            <a:off x="1285875" y="5000625"/>
            <a:ext cx="3357563" cy="1665288"/>
            <a:chOff x="1285852" y="4775332"/>
            <a:chExt cx="3358333" cy="1665055"/>
          </a:xfrm>
        </p:grpSpPr>
        <p:cxnSp>
          <p:nvCxnSpPr>
            <p:cNvPr id="28" name="Přímá spojovací čára 2"/>
            <p:cNvCxnSpPr/>
            <p:nvPr/>
          </p:nvCxnSpPr>
          <p:spPr>
            <a:xfrm>
              <a:off x="1808260" y="5105486"/>
              <a:ext cx="1503707"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29" name="Přímá spojovací šipka 3"/>
            <p:cNvCxnSpPr/>
            <p:nvPr/>
          </p:nvCxnSpPr>
          <p:spPr>
            <a:xfrm rot="5400000">
              <a:off x="1380489" y="5533257"/>
              <a:ext cx="857130" cy="1587"/>
            </a:xfrm>
            <a:prstGeom prst="straightConnector1">
              <a:avLst/>
            </a:prstGeom>
            <a:ln w="44450">
              <a:solidFill>
                <a:srgbClr val="002060"/>
              </a:solidFill>
              <a:tailEnd type="arrow"/>
            </a:ln>
          </p:spPr>
          <p:style>
            <a:lnRef idx="1">
              <a:schemeClr val="accent1"/>
            </a:lnRef>
            <a:fillRef idx="0">
              <a:schemeClr val="accent1"/>
            </a:fillRef>
            <a:effectRef idx="0">
              <a:schemeClr val="accent1"/>
            </a:effectRef>
            <a:fontRef idx="minor">
              <a:schemeClr val="tx1"/>
            </a:fontRef>
          </p:style>
        </p:cxnSp>
        <p:cxnSp>
          <p:nvCxnSpPr>
            <p:cNvPr id="30" name="Přímá spojovací čára 4"/>
            <p:cNvCxnSpPr/>
            <p:nvPr/>
          </p:nvCxnSpPr>
          <p:spPr>
            <a:xfrm rot="5400000">
              <a:off x="1017796" y="5565796"/>
              <a:ext cx="1582517" cy="1587"/>
            </a:xfrm>
            <a:prstGeom prst="line">
              <a:avLst/>
            </a:prstGeom>
          </p:spPr>
          <p:style>
            <a:lnRef idx="1">
              <a:schemeClr val="accent1"/>
            </a:lnRef>
            <a:fillRef idx="0">
              <a:schemeClr val="accent1"/>
            </a:fillRef>
            <a:effectRef idx="0">
              <a:schemeClr val="accent1"/>
            </a:effectRef>
            <a:fontRef idx="minor">
              <a:schemeClr val="tx1"/>
            </a:fontRef>
          </p:style>
        </p:cxnSp>
        <p:sp>
          <p:nvSpPr>
            <p:cNvPr id="23583" name="TextovéPole 6"/>
            <p:cNvSpPr txBox="1">
              <a:spLocks noChangeArrowheads="1"/>
            </p:cNvSpPr>
            <p:nvPr/>
          </p:nvSpPr>
          <p:spPr bwMode="auto">
            <a:xfrm>
              <a:off x="3181302" y="5302874"/>
              <a:ext cx="326802" cy="340922"/>
            </a:xfrm>
            <a:prstGeom prst="rect">
              <a:avLst/>
            </a:prstGeom>
            <a:solidFill>
              <a:schemeClr val="bg1"/>
            </a:solidFill>
            <a:ln w="9525">
              <a:noFill/>
              <a:miter lim="800000"/>
              <a:headEnd/>
              <a:tailEnd/>
            </a:ln>
          </p:spPr>
          <p:txBody>
            <a:bodyPr>
              <a:spAutoFit/>
            </a:bodyPr>
            <a:lstStyle/>
            <a:p>
              <a:r>
                <a:rPr lang="cs-CZ">
                  <a:solidFill>
                    <a:srgbClr val="000000"/>
                  </a:solidFill>
                  <a:latin typeface="Calibri" pitchFamily="34" charset="0"/>
                </a:rPr>
                <a:t>0</a:t>
              </a:r>
            </a:p>
          </p:txBody>
        </p:sp>
        <p:sp>
          <p:nvSpPr>
            <p:cNvPr id="23584" name="TextovéPole 7"/>
            <p:cNvSpPr txBox="1">
              <a:spLocks noChangeArrowheads="1"/>
            </p:cNvSpPr>
            <p:nvPr/>
          </p:nvSpPr>
          <p:spPr bwMode="auto">
            <a:xfrm>
              <a:off x="1285852" y="5302874"/>
              <a:ext cx="392162" cy="340922"/>
            </a:xfrm>
            <a:prstGeom prst="rect">
              <a:avLst/>
            </a:prstGeom>
            <a:solidFill>
              <a:schemeClr val="bg1"/>
            </a:solidFill>
            <a:ln w="9525">
              <a:noFill/>
              <a:miter lim="800000"/>
              <a:headEnd/>
              <a:tailEnd/>
            </a:ln>
          </p:spPr>
          <p:txBody>
            <a:bodyPr>
              <a:spAutoFit/>
            </a:bodyPr>
            <a:lstStyle/>
            <a:p>
              <a:r>
                <a:rPr lang="cs-CZ">
                  <a:solidFill>
                    <a:srgbClr val="000000"/>
                  </a:solidFill>
                  <a:latin typeface="Calibri" pitchFamily="34" charset="0"/>
                </a:rPr>
                <a:t>F</a:t>
              </a:r>
              <a:r>
                <a:rPr lang="cs-CZ" baseline="-25000">
                  <a:solidFill>
                    <a:srgbClr val="000000"/>
                  </a:solidFill>
                  <a:latin typeface="Calibri" pitchFamily="34" charset="0"/>
                </a:rPr>
                <a:t>2</a:t>
              </a:r>
            </a:p>
          </p:txBody>
        </p:sp>
        <p:cxnSp>
          <p:nvCxnSpPr>
            <p:cNvPr id="21" name="Přímá spojovací čára 20"/>
            <p:cNvCxnSpPr/>
            <p:nvPr/>
          </p:nvCxnSpPr>
          <p:spPr>
            <a:xfrm rot="10800000" flipV="1">
              <a:off x="3323082" y="5105486"/>
              <a:ext cx="1295697"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22" name="Přímá spojovací šipka 21"/>
            <p:cNvCxnSpPr/>
            <p:nvPr/>
          </p:nvCxnSpPr>
          <p:spPr>
            <a:xfrm rot="16200000" flipH="1">
              <a:off x="4255297" y="5468968"/>
              <a:ext cx="752370" cy="25406"/>
            </a:xfrm>
            <a:prstGeom prst="straightConnector1">
              <a:avLst/>
            </a:prstGeom>
            <a:ln w="44450">
              <a:solidFill>
                <a:srgbClr val="002060"/>
              </a:solidFill>
              <a:tailEnd type="arrow"/>
            </a:ln>
          </p:spPr>
          <p:style>
            <a:lnRef idx="1">
              <a:schemeClr val="accent1"/>
            </a:lnRef>
            <a:fillRef idx="0">
              <a:schemeClr val="accent1"/>
            </a:fillRef>
            <a:effectRef idx="0">
              <a:schemeClr val="accent1"/>
            </a:effectRef>
            <a:fontRef idx="minor">
              <a:schemeClr val="tx1"/>
            </a:fontRef>
          </p:style>
        </p:cxnSp>
        <p:cxnSp>
          <p:nvCxnSpPr>
            <p:cNvPr id="23" name="Přímá spojovací čára 22"/>
            <p:cNvCxnSpPr/>
            <p:nvPr/>
          </p:nvCxnSpPr>
          <p:spPr>
            <a:xfrm rot="16200000" flipH="1">
              <a:off x="3852927" y="5649129"/>
              <a:ext cx="1582517" cy="0"/>
            </a:xfrm>
            <a:prstGeom prst="line">
              <a:avLst/>
            </a:prstGeom>
          </p:spPr>
          <p:style>
            <a:lnRef idx="1">
              <a:schemeClr val="accent1"/>
            </a:lnRef>
            <a:fillRef idx="0">
              <a:schemeClr val="accent1"/>
            </a:fillRef>
            <a:effectRef idx="0">
              <a:schemeClr val="accent1"/>
            </a:effectRef>
            <a:fontRef idx="minor">
              <a:schemeClr val="tx1"/>
            </a:fontRef>
          </p:style>
        </p:cxnSp>
        <p:sp>
          <p:nvSpPr>
            <p:cNvPr id="24" name="Rovnoramenný trojúhelník 23"/>
            <p:cNvSpPr/>
            <p:nvPr/>
          </p:nvSpPr>
          <p:spPr>
            <a:xfrm>
              <a:off x="3000745" y="5105486"/>
              <a:ext cx="265174" cy="180950"/>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23589" name="TextovéPole 24"/>
            <p:cNvSpPr txBox="1">
              <a:spLocks noChangeArrowheads="1"/>
            </p:cNvSpPr>
            <p:nvPr/>
          </p:nvSpPr>
          <p:spPr bwMode="auto">
            <a:xfrm flipH="1">
              <a:off x="2919861" y="5302874"/>
              <a:ext cx="336139" cy="340922"/>
            </a:xfrm>
            <a:prstGeom prst="rect">
              <a:avLst/>
            </a:prstGeom>
            <a:solidFill>
              <a:schemeClr val="bg1"/>
            </a:solidFill>
            <a:ln w="9525">
              <a:noFill/>
              <a:miter lim="800000"/>
              <a:headEnd/>
              <a:tailEnd/>
            </a:ln>
          </p:spPr>
          <p:txBody>
            <a:bodyPr>
              <a:spAutoFit/>
            </a:bodyPr>
            <a:lstStyle/>
            <a:p>
              <a:endParaRPr lang="cs-CZ">
                <a:solidFill>
                  <a:srgbClr val="000000"/>
                </a:solidFill>
                <a:latin typeface="Calibri" pitchFamily="34" charset="0"/>
              </a:endParaRPr>
            </a:p>
          </p:txBody>
        </p:sp>
      </p:grpSp>
      <p:sp>
        <p:nvSpPr>
          <p:cNvPr id="23556" name="TextovéPole 25"/>
          <p:cNvSpPr txBox="1">
            <a:spLocks noChangeArrowheads="1"/>
          </p:cNvSpPr>
          <p:nvPr/>
        </p:nvSpPr>
        <p:spPr bwMode="auto">
          <a:xfrm flipH="1">
            <a:off x="4814888" y="5302250"/>
            <a:ext cx="400050" cy="341313"/>
          </a:xfrm>
          <a:prstGeom prst="rect">
            <a:avLst/>
          </a:prstGeom>
          <a:solidFill>
            <a:schemeClr val="bg1"/>
          </a:solidFill>
          <a:ln w="9525">
            <a:noFill/>
            <a:miter lim="800000"/>
            <a:headEnd/>
            <a:tailEnd/>
          </a:ln>
        </p:spPr>
        <p:txBody>
          <a:bodyPr>
            <a:spAutoFit/>
          </a:bodyPr>
          <a:lstStyle/>
          <a:p>
            <a:r>
              <a:rPr lang="cs-CZ">
                <a:solidFill>
                  <a:srgbClr val="000000"/>
                </a:solidFill>
                <a:latin typeface="Calibri" pitchFamily="34" charset="0"/>
              </a:rPr>
              <a:t>F</a:t>
            </a:r>
            <a:r>
              <a:rPr lang="cs-CZ" baseline="-25000">
                <a:solidFill>
                  <a:srgbClr val="000000"/>
                </a:solidFill>
                <a:latin typeface="Calibri" pitchFamily="34" charset="0"/>
              </a:rPr>
              <a:t>1</a:t>
            </a:r>
          </a:p>
        </p:txBody>
      </p:sp>
      <p:sp>
        <p:nvSpPr>
          <p:cNvPr id="23557" name="TextovéPole 26"/>
          <p:cNvSpPr txBox="1">
            <a:spLocks noChangeArrowheads="1"/>
          </p:cNvSpPr>
          <p:nvPr/>
        </p:nvSpPr>
        <p:spPr bwMode="auto">
          <a:xfrm flipH="1">
            <a:off x="3857625" y="4857750"/>
            <a:ext cx="457200" cy="341313"/>
          </a:xfrm>
          <a:prstGeom prst="rect">
            <a:avLst/>
          </a:prstGeom>
          <a:solidFill>
            <a:schemeClr val="bg1"/>
          </a:solidFill>
          <a:ln w="9525">
            <a:noFill/>
            <a:miter lim="800000"/>
            <a:headEnd/>
            <a:tailEnd/>
          </a:ln>
        </p:spPr>
        <p:txBody>
          <a:bodyPr>
            <a:spAutoFit/>
          </a:bodyPr>
          <a:lstStyle/>
          <a:p>
            <a:r>
              <a:rPr lang="cs-CZ">
                <a:solidFill>
                  <a:srgbClr val="000000"/>
                </a:solidFill>
                <a:latin typeface="Calibri" pitchFamily="34" charset="0"/>
              </a:rPr>
              <a:t>a</a:t>
            </a:r>
            <a:r>
              <a:rPr lang="cs-CZ" baseline="-25000">
                <a:solidFill>
                  <a:srgbClr val="000000"/>
                </a:solidFill>
                <a:latin typeface="Calibri" pitchFamily="34" charset="0"/>
              </a:rPr>
              <a:t>1</a:t>
            </a:r>
          </a:p>
        </p:txBody>
      </p:sp>
      <p:grpSp>
        <p:nvGrpSpPr>
          <p:cNvPr id="23558" name="Skupina 19"/>
          <p:cNvGrpSpPr>
            <a:grpSpLocks/>
          </p:cNvGrpSpPr>
          <p:nvPr/>
        </p:nvGrpSpPr>
        <p:grpSpPr bwMode="auto">
          <a:xfrm>
            <a:off x="1143000" y="785813"/>
            <a:ext cx="3643313" cy="1643062"/>
            <a:chOff x="1271401" y="2214554"/>
            <a:chExt cx="4380333" cy="1857389"/>
          </a:xfrm>
        </p:grpSpPr>
        <p:grpSp>
          <p:nvGrpSpPr>
            <p:cNvPr id="23565" name="Skupina 20"/>
            <p:cNvGrpSpPr>
              <a:grpSpLocks/>
            </p:cNvGrpSpPr>
            <p:nvPr/>
          </p:nvGrpSpPr>
          <p:grpSpPr bwMode="auto">
            <a:xfrm>
              <a:off x="1271401" y="2295309"/>
              <a:ext cx="2514781" cy="1776633"/>
              <a:chOff x="2914475" y="2938251"/>
              <a:chExt cx="2514781" cy="1776633"/>
            </a:xfrm>
          </p:grpSpPr>
          <p:cxnSp>
            <p:nvCxnSpPr>
              <p:cNvPr id="44" name="Přímá spojovací čára 2"/>
              <p:cNvCxnSpPr/>
              <p:nvPr/>
            </p:nvCxnSpPr>
            <p:spPr>
              <a:xfrm>
                <a:off x="3572957" y="3358182"/>
                <a:ext cx="1643340" cy="1795"/>
              </a:xfrm>
              <a:prstGeom prst="line">
                <a:avLst/>
              </a:prstGeom>
            </p:spPr>
            <p:style>
              <a:lnRef idx="1">
                <a:schemeClr val="accent1"/>
              </a:lnRef>
              <a:fillRef idx="0">
                <a:schemeClr val="accent1"/>
              </a:fillRef>
              <a:effectRef idx="0">
                <a:schemeClr val="accent1"/>
              </a:effectRef>
              <a:fontRef idx="minor">
                <a:schemeClr val="tx1"/>
              </a:fontRef>
            </p:style>
          </p:cxnSp>
          <p:cxnSp>
            <p:nvCxnSpPr>
              <p:cNvPr id="45" name="Přímá spojovací šipka 3"/>
              <p:cNvCxnSpPr/>
              <p:nvPr/>
            </p:nvCxnSpPr>
            <p:spPr>
              <a:xfrm rot="5400000">
                <a:off x="3107206" y="3822024"/>
                <a:ext cx="929592" cy="1909"/>
              </a:xfrm>
              <a:prstGeom prst="straightConnector1">
                <a:avLst/>
              </a:prstGeom>
              <a:ln w="44450">
                <a:solidFill>
                  <a:srgbClr val="002060"/>
                </a:solidFill>
                <a:tailEnd type="arrow"/>
              </a:ln>
            </p:spPr>
            <p:style>
              <a:lnRef idx="1">
                <a:schemeClr val="accent1"/>
              </a:lnRef>
              <a:fillRef idx="0">
                <a:schemeClr val="accent1"/>
              </a:fillRef>
              <a:effectRef idx="0">
                <a:schemeClr val="accent1"/>
              </a:effectRef>
              <a:fontRef idx="minor">
                <a:schemeClr val="tx1"/>
              </a:fontRef>
            </p:style>
          </p:cxnSp>
          <p:cxnSp>
            <p:nvCxnSpPr>
              <p:cNvPr id="46" name="Přímá spojovací čára 4"/>
              <p:cNvCxnSpPr/>
              <p:nvPr/>
            </p:nvCxnSpPr>
            <p:spPr>
              <a:xfrm rot="5400000">
                <a:off x="2716046" y="3857973"/>
                <a:ext cx="1713822" cy="0"/>
              </a:xfrm>
              <a:prstGeom prst="line">
                <a:avLst/>
              </a:prstGeom>
            </p:spPr>
            <p:style>
              <a:lnRef idx="1">
                <a:schemeClr val="accent1"/>
              </a:lnRef>
              <a:fillRef idx="0">
                <a:schemeClr val="accent1"/>
              </a:fillRef>
              <a:effectRef idx="0">
                <a:schemeClr val="accent1"/>
              </a:effectRef>
              <a:fontRef idx="minor">
                <a:schemeClr val="tx1"/>
              </a:fontRef>
            </p:style>
          </p:cxnSp>
          <p:sp>
            <p:nvSpPr>
              <p:cNvPr id="47" name="Rovnoramenný trojúhelník 5"/>
              <p:cNvSpPr/>
              <p:nvPr/>
            </p:nvSpPr>
            <p:spPr>
              <a:xfrm>
                <a:off x="5143769" y="3358182"/>
                <a:ext cx="131697" cy="141772"/>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23577" name="TextovéPole 6"/>
              <p:cNvSpPr txBox="1">
                <a:spLocks noChangeArrowheads="1"/>
              </p:cNvSpPr>
              <p:nvPr/>
            </p:nvSpPr>
            <p:spPr bwMode="auto">
              <a:xfrm>
                <a:off x="5072066" y="3571876"/>
                <a:ext cx="357190" cy="369332"/>
              </a:xfrm>
              <a:prstGeom prst="rect">
                <a:avLst/>
              </a:prstGeom>
              <a:solidFill>
                <a:schemeClr val="bg1"/>
              </a:solidFill>
              <a:ln w="9525">
                <a:noFill/>
                <a:miter lim="800000"/>
                <a:headEnd/>
                <a:tailEnd/>
              </a:ln>
            </p:spPr>
            <p:txBody>
              <a:bodyPr>
                <a:spAutoFit/>
              </a:bodyPr>
              <a:lstStyle/>
              <a:p>
                <a:r>
                  <a:rPr lang="cs-CZ">
                    <a:solidFill>
                      <a:srgbClr val="000000"/>
                    </a:solidFill>
                    <a:latin typeface="Calibri" pitchFamily="34" charset="0"/>
                  </a:rPr>
                  <a:t>0</a:t>
                </a:r>
              </a:p>
            </p:txBody>
          </p:sp>
          <p:sp>
            <p:nvSpPr>
              <p:cNvPr id="23578" name="TextovéPole 7"/>
              <p:cNvSpPr txBox="1">
                <a:spLocks noChangeArrowheads="1"/>
              </p:cNvSpPr>
              <p:nvPr/>
            </p:nvSpPr>
            <p:spPr bwMode="auto">
              <a:xfrm>
                <a:off x="2914475" y="3571876"/>
                <a:ext cx="514517" cy="417506"/>
              </a:xfrm>
              <a:prstGeom prst="rect">
                <a:avLst/>
              </a:prstGeom>
              <a:solidFill>
                <a:schemeClr val="bg1"/>
              </a:solidFill>
              <a:ln w="9525">
                <a:noFill/>
                <a:miter lim="800000"/>
                <a:headEnd/>
                <a:tailEnd/>
              </a:ln>
            </p:spPr>
            <p:txBody>
              <a:bodyPr>
                <a:spAutoFit/>
              </a:bodyPr>
              <a:lstStyle/>
              <a:p>
                <a:r>
                  <a:rPr lang="cs-CZ">
                    <a:solidFill>
                      <a:srgbClr val="000000"/>
                    </a:solidFill>
                    <a:latin typeface="Calibri" pitchFamily="34" charset="0"/>
                  </a:rPr>
                  <a:t>F</a:t>
                </a:r>
                <a:r>
                  <a:rPr lang="cs-CZ" baseline="-25000">
                    <a:solidFill>
                      <a:srgbClr val="000000"/>
                    </a:solidFill>
                    <a:latin typeface="Calibri" pitchFamily="34" charset="0"/>
                  </a:rPr>
                  <a:t>2</a:t>
                </a:r>
              </a:p>
            </p:txBody>
          </p:sp>
          <p:sp>
            <p:nvSpPr>
              <p:cNvPr id="23579" name="TextovéPole 8"/>
              <p:cNvSpPr txBox="1">
                <a:spLocks noChangeArrowheads="1"/>
              </p:cNvSpPr>
              <p:nvPr/>
            </p:nvSpPr>
            <p:spPr bwMode="auto">
              <a:xfrm>
                <a:off x="4202808" y="2938251"/>
                <a:ext cx="492546" cy="417506"/>
              </a:xfrm>
              <a:prstGeom prst="rect">
                <a:avLst/>
              </a:prstGeom>
              <a:solidFill>
                <a:schemeClr val="bg1"/>
              </a:solidFill>
              <a:ln w="9525">
                <a:noFill/>
                <a:miter lim="800000"/>
                <a:headEnd/>
                <a:tailEnd/>
              </a:ln>
            </p:spPr>
            <p:txBody>
              <a:bodyPr>
                <a:spAutoFit/>
              </a:bodyPr>
              <a:lstStyle/>
              <a:p>
                <a:r>
                  <a:rPr lang="cs-CZ">
                    <a:solidFill>
                      <a:srgbClr val="000000"/>
                    </a:solidFill>
                    <a:latin typeface="Calibri" pitchFamily="34" charset="0"/>
                  </a:rPr>
                  <a:t>a</a:t>
                </a:r>
                <a:r>
                  <a:rPr lang="cs-CZ" baseline="-25000">
                    <a:solidFill>
                      <a:srgbClr val="000000"/>
                    </a:solidFill>
                    <a:latin typeface="Calibri" pitchFamily="34" charset="0"/>
                  </a:rPr>
                  <a:t>2</a:t>
                </a:r>
              </a:p>
            </p:txBody>
          </p:sp>
        </p:grpSp>
        <p:cxnSp>
          <p:nvCxnSpPr>
            <p:cNvPr id="37" name="Přímá spojovací čára 36"/>
            <p:cNvCxnSpPr/>
            <p:nvPr/>
          </p:nvCxnSpPr>
          <p:spPr>
            <a:xfrm rot="10800000" flipV="1">
              <a:off x="3584675" y="2715241"/>
              <a:ext cx="1416212" cy="1795"/>
            </a:xfrm>
            <a:prstGeom prst="line">
              <a:avLst/>
            </a:prstGeom>
          </p:spPr>
          <p:style>
            <a:lnRef idx="1">
              <a:schemeClr val="accent1"/>
            </a:lnRef>
            <a:fillRef idx="0">
              <a:schemeClr val="accent1"/>
            </a:fillRef>
            <a:effectRef idx="0">
              <a:schemeClr val="accent1"/>
            </a:effectRef>
            <a:fontRef idx="minor">
              <a:schemeClr val="tx1"/>
            </a:fontRef>
          </p:style>
        </p:cxnSp>
        <p:cxnSp>
          <p:nvCxnSpPr>
            <p:cNvPr id="38" name="Přímá spojovací šipka 37"/>
            <p:cNvCxnSpPr/>
            <p:nvPr/>
          </p:nvCxnSpPr>
          <p:spPr>
            <a:xfrm rot="16200000" flipH="1">
              <a:off x="4394319" y="3321809"/>
              <a:ext cx="1213136" cy="0"/>
            </a:xfrm>
            <a:prstGeom prst="straightConnector1">
              <a:avLst/>
            </a:prstGeom>
            <a:ln w="44450">
              <a:solidFill>
                <a:srgbClr val="002060"/>
              </a:solidFill>
              <a:tailEnd type="arrow"/>
            </a:ln>
          </p:spPr>
          <p:style>
            <a:lnRef idx="1">
              <a:schemeClr val="accent1"/>
            </a:lnRef>
            <a:fillRef idx="0">
              <a:schemeClr val="accent1"/>
            </a:fillRef>
            <a:effectRef idx="0">
              <a:schemeClr val="accent1"/>
            </a:effectRef>
            <a:fontRef idx="minor">
              <a:schemeClr val="tx1"/>
            </a:fontRef>
          </p:style>
        </p:cxnSp>
        <p:cxnSp>
          <p:nvCxnSpPr>
            <p:cNvPr id="39" name="Přímá spojovací čára 38"/>
            <p:cNvCxnSpPr/>
            <p:nvPr/>
          </p:nvCxnSpPr>
          <p:spPr>
            <a:xfrm rot="16200000" flipH="1">
              <a:off x="4143975" y="3215032"/>
              <a:ext cx="1713823" cy="0"/>
            </a:xfrm>
            <a:prstGeom prst="line">
              <a:avLst/>
            </a:prstGeom>
          </p:spPr>
          <p:style>
            <a:lnRef idx="1">
              <a:schemeClr val="accent1"/>
            </a:lnRef>
            <a:fillRef idx="0">
              <a:schemeClr val="accent1"/>
            </a:fillRef>
            <a:effectRef idx="0">
              <a:schemeClr val="accent1"/>
            </a:effectRef>
            <a:fontRef idx="minor">
              <a:schemeClr val="tx1"/>
            </a:fontRef>
          </p:style>
        </p:cxnSp>
        <p:sp>
          <p:nvSpPr>
            <p:cNvPr id="40" name="Rovnoramenný trojúhelník 39"/>
            <p:cNvSpPr/>
            <p:nvPr/>
          </p:nvSpPr>
          <p:spPr>
            <a:xfrm flipH="1">
              <a:off x="3521690" y="2715241"/>
              <a:ext cx="135513" cy="141772"/>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23570" name="TextovéPole 40"/>
            <p:cNvSpPr txBox="1">
              <a:spLocks noChangeArrowheads="1"/>
            </p:cNvSpPr>
            <p:nvPr/>
          </p:nvSpPr>
          <p:spPr bwMode="auto">
            <a:xfrm flipH="1">
              <a:off x="3143240" y="2928934"/>
              <a:ext cx="367395" cy="369332"/>
            </a:xfrm>
            <a:prstGeom prst="rect">
              <a:avLst/>
            </a:prstGeom>
            <a:solidFill>
              <a:schemeClr val="bg1"/>
            </a:solidFill>
            <a:ln w="9525">
              <a:noFill/>
              <a:miter lim="800000"/>
              <a:headEnd/>
              <a:tailEnd/>
            </a:ln>
          </p:spPr>
          <p:txBody>
            <a:bodyPr>
              <a:spAutoFit/>
            </a:bodyPr>
            <a:lstStyle/>
            <a:p>
              <a:endParaRPr lang="cs-CZ">
                <a:solidFill>
                  <a:srgbClr val="000000"/>
                </a:solidFill>
                <a:latin typeface="Calibri" pitchFamily="34" charset="0"/>
              </a:endParaRPr>
            </a:p>
          </p:txBody>
        </p:sp>
        <p:sp>
          <p:nvSpPr>
            <p:cNvPr id="23571" name="TextovéPole 41"/>
            <p:cNvSpPr txBox="1">
              <a:spLocks noChangeArrowheads="1"/>
            </p:cNvSpPr>
            <p:nvPr/>
          </p:nvSpPr>
          <p:spPr bwMode="auto">
            <a:xfrm flipH="1">
              <a:off x="5136401" y="2928934"/>
              <a:ext cx="515333" cy="417506"/>
            </a:xfrm>
            <a:prstGeom prst="rect">
              <a:avLst/>
            </a:prstGeom>
            <a:solidFill>
              <a:schemeClr val="bg1"/>
            </a:solidFill>
            <a:ln w="9525">
              <a:noFill/>
              <a:miter lim="800000"/>
              <a:headEnd/>
              <a:tailEnd/>
            </a:ln>
          </p:spPr>
          <p:txBody>
            <a:bodyPr>
              <a:spAutoFit/>
            </a:bodyPr>
            <a:lstStyle/>
            <a:p>
              <a:r>
                <a:rPr lang="cs-CZ">
                  <a:solidFill>
                    <a:srgbClr val="000000"/>
                  </a:solidFill>
                  <a:latin typeface="Calibri" pitchFamily="34" charset="0"/>
                </a:rPr>
                <a:t>F</a:t>
              </a:r>
              <a:r>
                <a:rPr lang="cs-CZ" baseline="-25000">
                  <a:solidFill>
                    <a:srgbClr val="000000"/>
                  </a:solidFill>
                  <a:latin typeface="Calibri" pitchFamily="34" charset="0"/>
                </a:rPr>
                <a:t>1</a:t>
              </a:r>
            </a:p>
          </p:txBody>
        </p:sp>
        <p:sp>
          <p:nvSpPr>
            <p:cNvPr id="23572" name="TextovéPole 42"/>
            <p:cNvSpPr txBox="1">
              <a:spLocks noChangeArrowheads="1"/>
            </p:cNvSpPr>
            <p:nvPr/>
          </p:nvSpPr>
          <p:spPr bwMode="auto">
            <a:xfrm flipH="1">
              <a:off x="4214809" y="2214554"/>
              <a:ext cx="500065" cy="369332"/>
            </a:xfrm>
            <a:prstGeom prst="rect">
              <a:avLst/>
            </a:prstGeom>
            <a:solidFill>
              <a:schemeClr val="bg1"/>
            </a:solidFill>
            <a:ln w="9525">
              <a:noFill/>
              <a:miter lim="800000"/>
              <a:headEnd/>
              <a:tailEnd/>
            </a:ln>
          </p:spPr>
          <p:txBody>
            <a:bodyPr>
              <a:spAutoFit/>
            </a:bodyPr>
            <a:lstStyle/>
            <a:p>
              <a:r>
                <a:rPr lang="cs-CZ">
                  <a:solidFill>
                    <a:srgbClr val="000000"/>
                  </a:solidFill>
                  <a:latin typeface="Calibri" pitchFamily="34" charset="0"/>
                </a:rPr>
                <a:t>a</a:t>
              </a:r>
              <a:r>
                <a:rPr lang="cs-CZ" baseline="-25000">
                  <a:solidFill>
                    <a:srgbClr val="000000"/>
                  </a:solidFill>
                  <a:latin typeface="Calibri" pitchFamily="34" charset="0"/>
                </a:rPr>
                <a:t>1</a:t>
              </a:r>
            </a:p>
          </p:txBody>
        </p:sp>
      </p:grpSp>
      <p:sp>
        <p:nvSpPr>
          <p:cNvPr id="23559" name="Obdélník 51"/>
          <p:cNvSpPr>
            <a:spLocks noChangeArrowheads="1"/>
          </p:cNvSpPr>
          <p:nvPr/>
        </p:nvSpPr>
        <p:spPr bwMode="auto">
          <a:xfrm>
            <a:off x="285750" y="571500"/>
            <a:ext cx="1758950" cy="369888"/>
          </a:xfrm>
          <a:prstGeom prst="rect">
            <a:avLst/>
          </a:prstGeom>
          <a:noFill/>
          <a:ln w="9525">
            <a:noFill/>
            <a:miter lim="800000"/>
            <a:headEnd/>
            <a:tailEnd/>
          </a:ln>
        </p:spPr>
        <p:txBody>
          <a:bodyPr wrap="none">
            <a:spAutoFit/>
          </a:bodyPr>
          <a:lstStyle/>
          <a:p>
            <a:r>
              <a:rPr lang="cs-CZ">
                <a:latin typeface="Calibri" pitchFamily="34" charset="0"/>
              </a:rPr>
              <a:t>Páka dvojzvratná</a:t>
            </a:r>
          </a:p>
        </p:txBody>
      </p:sp>
      <p:sp>
        <p:nvSpPr>
          <p:cNvPr id="23560" name="TextovéPole 52"/>
          <p:cNvSpPr txBox="1">
            <a:spLocks noChangeArrowheads="1"/>
          </p:cNvSpPr>
          <p:nvPr/>
        </p:nvSpPr>
        <p:spPr bwMode="auto">
          <a:xfrm>
            <a:off x="285750" y="4714875"/>
            <a:ext cx="2143125" cy="369888"/>
          </a:xfrm>
          <a:prstGeom prst="rect">
            <a:avLst/>
          </a:prstGeom>
          <a:noFill/>
          <a:ln w="9525">
            <a:noFill/>
            <a:miter lim="800000"/>
            <a:headEnd/>
            <a:tailEnd/>
          </a:ln>
        </p:spPr>
        <p:txBody>
          <a:bodyPr>
            <a:spAutoFit/>
          </a:bodyPr>
          <a:lstStyle/>
          <a:p>
            <a:r>
              <a:rPr lang="cs-CZ">
                <a:latin typeface="Calibri" pitchFamily="34" charset="0"/>
              </a:rPr>
              <a:t>Páka rovnoramenná</a:t>
            </a:r>
          </a:p>
        </p:txBody>
      </p:sp>
      <p:sp>
        <p:nvSpPr>
          <p:cNvPr id="23561" name="TextovéPole 56"/>
          <p:cNvSpPr txBox="1">
            <a:spLocks noChangeArrowheads="1"/>
          </p:cNvSpPr>
          <p:nvPr/>
        </p:nvSpPr>
        <p:spPr bwMode="auto">
          <a:xfrm>
            <a:off x="5214938" y="785813"/>
            <a:ext cx="3571875" cy="708025"/>
          </a:xfrm>
          <a:prstGeom prst="rect">
            <a:avLst/>
          </a:prstGeom>
          <a:noFill/>
          <a:ln w="9525">
            <a:noFill/>
            <a:miter lim="800000"/>
            <a:headEnd/>
            <a:tailEnd/>
          </a:ln>
        </p:spPr>
        <p:txBody>
          <a:bodyPr>
            <a:spAutoFit/>
          </a:bodyPr>
          <a:lstStyle/>
          <a:p>
            <a:r>
              <a:rPr lang="cs-CZ" sz="2000">
                <a:latin typeface="Calibri" pitchFamily="34" charset="0"/>
              </a:rPr>
              <a:t>Síly působí na různých stranách od osy otáčení.</a:t>
            </a:r>
          </a:p>
        </p:txBody>
      </p:sp>
      <p:sp>
        <p:nvSpPr>
          <p:cNvPr id="23562" name="Obdélník 57"/>
          <p:cNvSpPr>
            <a:spLocks noChangeArrowheads="1"/>
          </p:cNvSpPr>
          <p:nvPr/>
        </p:nvSpPr>
        <p:spPr bwMode="auto">
          <a:xfrm>
            <a:off x="5357813" y="3214688"/>
            <a:ext cx="3495675" cy="708025"/>
          </a:xfrm>
          <a:prstGeom prst="rect">
            <a:avLst/>
          </a:prstGeom>
          <a:noFill/>
          <a:ln w="9525">
            <a:noFill/>
            <a:miter lim="800000"/>
            <a:headEnd/>
            <a:tailEnd/>
          </a:ln>
        </p:spPr>
        <p:txBody>
          <a:bodyPr>
            <a:spAutoFit/>
          </a:bodyPr>
          <a:lstStyle/>
          <a:p>
            <a:r>
              <a:rPr lang="cs-CZ" sz="2000">
                <a:latin typeface="Calibri" pitchFamily="34" charset="0"/>
              </a:rPr>
              <a:t>Síly působí na jedné straně od osy otáčení.</a:t>
            </a:r>
          </a:p>
        </p:txBody>
      </p:sp>
      <p:sp>
        <p:nvSpPr>
          <p:cNvPr id="23563" name="TextovéPole 58"/>
          <p:cNvSpPr txBox="1">
            <a:spLocks noChangeArrowheads="1"/>
          </p:cNvSpPr>
          <p:nvPr/>
        </p:nvSpPr>
        <p:spPr bwMode="auto">
          <a:xfrm>
            <a:off x="5286375" y="4929188"/>
            <a:ext cx="3571875" cy="1016000"/>
          </a:xfrm>
          <a:prstGeom prst="rect">
            <a:avLst/>
          </a:prstGeom>
          <a:noFill/>
          <a:ln w="9525">
            <a:noFill/>
            <a:miter lim="800000"/>
            <a:headEnd/>
            <a:tailEnd/>
          </a:ln>
        </p:spPr>
        <p:txBody>
          <a:bodyPr>
            <a:spAutoFit/>
          </a:bodyPr>
          <a:lstStyle/>
          <a:p>
            <a:r>
              <a:rPr lang="cs-CZ" sz="2000">
                <a:latin typeface="Calibri" pitchFamily="34" charset="0"/>
              </a:rPr>
              <a:t>Síly působí na různých stranách od osy otáčení. A současně platí, že </a:t>
            </a:r>
            <a:r>
              <a:rPr lang="cs-CZ" sz="2000" b="1">
                <a:latin typeface="Calibri" pitchFamily="34" charset="0"/>
              </a:rPr>
              <a:t>a</a:t>
            </a:r>
            <a:r>
              <a:rPr lang="cs-CZ" sz="2000" b="1" baseline="-25000">
                <a:latin typeface="Calibri" pitchFamily="34" charset="0"/>
              </a:rPr>
              <a:t>1</a:t>
            </a:r>
            <a:r>
              <a:rPr lang="cs-CZ" sz="2000" b="1">
                <a:latin typeface="Calibri" pitchFamily="34" charset="0"/>
              </a:rPr>
              <a:t> = a</a:t>
            </a:r>
            <a:r>
              <a:rPr lang="cs-CZ" sz="2000" b="1" baseline="-25000">
                <a:latin typeface="Calibri" pitchFamily="34" charset="0"/>
              </a:rPr>
              <a:t>2</a:t>
            </a:r>
            <a:r>
              <a:rPr lang="cs-CZ" sz="2000" b="1">
                <a:latin typeface="Calibri" pitchFamily="34" charset="0"/>
              </a:rPr>
              <a:t>.</a:t>
            </a:r>
          </a:p>
        </p:txBody>
      </p:sp>
      <p:sp>
        <p:nvSpPr>
          <p:cNvPr id="23564" name="TextovéPole 53"/>
          <p:cNvSpPr txBox="1">
            <a:spLocks noChangeArrowheads="1"/>
          </p:cNvSpPr>
          <p:nvPr/>
        </p:nvSpPr>
        <p:spPr bwMode="auto">
          <a:xfrm>
            <a:off x="3143250" y="142875"/>
            <a:ext cx="2643188" cy="369888"/>
          </a:xfrm>
          <a:prstGeom prst="rect">
            <a:avLst/>
          </a:prstGeom>
          <a:noFill/>
          <a:ln w="9525">
            <a:noFill/>
            <a:miter lim="800000"/>
            <a:headEnd/>
            <a:tailEnd/>
          </a:ln>
        </p:spPr>
        <p:txBody>
          <a:bodyPr>
            <a:spAutoFit/>
          </a:bodyPr>
          <a:lstStyle/>
          <a:p>
            <a:r>
              <a:rPr lang="cs-CZ" b="1">
                <a:latin typeface="Calibri" pitchFamily="34" charset="0"/>
              </a:rPr>
              <a:t>Páky rozlišujeme:</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7" name="Picture 6" descr="C:\Documents and Settings\Fujitsu-Siemens\Local Settings\Temporary Internet Files\Content.IE5\TX1IFBFF\MC900361706[1].wmf"/>
          <p:cNvPicPr>
            <a:picLocks noChangeAspect="1" noChangeArrowheads="1"/>
          </p:cNvPicPr>
          <p:nvPr/>
        </p:nvPicPr>
        <p:blipFill>
          <a:blip r:embed="rId2"/>
          <a:srcRect/>
          <a:stretch>
            <a:fillRect/>
          </a:stretch>
        </p:blipFill>
        <p:spPr bwMode="auto">
          <a:xfrm>
            <a:off x="2857500" y="1214438"/>
            <a:ext cx="1347788" cy="982662"/>
          </a:xfrm>
          <a:prstGeom prst="rect">
            <a:avLst/>
          </a:prstGeom>
          <a:noFill/>
          <a:ln w="9525">
            <a:noFill/>
            <a:miter lim="800000"/>
            <a:headEnd/>
            <a:tailEnd/>
          </a:ln>
        </p:spPr>
      </p:pic>
      <p:pic>
        <p:nvPicPr>
          <p:cNvPr id="24578" name="Picture 3" descr="C:\Documents and Settings\Fujitsu-Siemens\Local Settings\Temporary Internet Files\Content.IE5\MEN7NW0J\MC900397716[1].wmf"/>
          <p:cNvPicPr>
            <a:picLocks noChangeAspect="1" noChangeArrowheads="1"/>
          </p:cNvPicPr>
          <p:nvPr/>
        </p:nvPicPr>
        <p:blipFill>
          <a:blip r:embed="rId3"/>
          <a:srcRect/>
          <a:stretch>
            <a:fillRect/>
          </a:stretch>
        </p:blipFill>
        <p:spPr bwMode="auto">
          <a:xfrm>
            <a:off x="2571750" y="2714625"/>
            <a:ext cx="1822450" cy="900113"/>
          </a:xfrm>
          <a:prstGeom prst="rect">
            <a:avLst/>
          </a:prstGeom>
          <a:noFill/>
          <a:ln w="9525">
            <a:noFill/>
            <a:miter lim="800000"/>
            <a:headEnd/>
            <a:tailEnd/>
          </a:ln>
        </p:spPr>
      </p:pic>
      <p:pic>
        <p:nvPicPr>
          <p:cNvPr id="24579" name="Picture 4" descr="C:\Documents and Settings\Fujitsu-Siemens\Local Settings\Temporary Internet Files\Content.IE5\0HT28LZO\MC900361808[1].wmf"/>
          <p:cNvPicPr>
            <a:picLocks noChangeAspect="1" noChangeArrowheads="1"/>
          </p:cNvPicPr>
          <p:nvPr/>
        </p:nvPicPr>
        <p:blipFill>
          <a:blip r:embed="rId4"/>
          <a:srcRect/>
          <a:stretch>
            <a:fillRect/>
          </a:stretch>
        </p:blipFill>
        <p:spPr bwMode="auto">
          <a:xfrm>
            <a:off x="2928938" y="5214938"/>
            <a:ext cx="1335087" cy="1220787"/>
          </a:xfrm>
          <a:prstGeom prst="rect">
            <a:avLst/>
          </a:prstGeom>
          <a:noFill/>
          <a:ln w="9525">
            <a:noFill/>
            <a:miter lim="800000"/>
            <a:headEnd/>
            <a:tailEnd/>
          </a:ln>
        </p:spPr>
      </p:pic>
      <p:pic>
        <p:nvPicPr>
          <p:cNvPr id="24580" name="Picture 5" descr="C:\Documents and Settings\Fujitsu-Siemens\Local Settings\Temporary Internet Files\Content.IE5\ZL4VJKRS\MC900252177[1].wmf"/>
          <p:cNvPicPr>
            <a:picLocks noChangeAspect="1" noChangeArrowheads="1"/>
          </p:cNvPicPr>
          <p:nvPr/>
        </p:nvPicPr>
        <p:blipFill>
          <a:blip r:embed="rId5"/>
          <a:srcRect/>
          <a:stretch>
            <a:fillRect/>
          </a:stretch>
        </p:blipFill>
        <p:spPr bwMode="auto">
          <a:xfrm>
            <a:off x="2571750" y="3857625"/>
            <a:ext cx="1825625" cy="1287463"/>
          </a:xfrm>
          <a:prstGeom prst="rect">
            <a:avLst/>
          </a:prstGeom>
          <a:noFill/>
          <a:ln w="9525">
            <a:noFill/>
            <a:miter lim="800000"/>
            <a:headEnd/>
            <a:tailEnd/>
          </a:ln>
        </p:spPr>
      </p:pic>
      <p:sp>
        <p:nvSpPr>
          <p:cNvPr id="24581" name="TextovéPole 6"/>
          <p:cNvSpPr txBox="1">
            <a:spLocks noChangeArrowheads="1"/>
          </p:cNvSpPr>
          <p:nvPr/>
        </p:nvSpPr>
        <p:spPr bwMode="auto">
          <a:xfrm>
            <a:off x="6357938" y="1714500"/>
            <a:ext cx="2500312" cy="461963"/>
          </a:xfrm>
          <a:prstGeom prst="rect">
            <a:avLst/>
          </a:prstGeom>
          <a:noFill/>
          <a:ln w="9525">
            <a:noFill/>
            <a:miter lim="800000"/>
            <a:headEnd/>
            <a:tailEnd/>
          </a:ln>
        </p:spPr>
        <p:txBody>
          <a:bodyPr>
            <a:spAutoFit/>
          </a:bodyPr>
          <a:lstStyle/>
          <a:p>
            <a:r>
              <a:rPr lang="cs-CZ" sz="2400">
                <a:latin typeface="Calibri" pitchFamily="34" charset="0"/>
              </a:rPr>
              <a:t>Páka jednozvratná</a:t>
            </a:r>
          </a:p>
        </p:txBody>
      </p:sp>
      <p:sp>
        <p:nvSpPr>
          <p:cNvPr id="24582" name="TextovéPole 7"/>
          <p:cNvSpPr txBox="1">
            <a:spLocks noChangeArrowheads="1"/>
          </p:cNvSpPr>
          <p:nvPr/>
        </p:nvSpPr>
        <p:spPr bwMode="auto">
          <a:xfrm>
            <a:off x="6500813" y="4357688"/>
            <a:ext cx="2286000" cy="461962"/>
          </a:xfrm>
          <a:prstGeom prst="rect">
            <a:avLst/>
          </a:prstGeom>
          <a:noFill/>
          <a:ln w="9525">
            <a:noFill/>
            <a:miter lim="800000"/>
            <a:headEnd/>
            <a:tailEnd/>
          </a:ln>
        </p:spPr>
        <p:txBody>
          <a:bodyPr>
            <a:spAutoFit/>
          </a:bodyPr>
          <a:lstStyle/>
          <a:p>
            <a:r>
              <a:rPr lang="cs-CZ" sz="2400">
                <a:latin typeface="Calibri" pitchFamily="34" charset="0"/>
              </a:rPr>
              <a:t>Páka dvojzvratná</a:t>
            </a:r>
          </a:p>
        </p:txBody>
      </p:sp>
      <p:sp>
        <p:nvSpPr>
          <p:cNvPr id="24583" name="TextovéPole 8"/>
          <p:cNvSpPr txBox="1">
            <a:spLocks noChangeArrowheads="1"/>
          </p:cNvSpPr>
          <p:nvPr/>
        </p:nvSpPr>
        <p:spPr bwMode="auto">
          <a:xfrm>
            <a:off x="1214438" y="285750"/>
            <a:ext cx="5429250" cy="461963"/>
          </a:xfrm>
          <a:prstGeom prst="rect">
            <a:avLst/>
          </a:prstGeom>
          <a:noFill/>
          <a:ln w="9525">
            <a:noFill/>
            <a:miter lim="800000"/>
            <a:headEnd/>
            <a:tailEnd/>
          </a:ln>
        </p:spPr>
        <p:txBody>
          <a:bodyPr>
            <a:spAutoFit/>
          </a:bodyPr>
          <a:lstStyle/>
          <a:p>
            <a:r>
              <a:rPr lang="cs-CZ" sz="2400">
                <a:latin typeface="Calibri" pitchFamily="34" charset="0"/>
              </a:rPr>
              <a:t>Přiřaď čarou:</a:t>
            </a:r>
          </a:p>
        </p:txBody>
      </p:sp>
      <p:sp>
        <p:nvSpPr>
          <p:cNvPr id="24584" name="TextovéPole 9"/>
          <p:cNvSpPr txBox="1">
            <a:spLocks noChangeArrowheads="1"/>
          </p:cNvSpPr>
          <p:nvPr/>
        </p:nvSpPr>
        <p:spPr bwMode="auto">
          <a:xfrm>
            <a:off x="857250" y="1428750"/>
            <a:ext cx="1000125" cy="369888"/>
          </a:xfrm>
          <a:prstGeom prst="rect">
            <a:avLst/>
          </a:prstGeom>
          <a:noFill/>
          <a:ln w="9525">
            <a:noFill/>
            <a:miter lim="800000"/>
            <a:headEnd/>
            <a:tailEnd/>
          </a:ln>
        </p:spPr>
        <p:txBody>
          <a:bodyPr>
            <a:spAutoFit/>
          </a:bodyPr>
          <a:lstStyle/>
          <a:p>
            <a:r>
              <a:rPr lang="cs-CZ">
                <a:latin typeface="Calibri" pitchFamily="34" charset="0"/>
              </a:rPr>
              <a:t>Kolečko</a:t>
            </a:r>
          </a:p>
        </p:txBody>
      </p:sp>
      <p:sp>
        <p:nvSpPr>
          <p:cNvPr id="24585" name="TextovéPole 10"/>
          <p:cNvSpPr txBox="1">
            <a:spLocks noChangeArrowheads="1"/>
          </p:cNvSpPr>
          <p:nvPr/>
        </p:nvSpPr>
        <p:spPr bwMode="auto">
          <a:xfrm>
            <a:off x="857250" y="2928938"/>
            <a:ext cx="1000125" cy="369887"/>
          </a:xfrm>
          <a:prstGeom prst="rect">
            <a:avLst/>
          </a:prstGeom>
          <a:noFill/>
          <a:ln w="9525">
            <a:noFill/>
            <a:miter lim="800000"/>
            <a:headEnd/>
            <a:tailEnd/>
          </a:ln>
        </p:spPr>
        <p:txBody>
          <a:bodyPr>
            <a:spAutoFit/>
          </a:bodyPr>
          <a:lstStyle/>
          <a:p>
            <a:r>
              <a:rPr lang="cs-CZ">
                <a:latin typeface="Calibri" pitchFamily="34" charset="0"/>
              </a:rPr>
              <a:t>Kleště</a:t>
            </a:r>
          </a:p>
        </p:txBody>
      </p:sp>
      <p:sp>
        <p:nvSpPr>
          <p:cNvPr id="24586" name="TextovéPole 11"/>
          <p:cNvSpPr txBox="1">
            <a:spLocks noChangeArrowheads="1"/>
          </p:cNvSpPr>
          <p:nvPr/>
        </p:nvSpPr>
        <p:spPr bwMode="auto">
          <a:xfrm>
            <a:off x="857250" y="4429125"/>
            <a:ext cx="1000125" cy="369888"/>
          </a:xfrm>
          <a:prstGeom prst="rect">
            <a:avLst/>
          </a:prstGeom>
          <a:noFill/>
          <a:ln w="9525">
            <a:noFill/>
            <a:miter lim="800000"/>
            <a:headEnd/>
            <a:tailEnd/>
          </a:ln>
        </p:spPr>
        <p:txBody>
          <a:bodyPr>
            <a:spAutoFit/>
          </a:bodyPr>
          <a:lstStyle/>
          <a:p>
            <a:r>
              <a:rPr lang="cs-CZ">
                <a:latin typeface="Calibri" pitchFamily="34" charset="0"/>
              </a:rPr>
              <a:t>Nůžky</a:t>
            </a:r>
          </a:p>
        </p:txBody>
      </p:sp>
      <p:sp>
        <p:nvSpPr>
          <p:cNvPr id="24587" name="TextovéPole 12"/>
          <p:cNvSpPr txBox="1">
            <a:spLocks noChangeArrowheads="1"/>
          </p:cNvSpPr>
          <p:nvPr/>
        </p:nvSpPr>
        <p:spPr bwMode="auto">
          <a:xfrm>
            <a:off x="857250" y="5857875"/>
            <a:ext cx="1143000" cy="369888"/>
          </a:xfrm>
          <a:prstGeom prst="rect">
            <a:avLst/>
          </a:prstGeom>
          <a:noFill/>
          <a:ln w="9525">
            <a:noFill/>
            <a:miter lim="800000"/>
            <a:headEnd/>
            <a:tailEnd/>
          </a:ln>
        </p:spPr>
        <p:txBody>
          <a:bodyPr>
            <a:spAutoFit/>
          </a:bodyPr>
          <a:lstStyle/>
          <a:p>
            <a:r>
              <a:rPr lang="cs-CZ">
                <a:latin typeface="Calibri" pitchFamily="34" charset="0"/>
              </a:rPr>
              <a:t>Louskáček</a:t>
            </a:r>
          </a:p>
        </p:txBody>
      </p:sp>
      <p:cxnSp>
        <p:nvCxnSpPr>
          <p:cNvPr id="15" name="Přímá spojovací čára 14"/>
          <p:cNvCxnSpPr/>
          <p:nvPr/>
        </p:nvCxnSpPr>
        <p:spPr>
          <a:xfrm>
            <a:off x="4286250" y="1357313"/>
            <a:ext cx="2143125" cy="714375"/>
          </a:xfrm>
          <a:prstGeom prst="line">
            <a:avLst/>
          </a:prstGeom>
          <a:ln w="254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6" name="Přímá spojovací čára 15"/>
          <p:cNvCxnSpPr/>
          <p:nvPr/>
        </p:nvCxnSpPr>
        <p:spPr>
          <a:xfrm>
            <a:off x="4500563" y="4214813"/>
            <a:ext cx="1928812" cy="357187"/>
          </a:xfrm>
          <a:prstGeom prst="line">
            <a:avLst/>
          </a:prstGeom>
          <a:ln w="254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7" name="Přímá spojovací čára 16"/>
          <p:cNvCxnSpPr/>
          <p:nvPr/>
        </p:nvCxnSpPr>
        <p:spPr>
          <a:xfrm>
            <a:off x="4429125" y="3143250"/>
            <a:ext cx="2057400" cy="1414463"/>
          </a:xfrm>
          <a:prstGeom prst="line">
            <a:avLst/>
          </a:prstGeom>
          <a:ln w="254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8" name="Přímá spojovací čára 17"/>
          <p:cNvCxnSpPr/>
          <p:nvPr/>
        </p:nvCxnSpPr>
        <p:spPr>
          <a:xfrm rot="5400000" flipH="1" flipV="1">
            <a:off x="3679031" y="2536032"/>
            <a:ext cx="3357563" cy="2286000"/>
          </a:xfrm>
          <a:prstGeom prst="line">
            <a:avLst/>
          </a:prstGeom>
          <a:ln w="25400">
            <a:solidFill>
              <a:srgbClr val="C00000"/>
            </a:solidFill>
          </a:ln>
        </p:spPr>
        <p:style>
          <a:lnRef idx="1">
            <a:schemeClr val="accent1"/>
          </a:lnRef>
          <a:fillRef idx="0">
            <a:schemeClr val="accent1"/>
          </a:fillRef>
          <a:effectRef idx="0">
            <a:schemeClr val="accent1"/>
          </a:effectRef>
          <a:fontRef idx="minor">
            <a:schemeClr val="tx1"/>
          </a:fontRef>
        </p:style>
      </p:cxnSp>
      <p:pic>
        <p:nvPicPr>
          <p:cNvPr id="19" name="Picture 2" descr="C:\Documents and Settings\Fujitsu-Siemens\Local Settings\Temporary Internet Files\Content.IE5\TX1IFBFF\MC900441498[1].png"/>
          <p:cNvPicPr>
            <a:picLocks noChangeAspect="1" noChangeArrowheads="1"/>
          </p:cNvPicPr>
          <p:nvPr/>
        </p:nvPicPr>
        <p:blipFill>
          <a:blip r:embed="rId6">
            <a:duotone>
              <a:prstClr val="black"/>
              <a:schemeClr val="accent6">
                <a:tint val="45000"/>
                <a:satMod val="400000"/>
              </a:schemeClr>
            </a:duotone>
          </a:blip>
          <a:srcRect/>
          <a:stretch>
            <a:fillRect/>
          </a:stretch>
        </p:blipFill>
        <p:spPr bwMode="auto">
          <a:xfrm>
            <a:off x="7572396" y="357166"/>
            <a:ext cx="1185630" cy="118563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3" presetClass="entr" presetSubtype="16" fill="hold" nodeType="withEffect">
                                  <p:stCondLst>
                                    <p:cond delay="0"/>
                                  </p:stCondLst>
                                  <p:childTnLst>
                                    <p:set>
                                      <p:cBhvr>
                                        <p:cTn id="6" dur="1" fill="hold">
                                          <p:stCondLst>
                                            <p:cond delay="0"/>
                                          </p:stCondLst>
                                        </p:cTn>
                                        <p:tgtEl>
                                          <p:spTgt spid="19"/>
                                        </p:tgtEl>
                                        <p:attrNameLst>
                                          <p:attrName>style.visibility</p:attrName>
                                        </p:attrNameLst>
                                      </p:cBhvr>
                                      <p:to>
                                        <p:strVal val="visible"/>
                                      </p:to>
                                    </p:set>
                                    <p:anim calcmode="lin" valueType="num">
                                      <p:cBhvr>
                                        <p:cTn id="7" dur="500" fill="hold"/>
                                        <p:tgtEl>
                                          <p:spTgt spid="19"/>
                                        </p:tgtEl>
                                        <p:attrNameLst>
                                          <p:attrName>ppt_w</p:attrName>
                                        </p:attrNameLst>
                                      </p:cBhvr>
                                      <p:tavLst>
                                        <p:tav tm="0">
                                          <p:val>
                                            <p:fltVal val="0"/>
                                          </p:val>
                                        </p:tav>
                                        <p:tav tm="100000">
                                          <p:val>
                                            <p:strVal val="#ppt_w"/>
                                          </p:val>
                                        </p:tav>
                                      </p:tavLst>
                                    </p:anim>
                                    <p:anim calcmode="lin" valueType="num">
                                      <p:cBhvr>
                                        <p:cTn id="8" dur="500" fill="hold"/>
                                        <p:tgtEl>
                                          <p:spTgt spid="19"/>
                                        </p:tgtEl>
                                        <p:attrNameLst>
                                          <p:attrName>ppt_h</p:attrName>
                                        </p:attrNameLst>
                                      </p:cBhvr>
                                      <p:tavLst>
                                        <p:tav tm="0">
                                          <p:val>
                                            <p:fltVal val="0"/>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ID="23" presetClass="entr" presetSubtype="16" fill="hold" nodeType="clickEffect">
                                  <p:stCondLst>
                                    <p:cond delay="0"/>
                                  </p:stCondLst>
                                  <p:childTnLst>
                                    <p:set>
                                      <p:cBhvr>
                                        <p:cTn id="12" dur="1" fill="hold">
                                          <p:stCondLst>
                                            <p:cond delay="0"/>
                                          </p:stCondLst>
                                        </p:cTn>
                                        <p:tgtEl>
                                          <p:spTgt spid="15"/>
                                        </p:tgtEl>
                                        <p:attrNameLst>
                                          <p:attrName>style.visibility</p:attrName>
                                        </p:attrNameLst>
                                      </p:cBhvr>
                                      <p:to>
                                        <p:strVal val="visible"/>
                                      </p:to>
                                    </p:set>
                                    <p:anim calcmode="lin" valueType="num">
                                      <p:cBhvr>
                                        <p:cTn id="13" dur="500" fill="hold"/>
                                        <p:tgtEl>
                                          <p:spTgt spid="15"/>
                                        </p:tgtEl>
                                        <p:attrNameLst>
                                          <p:attrName>ppt_w</p:attrName>
                                        </p:attrNameLst>
                                      </p:cBhvr>
                                      <p:tavLst>
                                        <p:tav tm="0">
                                          <p:val>
                                            <p:fltVal val="0"/>
                                          </p:val>
                                        </p:tav>
                                        <p:tav tm="100000">
                                          <p:val>
                                            <p:strVal val="#ppt_w"/>
                                          </p:val>
                                        </p:tav>
                                      </p:tavLst>
                                    </p:anim>
                                    <p:anim calcmode="lin" valueType="num">
                                      <p:cBhvr>
                                        <p:cTn id="14" dur="500" fill="hold"/>
                                        <p:tgtEl>
                                          <p:spTgt spid="15"/>
                                        </p:tgtEl>
                                        <p:attrNameLst>
                                          <p:attrName>ppt_h</p:attrName>
                                        </p:attrNameLst>
                                      </p:cBhvr>
                                      <p:tavLst>
                                        <p:tav tm="0">
                                          <p:val>
                                            <p:fltVal val="0"/>
                                          </p:val>
                                        </p:tav>
                                        <p:tav tm="100000">
                                          <p:val>
                                            <p:strVal val="#ppt_h"/>
                                          </p:val>
                                        </p:tav>
                                      </p:tavLst>
                                    </p:anim>
                                  </p:childTnLst>
                                </p:cTn>
                              </p:par>
                            </p:childTnLst>
                          </p:cTn>
                        </p:par>
                        <p:par>
                          <p:cTn id="15" fill="hold">
                            <p:stCondLst>
                              <p:cond delay="500"/>
                            </p:stCondLst>
                            <p:childTnLst>
                              <p:par>
                                <p:cTn id="16" presetID="23" presetClass="entr" presetSubtype="16" fill="hold" nodeType="afterEffect">
                                  <p:stCondLst>
                                    <p:cond delay="0"/>
                                  </p:stCondLst>
                                  <p:childTnLst>
                                    <p:set>
                                      <p:cBhvr>
                                        <p:cTn id="17" dur="1" fill="hold">
                                          <p:stCondLst>
                                            <p:cond delay="0"/>
                                          </p:stCondLst>
                                        </p:cTn>
                                        <p:tgtEl>
                                          <p:spTgt spid="18"/>
                                        </p:tgtEl>
                                        <p:attrNameLst>
                                          <p:attrName>style.visibility</p:attrName>
                                        </p:attrNameLst>
                                      </p:cBhvr>
                                      <p:to>
                                        <p:strVal val="visible"/>
                                      </p:to>
                                    </p:set>
                                    <p:anim calcmode="lin" valueType="num">
                                      <p:cBhvr>
                                        <p:cTn id="18" dur="500" fill="hold"/>
                                        <p:tgtEl>
                                          <p:spTgt spid="18"/>
                                        </p:tgtEl>
                                        <p:attrNameLst>
                                          <p:attrName>ppt_w</p:attrName>
                                        </p:attrNameLst>
                                      </p:cBhvr>
                                      <p:tavLst>
                                        <p:tav tm="0">
                                          <p:val>
                                            <p:fltVal val="0"/>
                                          </p:val>
                                        </p:tav>
                                        <p:tav tm="100000">
                                          <p:val>
                                            <p:strVal val="#ppt_w"/>
                                          </p:val>
                                        </p:tav>
                                      </p:tavLst>
                                    </p:anim>
                                    <p:anim calcmode="lin" valueType="num">
                                      <p:cBhvr>
                                        <p:cTn id="19" dur="500" fill="hold"/>
                                        <p:tgtEl>
                                          <p:spTgt spid="18"/>
                                        </p:tgtEl>
                                        <p:attrNameLst>
                                          <p:attrName>ppt_h</p:attrName>
                                        </p:attrNameLst>
                                      </p:cBhvr>
                                      <p:tavLst>
                                        <p:tav tm="0">
                                          <p:val>
                                            <p:fltVal val="0"/>
                                          </p:val>
                                        </p:tav>
                                        <p:tav tm="100000">
                                          <p:val>
                                            <p:strVal val="#ppt_h"/>
                                          </p:val>
                                        </p:tav>
                                      </p:tavLst>
                                    </p:anim>
                                  </p:childTnLst>
                                </p:cTn>
                              </p:par>
                            </p:childTnLst>
                          </p:cTn>
                        </p:par>
                        <p:par>
                          <p:cTn id="20" fill="hold">
                            <p:stCondLst>
                              <p:cond delay="1000"/>
                            </p:stCondLst>
                            <p:childTnLst>
                              <p:par>
                                <p:cTn id="21" presetID="23" presetClass="entr" presetSubtype="16" fill="hold" nodeType="afterEffect">
                                  <p:stCondLst>
                                    <p:cond delay="0"/>
                                  </p:stCondLst>
                                  <p:childTnLst>
                                    <p:set>
                                      <p:cBhvr>
                                        <p:cTn id="22" dur="1" fill="hold">
                                          <p:stCondLst>
                                            <p:cond delay="0"/>
                                          </p:stCondLst>
                                        </p:cTn>
                                        <p:tgtEl>
                                          <p:spTgt spid="17"/>
                                        </p:tgtEl>
                                        <p:attrNameLst>
                                          <p:attrName>style.visibility</p:attrName>
                                        </p:attrNameLst>
                                      </p:cBhvr>
                                      <p:to>
                                        <p:strVal val="visible"/>
                                      </p:to>
                                    </p:set>
                                    <p:anim calcmode="lin" valueType="num">
                                      <p:cBhvr>
                                        <p:cTn id="23" dur="500" fill="hold"/>
                                        <p:tgtEl>
                                          <p:spTgt spid="17"/>
                                        </p:tgtEl>
                                        <p:attrNameLst>
                                          <p:attrName>ppt_w</p:attrName>
                                        </p:attrNameLst>
                                      </p:cBhvr>
                                      <p:tavLst>
                                        <p:tav tm="0">
                                          <p:val>
                                            <p:fltVal val="0"/>
                                          </p:val>
                                        </p:tav>
                                        <p:tav tm="100000">
                                          <p:val>
                                            <p:strVal val="#ppt_w"/>
                                          </p:val>
                                        </p:tav>
                                      </p:tavLst>
                                    </p:anim>
                                    <p:anim calcmode="lin" valueType="num">
                                      <p:cBhvr>
                                        <p:cTn id="24" dur="500" fill="hold"/>
                                        <p:tgtEl>
                                          <p:spTgt spid="17"/>
                                        </p:tgtEl>
                                        <p:attrNameLst>
                                          <p:attrName>ppt_h</p:attrName>
                                        </p:attrNameLst>
                                      </p:cBhvr>
                                      <p:tavLst>
                                        <p:tav tm="0">
                                          <p:val>
                                            <p:fltVal val="0"/>
                                          </p:val>
                                        </p:tav>
                                        <p:tav tm="100000">
                                          <p:val>
                                            <p:strVal val="#ppt_h"/>
                                          </p:val>
                                        </p:tav>
                                      </p:tavLst>
                                    </p:anim>
                                  </p:childTnLst>
                                </p:cTn>
                              </p:par>
                            </p:childTnLst>
                          </p:cTn>
                        </p:par>
                        <p:par>
                          <p:cTn id="25" fill="hold">
                            <p:stCondLst>
                              <p:cond delay="1500"/>
                            </p:stCondLst>
                            <p:childTnLst>
                              <p:par>
                                <p:cTn id="26" presetID="23" presetClass="entr" presetSubtype="16" fill="hold" nodeType="afterEffect">
                                  <p:stCondLst>
                                    <p:cond delay="0"/>
                                  </p:stCondLst>
                                  <p:childTnLst>
                                    <p:set>
                                      <p:cBhvr>
                                        <p:cTn id="27" dur="1" fill="hold">
                                          <p:stCondLst>
                                            <p:cond delay="0"/>
                                          </p:stCondLst>
                                        </p:cTn>
                                        <p:tgtEl>
                                          <p:spTgt spid="16"/>
                                        </p:tgtEl>
                                        <p:attrNameLst>
                                          <p:attrName>style.visibility</p:attrName>
                                        </p:attrNameLst>
                                      </p:cBhvr>
                                      <p:to>
                                        <p:strVal val="visible"/>
                                      </p:to>
                                    </p:set>
                                    <p:anim calcmode="lin" valueType="num">
                                      <p:cBhvr>
                                        <p:cTn id="28" dur="500" fill="hold"/>
                                        <p:tgtEl>
                                          <p:spTgt spid="16"/>
                                        </p:tgtEl>
                                        <p:attrNameLst>
                                          <p:attrName>ppt_w</p:attrName>
                                        </p:attrNameLst>
                                      </p:cBhvr>
                                      <p:tavLst>
                                        <p:tav tm="0">
                                          <p:val>
                                            <p:fltVal val="0"/>
                                          </p:val>
                                        </p:tav>
                                        <p:tav tm="100000">
                                          <p:val>
                                            <p:strVal val="#ppt_w"/>
                                          </p:val>
                                        </p:tav>
                                      </p:tavLst>
                                    </p:anim>
                                    <p:anim calcmode="lin" valueType="num">
                                      <p:cBhvr>
                                        <p:cTn id="29" dur="500" fill="hold"/>
                                        <p:tgtEl>
                                          <p:spTgt spid="16"/>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1" name="Picture 9" descr="C:\Documents and Settings\Fujitsu-Siemens\Local Settings\Temporary Internet Files\Content.IE5\TX1IFBFF\MC900312436[1].wmf"/>
          <p:cNvPicPr>
            <a:picLocks noChangeAspect="1" noChangeArrowheads="1"/>
          </p:cNvPicPr>
          <p:nvPr/>
        </p:nvPicPr>
        <p:blipFill>
          <a:blip r:embed="rId2"/>
          <a:srcRect/>
          <a:stretch>
            <a:fillRect/>
          </a:stretch>
        </p:blipFill>
        <p:spPr bwMode="auto">
          <a:xfrm>
            <a:off x="6215063" y="1785938"/>
            <a:ext cx="1814512" cy="944562"/>
          </a:xfrm>
          <a:prstGeom prst="rect">
            <a:avLst/>
          </a:prstGeom>
          <a:noFill/>
          <a:ln w="9525">
            <a:noFill/>
            <a:miter lim="800000"/>
            <a:headEnd/>
            <a:tailEnd/>
          </a:ln>
        </p:spPr>
      </p:pic>
      <p:sp>
        <p:nvSpPr>
          <p:cNvPr id="25602" name="Rectangle 12"/>
          <p:cNvSpPr>
            <a:spLocks noChangeArrowheads="1"/>
          </p:cNvSpPr>
          <p:nvPr/>
        </p:nvSpPr>
        <p:spPr bwMode="auto">
          <a:xfrm>
            <a:off x="214313" y="214313"/>
            <a:ext cx="8572500" cy="1200150"/>
          </a:xfrm>
          <a:prstGeom prst="rect">
            <a:avLst/>
          </a:prstGeom>
          <a:noFill/>
          <a:ln w="9525">
            <a:noFill/>
            <a:miter lim="800000"/>
            <a:headEnd/>
            <a:tailEnd/>
          </a:ln>
        </p:spPr>
        <p:txBody>
          <a:bodyPr anchor="ctr">
            <a:spAutoFit/>
          </a:bodyPr>
          <a:lstStyle/>
          <a:p>
            <a:r>
              <a:rPr lang="cs-CZ" sz="2400">
                <a:latin typeface="Times New Roman" pitchFamily="18" charset="0"/>
                <a:ea typeface="Calibri" pitchFamily="34" charset="0"/>
                <a:cs typeface="Times New Roman" pitchFamily="18" charset="0"/>
              </a:rPr>
              <a:t>Dva chlapci seděli na prkně. Jeden chlapec měl hmotnost 35 kg </a:t>
            </a:r>
          </a:p>
          <a:p>
            <a:r>
              <a:rPr lang="cs-CZ" sz="2400">
                <a:latin typeface="Times New Roman" pitchFamily="18" charset="0"/>
                <a:ea typeface="Calibri" pitchFamily="34" charset="0"/>
                <a:cs typeface="Times New Roman" pitchFamily="18" charset="0"/>
              </a:rPr>
              <a:t>a seděl ve vzd</a:t>
            </a:r>
            <a:r>
              <a:rPr lang="cs-CZ" sz="2400">
                <a:latin typeface="Calibri" pitchFamily="34" charset="0"/>
                <a:ea typeface="Calibri" pitchFamily="34" charset="0"/>
                <a:cs typeface="Times New Roman" pitchFamily="18" charset="0"/>
              </a:rPr>
              <a:t>á</a:t>
            </a:r>
            <a:r>
              <a:rPr lang="cs-CZ" sz="2400">
                <a:latin typeface="Times New Roman" pitchFamily="18" charset="0"/>
                <a:ea typeface="Calibri" pitchFamily="34" charset="0"/>
                <a:cs typeface="Times New Roman" pitchFamily="18" charset="0"/>
              </a:rPr>
              <a:t>lenosti 300 cm od podepřen</a:t>
            </a:r>
            <a:r>
              <a:rPr lang="cs-CZ" sz="2400">
                <a:latin typeface="Calibri" pitchFamily="34" charset="0"/>
                <a:ea typeface="Calibri" pitchFamily="34" charset="0"/>
                <a:cs typeface="Times New Roman" pitchFamily="18" charset="0"/>
              </a:rPr>
              <a:t>í</a:t>
            </a:r>
            <a:r>
              <a:rPr lang="cs-CZ" sz="2400">
                <a:latin typeface="Times New Roman" pitchFamily="18" charset="0"/>
                <a:ea typeface="Calibri" pitchFamily="34" charset="0"/>
                <a:cs typeface="Times New Roman" pitchFamily="18" charset="0"/>
              </a:rPr>
              <a:t>. Druhý  chlapec měl hmotnost 42 kg. V</a:t>
            </a:r>
            <a:r>
              <a:rPr lang="cs-CZ" sz="2400">
                <a:latin typeface="Calibri" pitchFamily="34" charset="0"/>
                <a:ea typeface="Calibri" pitchFamily="34" charset="0"/>
                <a:cs typeface="Times New Roman" pitchFamily="18" charset="0"/>
              </a:rPr>
              <a:t> </a:t>
            </a:r>
            <a:r>
              <a:rPr lang="cs-CZ" sz="2400">
                <a:latin typeface="Times New Roman" pitchFamily="18" charset="0"/>
                <a:ea typeface="Calibri" pitchFamily="34" charset="0"/>
                <a:cs typeface="Times New Roman" pitchFamily="18" charset="0"/>
              </a:rPr>
              <a:t>jak</a:t>
            </a:r>
            <a:r>
              <a:rPr lang="cs-CZ" sz="2400">
                <a:latin typeface="Calibri" pitchFamily="34" charset="0"/>
                <a:ea typeface="Calibri" pitchFamily="34" charset="0"/>
                <a:cs typeface="Times New Roman" pitchFamily="18" charset="0"/>
              </a:rPr>
              <a:t>é</a:t>
            </a:r>
            <a:r>
              <a:rPr lang="cs-CZ" sz="2400">
                <a:latin typeface="Times New Roman" pitchFamily="18" charset="0"/>
                <a:ea typeface="Calibri" pitchFamily="34" charset="0"/>
                <a:cs typeface="Times New Roman" pitchFamily="18" charset="0"/>
              </a:rPr>
              <a:t> vzd</a:t>
            </a:r>
            <a:r>
              <a:rPr lang="cs-CZ" sz="2400">
                <a:latin typeface="Calibri" pitchFamily="34" charset="0"/>
                <a:ea typeface="Calibri" pitchFamily="34" charset="0"/>
                <a:cs typeface="Times New Roman" pitchFamily="18" charset="0"/>
              </a:rPr>
              <a:t>á</a:t>
            </a:r>
            <a:r>
              <a:rPr lang="cs-CZ" sz="2400">
                <a:latin typeface="Times New Roman" pitchFamily="18" charset="0"/>
                <a:ea typeface="Calibri" pitchFamily="34" charset="0"/>
                <a:cs typeface="Times New Roman" pitchFamily="18" charset="0"/>
              </a:rPr>
              <a:t>lenosti seděl, když byli vyv</a:t>
            </a:r>
            <a:r>
              <a:rPr lang="cs-CZ" sz="2400">
                <a:latin typeface="Calibri" pitchFamily="34" charset="0"/>
                <a:ea typeface="Calibri" pitchFamily="34" charset="0"/>
                <a:cs typeface="Times New Roman" pitchFamily="18" charset="0"/>
              </a:rPr>
              <a:t>á</a:t>
            </a:r>
            <a:r>
              <a:rPr lang="cs-CZ" sz="2400">
                <a:latin typeface="Times New Roman" pitchFamily="18" charset="0"/>
                <a:ea typeface="Calibri" pitchFamily="34" charset="0"/>
                <a:cs typeface="Times New Roman" pitchFamily="18" charset="0"/>
              </a:rPr>
              <a:t>žen</a:t>
            </a:r>
            <a:r>
              <a:rPr lang="cs-CZ" sz="2400">
                <a:latin typeface="Calibri" pitchFamily="34" charset="0"/>
                <a:ea typeface="Calibri" pitchFamily="34" charset="0"/>
                <a:cs typeface="Times New Roman" pitchFamily="18" charset="0"/>
              </a:rPr>
              <a:t>í</a:t>
            </a:r>
            <a:r>
              <a:rPr lang="cs-CZ" sz="2400">
                <a:latin typeface="Times New Roman" pitchFamily="18" charset="0"/>
                <a:ea typeface="Calibri" pitchFamily="34" charset="0"/>
                <a:cs typeface="Times New Roman" pitchFamily="18" charset="0"/>
              </a:rPr>
              <a:t>?</a:t>
            </a:r>
            <a:endParaRPr lang="cs-CZ" sz="2400">
              <a:ea typeface="Calibri" pitchFamily="34" charset="0"/>
              <a:cs typeface="Times New Roman" pitchFamily="18" charset="0"/>
            </a:endParaRPr>
          </a:p>
        </p:txBody>
      </p:sp>
      <p:sp>
        <p:nvSpPr>
          <p:cNvPr id="7" name="TextovéPole 6"/>
          <p:cNvSpPr txBox="1">
            <a:spLocks noChangeArrowheads="1"/>
          </p:cNvSpPr>
          <p:nvPr/>
        </p:nvSpPr>
        <p:spPr bwMode="auto">
          <a:xfrm>
            <a:off x="428625" y="1857375"/>
            <a:ext cx="8286750" cy="5119688"/>
          </a:xfrm>
          <a:prstGeom prst="rect">
            <a:avLst/>
          </a:prstGeom>
          <a:noFill/>
          <a:ln w="9525">
            <a:noFill/>
            <a:miter lim="800000"/>
            <a:headEnd/>
            <a:tailEnd/>
          </a:ln>
        </p:spPr>
        <p:txBody>
          <a:bodyPr>
            <a:spAutoFit/>
          </a:bodyPr>
          <a:lstStyle/>
          <a:p>
            <a:r>
              <a:rPr lang="cs-CZ" sz="2000">
                <a:latin typeface="Calibri" pitchFamily="34" charset="0"/>
              </a:rPr>
              <a:t>a</a:t>
            </a:r>
            <a:r>
              <a:rPr lang="cs-CZ" sz="2000" baseline="-25000">
                <a:latin typeface="Calibri" pitchFamily="34" charset="0"/>
              </a:rPr>
              <a:t>1</a:t>
            </a:r>
            <a:r>
              <a:rPr lang="cs-CZ" sz="2000">
                <a:latin typeface="Calibri" pitchFamily="34" charset="0"/>
              </a:rPr>
              <a:t> = 300 cm = 3m</a:t>
            </a:r>
          </a:p>
          <a:p>
            <a:r>
              <a:rPr lang="cs-CZ" sz="2000">
                <a:latin typeface="Calibri" pitchFamily="34" charset="0"/>
              </a:rPr>
              <a:t>m</a:t>
            </a:r>
            <a:r>
              <a:rPr lang="cs-CZ" sz="2000" baseline="-25000">
                <a:latin typeface="Calibri" pitchFamily="34" charset="0"/>
              </a:rPr>
              <a:t>1</a:t>
            </a:r>
            <a:r>
              <a:rPr lang="cs-CZ" sz="2000">
                <a:latin typeface="Calibri" pitchFamily="34" charset="0"/>
              </a:rPr>
              <a:t> = 35 kg – F</a:t>
            </a:r>
            <a:r>
              <a:rPr lang="cs-CZ" sz="2000" baseline="-25000">
                <a:latin typeface="Calibri" pitchFamily="34" charset="0"/>
              </a:rPr>
              <a:t>1</a:t>
            </a:r>
            <a:r>
              <a:rPr lang="cs-CZ" sz="2000">
                <a:latin typeface="Calibri" pitchFamily="34" charset="0"/>
              </a:rPr>
              <a:t> = 350 N</a:t>
            </a:r>
          </a:p>
          <a:p>
            <a:r>
              <a:rPr lang="cs-CZ" sz="2000">
                <a:latin typeface="Calibri" pitchFamily="34" charset="0"/>
              </a:rPr>
              <a:t>m</a:t>
            </a:r>
            <a:r>
              <a:rPr lang="cs-CZ" sz="2000" baseline="-25000">
                <a:latin typeface="Calibri" pitchFamily="34" charset="0"/>
              </a:rPr>
              <a:t>2</a:t>
            </a:r>
            <a:r>
              <a:rPr lang="cs-CZ" sz="2000">
                <a:latin typeface="Calibri" pitchFamily="34" charset="0"/>
              </a:rPr>
              <a:t> = 42 kg – F</a:t>
            </a:r>
            <a:r>
              <a:rPr lang="cs-CZ" sz="2000" baseline="-25000">
                <a:latin typeface="Calibri" pitchFamily="34" charset="0"/>
              </a:rPr>
              <a:t>2</a:t>
            </a:r>
            <a:r>
              <a:rPr lang="cs-CZ" sz="2000">
                <a:latin typeface="Calibri" pitchFamily="34" charset="0"/>
              </a:rPr>
              <a:t> = 420 N</a:t>
            </a:r>
          </a:p>
          <a:p>
            <a:r>
              <a:rPr lang="cs-CZ" sz="2000" u="sng">
                <a:latin typeface="Calibri" pitchFamily="34" charset="0"/>
              </a:rPr>
              <a:t>a</a:t>
            </a:r>
            <a:r>
              <a:rPr lang="cs-CZ" sz="2000" u="sng" baseline="-25000">
                <a:latin typeface="Calibri" pitchFamily="34" charset="0"/>
              </a:rPr>
              <a:t>2</a:t>
            </a:r>
            <a:r>
              <a:rPr lang="cs-CZ" sz="2000" u="sng">
                <a:latin typeface="Calibri" pitchFamily="34" charset="0"/>
              </a:rPr>
              <a:t> =? </a:t>
            </a:r>
          </a:p>
          <a:p>
            <a:r>
              <a:rPr lang="cs-CZ" sz="2000">
                <a:latin typeface="Calibri" pitchFamily="34" charset="0"/>
              </a:rPr>
              <a:t>Z momentové věty:   M</a:t>
            </a:r>
            <a:r>
              <a:rPr lang="cs-CZ" sz="2000" baseline="-25000">
                <a:latin typeface="Calibri" pitchFamily="34" charset="0"/>
              </a:rPr>
              <a:t>1</a:t>
            </a:r>
            <a:r>
              <a:rPr lang="cs-CZ" sz="2000">
                <a:latin typeface="Calibri" pitchFamily="34" charset="0"/>
              </a:rPr>
              <a:t> = M</a:t>
            </a:r>
            <a:r>
              <a:rPr lang="cs-CZ" sz="2000" baseline="-25000">
                <a:latin typeface="Calibri" pitchFamily="34" charset="0"/>
              </a:rPr>
              <a:t>2</a:t>
            </a:r>
          </a:p>
          <a:p>
            <a:r>
              <a:rPr lang="cs-CZ" sz="2000">
                <a:latin typeface="Calibri" pitchFamily="34" charset="0"/>
              </a:rPr>
              <a:t>Nejprve vypočítáme, jakým momentem sil otáčí prknem první chlapec			 M</a:t>
            </a:r>
            <a:r>
              <a:rPr lang="cs-CZ" sz="2000" baseline="-25000">
                <a:latin typeface="Calibri" pitchFamily="34" charset="0"/>
              </a:rPr>
              <a:t>1</a:t>
            </a:r>
            <a:r>
              <a:rPr lang="cs-CZ" sz="2000">
                <a:latin typeface="Calibri" pitchFamily="34" charset="0"/>
              </a:rPr>
              <a:t> = F</a:t>
            </a:r>
            <a:r>
              <a:rPr lang="cs-CZ" sz="2000" baseline="-25000">
                <a:latin typeface="Calibri" pitchFamily="34" charset="0"/>
              </a:rPr>
              <a:t>1</a:t>
            </a:r>
            <a:r>
              <a:rPr lang="cs-CZ" sz="2000">
                <a:latin typeface="Calibri" pitchFamily="34" charset="0"/>
              </a:rPr>
              <a:t> . a</a:t>
            </a:r>
            <a:r>
              <a:rPr lang="cs-CZ" sz="2000" baseline="-25000">
                <a:latin typeface="Calibri" pitchFamily="34" charset="0"/>
              </a:rPr>
              <a:t>1</a:t>
            </a:r>
            <a:r>
              <a:rPr lang="cs-CZ" sz="2000">
                <a:latin typeface="Calibri" pitchFamily="34" charset="0"/>
              </a:rPr>
              <a:t> =  350 . 3 = 1050 (Nm) 	</a:t>
            </a:r>
          </a:p>
          <a:p>
            <a:r>
              <a:rPr lang="cs-CZ" sz="2000">
                <a:latin typeface="Calibri" pitchFamily="34" charset="0"/>
              </a:rPr>
              <a:t>		</a:t>
            </a:r>
          </a:p>
          <a:p>
            <a:r>
              <a:rPr lang="cs-CZ" sz="2000">
                <a:latin typeface="Calibri" pitchFamily="34" charset="0"/>
              </a:rPr>
              <a:t>Pro moment sil druhého platí:		</a:t>
            </a:r>
          </a:p>
          <a:p>
            <a:r>
              <a:rPr lang="cs-CZ" sz="2000">
                <a:latin typeface="Calibri" pitchFamily="34" charset="0"/>
              </a:rPr>
              <a:t>		 M</a:t>
            </a:r>
            <a:r>
              <a:rPr lang="cs-CZ" sz="2000" baseline="-25000">
                <a:latin typeface="Calibri" pitchFamily="34" charset="0"/>
              </a:rPr>
              <a:t>2</a:t>
            </a:r>
            <a:r>
              <a:rPr lang="cs-CZ" sz="2000">
                <a:latin typeface="Calibri" pitchFamily="34" charset="0"/>
              </a:rPr>
              <a:t> = F</a:t>
            </a:r>
            <a:r>
              <a:rPr lang="cs-CZ" sz="2000" baseline="-25000">
                <a:latin typeface="Calibri" pitchFamily="34" charset="0"/>
              </a:rPr>
              <a:t>2</a:t>
            </a:r>
            <a:r>
              <a:rPr lang="cs-CZ" sz="2000">
                <a:latin typeface="Calibri" pitchFamily="34" charset="0"/>
              </a:rPr>
              <a:t> . a </a:t>
            </a:r>
            <a:r>
              <a:rPr lang="cs-CZ" sz="2000" baseline="-25000">
                <a:latin typeface="Calibri" pitchFamily="34" charset="0"/>
              </a:rPr>
              <a:t>2</a:t>
            </a:r>
          </a:p>
          <a:p>
            <a:r>
              <a:rPr lang="cs-CZ" sz="2000">
                <a:latin typeface="Calibri" pitchFamily="34" charset="0"/>
              </a:rPr>
              <a:t>Neznáme</a:t>
            </a:r>
            <a:r>
              <a:rPr lang="cs-CZ" sz="2000" baseline="-25000">
                <a:latin typeface="Calibri" pitchFamily="34" charset="0"/>
              </a:rPr>
              <a:t>  </a:t>
            </a:r>
            <a:r>
              <a:rPr lang="cs-CZ" sz="2000">
                <a:latin typeface="Calibri" pitchFamily="34" charset="0"/>
              </a:rPr>
              <a:t>a </a:t>
            </a:r>
            <a:r>
              <a:rPr lang="cs-CZ" sz="2000" baseline="-25000">
                <a:latin typeface="Calibri" pitchFamily="34" charset="0"/>
              </a:rPr>
              <a:t>2 :	 </a:t>
            </a:r>
            <a:r>
              <a:rPr lang="cs-CZ" sz="2000">
                <a:latin typeface="Calibri" pitchFamily="34" charset="0"/>
              </a:rPr>
              <a:t>a </a:t>
            </a:r>
            <a:r>
              <a:rPr lang="cs-CZ" sz="2000" baseline="-25000">
                <a:latin typeface="Calibri" pitchFamily="34" charset="0"/>
              </a:rPr>
              <a:t>2 =</a:t>
            </a:r>
            <a:r>
              <a:rPr lang="cs-CZ" sz="2000">
                <a:latin typeface="Calibri" pitchFamily="34" charset="0"/>
              </a:rPr>
              <a:t> M</a:t>
            </a:r>
            <a:r>
              <a:rPr lang="cs-CZ" sz="2000" baseline="-25000">
                <a:latin typeface="Calibri" pitchFamily="34" charset="0"/>
              </a:rPr>
              <a:t>2 </a:t>
            </a:r>
            <a:r>
              <a:rPr lang="cs-CZ" sz="2000">
                <a:latin typeface="Calibri" pitchFamily="34" charset="0"/>
              </a:rPr>
              <a:t>: F</a:t>
            </a:r>
            <a:r>
              <a:rPr lang="cs-CZ" sz="2000" baseline="-25000">
                <a:latin typeface="Calibri" pitchFamily="34" charset="0"/>
              </a:rPr>
              <a:t>2  </a:t>
            </a:r>
            <a:r>
              <a:rPr lang="cs-CZ" sz="2000">
                <a:latin typeface="Calibri" pitchFamily="34" charset="0"/>
              </a:rPr>
              <a:t> ( protože M</a:t>
            </a:r>
            <a:r>
              <a:rPr lang="cs-CZ" sz="2000" baseline="-25000">
                <a:latin typeface="Calibri" pitchFamily="34" charset="0"/>
              </a:rPr>
              <a:t>1</a:t>
            </a:r>
            <a:r>
              <a:rPr lang="cs-CZ" sz="2000">
                <a:latin typeface="Calibri" pitchFamily="34" charset="0"/>
              </a:rPr>
              <a:t> = M</a:t>
            </a:r>
            <a:r>
              <a:rPr lang="cs-CZ" sz="2000" baseline="-25000">
                <a:latin typeface="Calibri" pitchFamily="34" charset="0"/>
              </a:rPr>
              <a:t>2 </a:t>
            </a:r>
            <a:r>
              <a:rPr lang="cs-CZ" sz="2000">
                <a:latin typeface="Calibri" pitchFamily="34" charset="0"/>
              </a:rPr>
              <a:t>= 1050 Nm)</a:t>
            </a:r>
          </a:p>
          <a:p>
            <a:r>
              <a:rPr lang="cs-CZ" sz="2000">
                <a:latin typeface="Calibri" pitchFamily="34" charset="0"/>
              </a:rPr>
              <a:t>		 a </a:t>
            </a:r>
            <a:r>
              <a:rPr lang="cs-CZ" sz="2000" baseline="-25000">
                <a:latin typeface="Calibri" pitchFamily="34" charset="0"/>
              </a:rPr>
              <a:t>2 </a:t>
            </a:r>
            <a:r>
              <a:rPr lang="cs-CZ" sz="2000">
                <a:latin typeface="Calibri" pitchFamily="34" charset="0"/>
              </a:rPr>
              <a:t>= 1050: 420 = 2,5 (m)</a:t>
            </a:r>
          </a:p>
          <a:p>
            <a:endParaRPr lang="cs-CZ" sz="2000">
              <a:latin typeface="Calibri" pitchFamily="34" charset="0"/>
            </a:endParaRPr>
          </a:p>
          <a:p>
            <a:r>
              <a:rPr lang="cs-CZ" sz="2000" u="sng">
                <a:latin typeface="Calibri" pitchFamily="34" charset="0"/>
              </a:rPr>
              <a:t>Druhý chlapec si sedne do vzdálenosti 2,5 m.</a:t>
            </a:r>
          </a:p>
          <a:p>
            <a:endParaRPr lang="cs-CZ" sz="2000" baseline="-25000">
              <a:latin typeface="Calibri" pitchFamily="34" charset="0"/>
            </a:endParaRPr>
          </a:p>
          <a:p>
            <a:endParaRPr lang="cs-CZ" sz="2000" baseline="-25000">
              <a:latin typeface="Calibri" pitchFamily="34" charset="0"/>
            </a:endParaRPr>
          </a:p>
          <a:p>
            <a:endParaRPr lang="cs-CZ" sz="2000">
              <a:latin typeface="Calibri" pitchFamily="34" charset="0"/>
            </a:endParaRPr>
          </a:p>
        </p:txBody>
      </p:sp>
      <p:pic>
        <p:nvPicPr>
          <p:cNvPr id="8" name="Picture 2" descr="C:\Documents and Settings\Fujitsu-Siemens\Local Settings\Temporary Internet Files\Content.IE5\TX1IFBFF\MC900441498[1].png"/>
          <p:cNvPicPr>
            <a:picLocks noChangeAspect="1" noChangeArrowheads="1"/>
          </p:cNvPicPr>
          <p:nvPr/>
        </p:nvPicPr>
        <p:blipFill>
          <a:blip r:embed="rId3">
            <a:duotone>
              <a:prstClr val="black"/>
              <a:schemeClr val="accent6">
                <a:tint val="45000"/>
                <a:satMod val="400000"/>
              </a:schemeClr>
            </a:duotone>
          </a:blip>
          <a:srcRect/>
          <a:stretch>
            <a:fillRect/>
          </a:stretch>
        </p:blipFill>
        <p:spPr bwMode="auto">
          <a:xfrm>
            <a:off x="7000892" y="4786322"/>
            <a:ext cx="1185630" cy="118563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8" presetClass="entr" presetSubtype="6"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strips(downRight)">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5" name="Picture 3" descr="C:\Documents and Settings\Fujitsu-Siemens\Local Settings\Temporary Internet Files\Content.IE5\8TTNS1EQ\MC900013410[1].wmf"/>
          <p:cNvPicPr>
            <a:picLocks noChangeAspect="1" noChangeArrowheads="1"/>
          </p:cNvPicPr>
          <p:nvPr/>
        </p:nvPicPr>
        <p:blipFill>
          <a:blip r:embed="rId2"/>
          <a:srcRect/>
          <a:stretch>
            <a:fillRect/>
          </a:stretch>
        </p:blipFill>
        <p:spPr bwMode="auto">
          <a:xfrm>
            <a:off x="7215188" y="2786063"/>
            <a:ext cx="1633537" cy="1893887"/>
          </a:xfrm>
          <a:prstGeom prst="rect">
            <a:avLst/>
          </a:prstGeom>
          <a:noFill/>
          <a:ln w="9525">
            <a:noFill/>
            <a:miter lim="800000"/>
            <a:headEnd/>
            <a:tailEnd/>
          </a:ln>
        </p:spPr>
      </p:pic>
      <p:sp>
        <p:nvSpPr>
          <p:cNvPr id="26626" name="TextovéPole 4"/>
          <p:cNvSpPr txBox="1">
            <a:spLocks noChangeArrowheads="1"/>
          </p:cNvSpPr>
          <p:nvPr/>
        </p:nvSpPr>
        <p:spPr bwMode="auto">
          <a:xfrm>
            <a:off x="214313" y="357188"/>
            <a:ext cx="8143875" cy="1200150"/>
          </a:xfrm>
          <a:prstGeom prst="rect">
            <a:avLst/>
          </a:prstGeom>
          <a:noFill/>
          <a:ln w="9525">
            <a:noFill/>
            <a:miter lim="800000"/>
            <a:headEnd/>
            <a:tailEnd/>
          </a:ln>
        </p:spPr>
        <p:txBody>
          <a:bodyPr>
            <a:spAutoFit/>
          </a:bodyPr>
          <a:lstStyle/>
          <a:p>
            <a:r>
              <a:rPr lang="cs-CZ" sz="2400">
                <a:solidFill>
                  <a:srgbClr val="000000"/>
                </a:solidFill>
                <a:latin typeface="Calibri" pitchFamily="34" charset="0"/>
              </a:rPr>
              <a:t> Jakou silou působíme na vahadlo studny ve vzdálenosti 100 cm od ložiska, ve kterém se otáčí. Vzdálenost táhla od osy otáčení je 15 cm. Na jeden zdvih napumpujeme 2l vody.(Tření neuvažujte.)</a:t>
            </a:r>
          </a:p>
        </p:txBody>
      </p:sp>
      <p:sp>
        <p:nvSpPr>
          <p:cNvPr id="7" name="TextovéPole 6"/>
          <p:cNvSpPr txBox="1">
            <a:spLocks noChangeArrowheads="1"/>
          </p:cNvSpPr>
          <p:nvPr/>
        </p:nvSpPr>
        <p:spPr bwMode="auto">
          <a:xfrm>
            <a:off x="214313" y="1928813"/>
            <a:ext cx="8572500" cy="5170487"/>
          </a:xfrm>
          <a:prstGeom prst="rect">
            <a:avLst/>
          </a:prstGeom>
          <a:noFill/>
          <a:ln w="9525">
            <a:noFill/>
            <a:miter lim="800000"/>
            <a:headEnd/>
            <a:tailEnd/>
          </a:ln>
        </p:spPr>
        <p:txBody>
          <a:bodyPr>
            <a:spAutoFit/>
          </a:bodyPr>
          <a:lstStyle/>
          <a:p>
            <a:r>
              <a:rPr lang="cs-CZ" sz="2400">
                <a:solidFill>
                  <a:srgbClr val="000000"/>
                </a:solidFill>
                <a:latin typeface="Calibri" pitchFamily="34" charset="0"/>
              </a:rPr>
              <a:t>F</a:t>
            </a:r>
            <a:r>
              <a:rPr lang="cs-CZ" sz="2400" baseline="-25000">
                <a:solidFill>
                  <a:srgbClr val="000000"/>
                </a:solidFill>
                <a:latin typeface="Calibri" pitchFamily="34" charset="0"/>
              </a:rPr>
              <a:t>G</a:t>
            </a:r>
            <a:r>
              <a:rPr lang="cs-CZ" sz="2400">
                <a:solidFill>
                  <a:srgbClr val="000000"/>
                </a:solidFill>
                <a:latin typeface="Calibri" pitchFamily="34" charset="0"/>
              </a:rPr>
              <a:t> = 20N ( 2 l vody jsou asi 2 kg tomu odpovídá 20N.)</a:t>
            </a:r>
          </a:p>
          <a:p>
            <a:r>
              <a:rPr lang="cs-CZ" sz="2400">
                <a:solidFill>
                  <a:srgbClr val="000000"/>
                </a:solidFill>
                <a:latin typeface="Calibri" pitchFamily="34" charset="0"/>
              </a:rPr>
              <a:t>a</a:t>
            </a:r>
            <a:r>
              <a:rPr lang="cs-CZ" sz="2400" baseline="-25000">
                <a:solidFill>
                  <a:srgbClr val="000000"/>
                </a:solidFill>
                <a:latin typeface="Calibri" pitchFamily="34" charset="0"/>
              </a:rPr>
              <a:t>1 </a:t>
            </a:r>
            <a:r>
              <a:rPr lang="cs-CZ" sz="2400">
                <a:solidFill>
                  <a:srgbClr val="000000"/>
                </a:solidFill>
                <a:latin typeface="Calibri" pitchFamily="34" charset="0"/>
              </a:rPr>
              <a:t>= 15cm = 0,15m</a:t>
            </a:r>
          </a:p>
          <a:p>
            <a:r>
              <a:rPr lang="cs-CZ" sz="2400">
                <a:solidFill>
                  <a:srgbClr val="000000"/>
                </a:solidFill>
                <a:latin typeface="Calibri" pitchFamily="34" charset="0"/>
              </a:rPr>
              <a:t>a</a:t>
            </a:r>
            <a:r>
              <a:rPr lang="cs-CZ" sz="2400" baseline="-25000">
                <a:solidFill>
                  <a:srgbClr val="000000"/>
                </a:solidFill>
                <a:latin typeface="Calibri" pitchFamily="34" charset="0"/>
              </a:rPr>
              <a:t>2</a:t>
            </a:r>
            <a:r>
              <a:rPr lang="cs-CZ" sz="2400">
                <a:solidFill>
                  <a:srgbClr val="000000"/>
                </a:solidFill>
                <a:latin typeface="Calibri" pitchFamily="34" charset="0"/>
              </a:rPr>
              <a:t> = 100 cm = 1 m</a:t>
            </a:r>
          </a:p>
          <a:p>
            <a:r>
              <a:rPr lang="cs-CZ" sz="2400" u="sng">
                <a:solidFill>
                  <a:srgbClr val="000000"/>
                </a:solidFill>
                <a:latin typeface="Calibri" pitchFamily="34" charset="0"/>
              </a:rPr>
              <a:t>F</a:t>
            </a:r>
            <a:r>
              <a:rPr lang="cs-CZ" sz="2400" u="sng" baseline="-25000">
                <a:solidFill>
                  <a:srgbClr val="000000"/>
                </a:solidFill>
                <a:latin typeface="Calibri" pitchFamily="34" charset="0"/>
              </a:rPr>
              <a:t>2</a:t>
            </a:r>
            <a:r>
              <a:rPr lang="cs-CZ" sz="2400" u="sng">
                <a:solidFill>
                  <a:srgbClr val="000000"/>
                </a:solidFill>
                <a:latin typeface="Calibri" pitchFamily="34" charset="0"/>
              </a:rPr>
              <a:t>= ?                  </a:t>
            </a:r>
            <a:r>
              <a:rPr lang="cs-CZ" sz="2400" u="sng">
                <a:solidFill>
                  <a:schemeClr val="bg1"/>
                </a:solidFill>
                <a:latin typeface="Calibri" pitchFamily="34" charset="0"/>
              </a:rPr>
              <a:t>.</a:t>
            </a:r>
          </a:p>
          <a:p>
            <a:r>
              <a:rPr lang="cs-CZ" sz="2400">
                <a:solidFill>
                  <a:srgbClr val="000000"/>
                </a:solidFill>
                <a:latin typeface="Calibri" pitchFamily="34" charset="0"/>
              </a:rPr>
              <a:t>Moment síly kterým působí voda:</a:t>
            </a:r>
          </a:p>
          <a:p>
            <a:r>
              <a:rPr lang="cs-CZ" sz="2400">
                <a:solidFill>
                  <a:srgbClr val="000000"/>
                </a:solidFill>
                <a:latin typeface="Calibri" pitchFamily="34" charset="0"/>
              </a:rPr>
              <a:t>M = F</a:t>
            </a:r>
            <a:r>
              <a:rPr lang="cs-CZ" sz="2400" baseline="-25000">
                <a:solidFill>
                  <a:srgbClr val="000000"/>
                </a:solidFill>
                <a:latin typeface="Calibri" pitchFamily="34" charset="0"/>
              </a:rPr>
              <a:t>G</a:t>
            </a:r>
            <a:r>
              <a:rPr lang="cs-CZ" sz="2400">
                <a:solidFill>
                  <a:srgbClr val="000000"/>
                </a:solidFill>
                <a:latin typeface="Calibri" pitchFamily="34" charset="0"/>
              </a:rPr>
              <a:t> . a</a:t>
            </a:r>
            <a:r>
              <a:rPr lang="cs-CZ" sz="2400" baseline="-25000">
                <a:solidFill>
                  <a:srgbClr val="000000"/>
                </a:solidFill>
                <a:latin typeface="Calibri" pitchFamily="34" charset="0"/>
              </a:rPr>
              <a:t>1</a:t>
            </a:r>
          </a:p>
          <a:p>
            <a:r>
              <a:rPr lang="cs-CZ" sz="2400">
                <a:solidFill>
                  <a:srgbClr val="000000"/>
                </a:solidFill>
                <a:latin typeface="Calibri" pitchFamily="34" charset="0"/>
              </a:rPr>
              <a:t>M = 20 . 0,15 </a:t>
            </a:r>
          </a:p>
          <a:p>
            <a:r>
              <a:rPr lang="cs-CZ" sz="2400">
                <a:solidFill>
                  <a:srgbClr val="000000"/>
                </a:solidFill>
                <a:latin typeface="Calibri" pitchFamily="34" charset="0"/>
              </a:rPr>
              <a:t>M = 3 Nm</a:t>
            </a:r>
          </a:p>
          <a:p>
            <a:r>
              <a:rPr lang="cs-CZ" sz="2400">
                <a:solidFill>
                  <a:srgbClr val="000000"/>
                </a:solidFill>
                <a:latin typeface="Calibri" pitchFamily="34" charset="0"/>
              </a:rPr>
              <a:t>Moment síly ruky:</a:t>
            </a:r>
          </a:p>
          <a:p>
            <a:r>
              <a:rPr lang="cs-CZ" sz="2400">
                <a:solidFill>
                  <a:srgbClr val="000000"/>
                </a:solidFill>
                <a:latin typeface="Calibri" pitchFamily="34" charset="0"/>
              </a:rPr>
              <a:t>M = F</a:t>
            </a:r>
            <a:r>
              <a:rPr lang="cs-CZ" sz="2400" baseline="-25000">
                <a:solidFill>
                  <a:srgbClr val="000000"/>
                </a:solidFill>
                <a:latin typeface="Calibri" pitchFamily="34" charset="0"/>
              </a:rPr>
              <a:t>2</a:t>
            </a:r>
            <a:r>
              <a:rPr lang="cs-CZ" sz="2400">
                <a:solidFill>
                  <a:srgbClr val="000000"/>
                </a:solidFill>
                <a:latin typeface="Calibri" pitchFamily="34" charset="0"/>
              </a:rPr>
              <a:t> . a</a:t>
            </a:r>
            <a:r>
              <a:rPr lang="cs-CZ" sz="2400" baseline="-25000">
                <a:solidFill>
                  <a:srgbClr val="000000"/>
                </a:solidFill>
                <a:latin typeface="Calibri" pitchFamily="34" charset="0"/>
              </a:rPr>
              <a:t>2</a:t>
            </a:r>
            <a:endParaRPr lang="cs-CZ" sz="2400">
              <a:solidFill>
                <a:srgbClr val="000000"/>
              </a:solidFill>
              <a:latin typeface="Calibri" pitchFamily="34" charset="0"/>
            </a:endParaRPr>
          </a:p>
          <a:p>
            <a:r>
              <a:rPr lang="cs-CZ" sz="2400">
                <a:solidFill>
                  <a:srgbClr val="000000"/>
                </a:solidFill>
                <a:latin typeface="Calibri" pitchFamily="34" charset="0"/>
              </a:rPr>
              <a:t>F</a:t>
            </a:r>
            <a:r>
              <a:rPr lang="cs-CZ" sz="2400" baseline="-25000">
                <a:solidFill>
                  <a:srgbClr val="000000"/>
                </a:solidFill>
                <a:latin typeface="Calibri" pitchFamily="34" charset="0"/>
              </a:rPr>
              <a:t>2</a:t>
            </a:r>
            <a:r>
              <a:rPr lang="cs-CZ" sz="2400">
                <a:solidFill>
                  <a:srgbClr val="000000"/>
                </a:solidFill>
                <a:latin typeface="Calibri" pitchFamily="34" charset="0"/>
              </a:rPr>
              <a:t> = M : a</a:t>
            </a:r>
            <a:r>
              <a:rPr lang="cs-CZ" sz="2400" baseline="-25000">
                <a:solidFill>
                  <a:srgbClr val="000000"/>
                </a:solidFill>
                <a:latin typeface="Calibri" pitchFamily="34" charset="0"/>
              </a:rPr>
              <a:t>2</a:t>
            </a:r>
          </a:p>
          <a:p>
            <a:r>
              <a:rPr lang="cs-CZ" sz="2400">
                <a:solidFill>
                  <a:srgbClr val="000000"/>
                </a:solidFill>
                <a:latin typeface="Calibri" pitchFamily="34" charset="0"/>
              </a:rPr>
              <a:t>F</a:t>
            </a:r>
            <a:r>
              <a:rPr lang="cs-CZ" sz="2400" baseline="-25000">
                <a:solidFill>
                  <a:srgbClr val="000000"/>
                </a:solidFill>
                <a:latin typeface="Calibri" pitchFamily="34" charset="0"/>
              </a:rPr>
              <a:t>2</a:t>
            </a:r>
            <a:r>
              <a:rPr lang="cs-CZ" sz="2400">
                <a:solidFill>
                  <a:srgbClr val="000000"/>
                </a:solidFill>
                <a:latin typeface="Calibri" pitchFamily="34" charset="0"/>
              </a:rPr>
              <a:t> = 3 N</a:t>
            </a:r>
          </a:p>
          <a:p>
            <a:r>
              <a:rPr lang="cs-CZ" sz="2400" u="sng">
                <a:solidFill>
                  <a:srgbClr val="000000"/>
                </a:solidFill>
                <a:latin typeface="Calibri" pitchFamily="34" charset="0"/>
              </a:rPr>
              <a:t>Vahadlem otáčíme silou o velikosti 3 N.</a:t>
            </a:r>
          </a:p>
          <a:p>
            <a:endParaRPr lang="cs-CZ">
              <a:solidFill>
                <a:srgbClr val="000000"/>
              </a:solidFill>
              <a:latin typeface="Calibri" pitchFamily="34" charset="0"/>
            </a:endParaRPr>
          </a:p>
        </p:txBody>
      </p:sp>
      <p:sp>
        <p:nvSpPr>
          <p:cNvPr id="9" name="Vodorovný svitek 8"/>
          <p:cNvSpPr/>
          <p:nvPr/>
        </p:nvSpPr>
        <p:spPr>
          <a:xfrm>
            <a:off x="7000875" y="1785938"/>
            <a:ext cx="1928813" cy="676275"/>
          </a:xfrm>
          <a:prstGeom prst="horizontalScroll">
            <a:avLst/>
          </a:prstGeom>
          <a:solidFill>
            <a:srgbClr val="996633"/>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dirty="0"/>
              <a:t>Pro řešení klikni</a:t>
            </a:r>
            <a:endParaRPr lang="cs-CZ" dirty="0"/>
          </a:p>
        </p:txBody>
      </p:sp>
      <p:pic>
        <p:nvPicPr>
          <p:cNvPr id="10" name="Picture 2" descr="C:\Documents and Settings\Fujitsu-Siemens\Local Settings\Temporary Internet Files\Content.IE5\TX1IFBFF\MC900441498[1].png"/>
          <p:cNvPicPr>
            <a:picLocks noChangeAspect="1" noChangeArrowheads="1"/>
          </p:cNvPicPr>
          <p:nvPr/>
        </p:nvPicPr>
        <p:blipFill>
          <a:blip r:embed="rId3">
            <a:duotone>
              <a:prstClr val="black"/>
              <a:schemeClr val="accent6">
                <a:tint val="45000"/>
                <a:satMod val="400000"/>
              </a:schemeClr>
            </a:duotone>
          </a:blip>
          <a:srcRect/>
          <a:stretch>
            <a:fillRect/>
          </a:stretch>
        </p:blipFill>
        <p:spPr bwMode="auto">
          <a:xfrm>
            <a:off x="8143900" y="0"/>
            <a:ext cx="1000100" cy="100010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8" presetClass="entr" presetSubtype="6"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strips(downRight)">
                                      <p:cBhvr>
                                        <p:cTn id="7" dur="10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8" presetClass="entr" presetSubtype="6"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strips(downRight)">
                                      <p:cBhvr>
                                        <p:cTn id="12" dur="1000"/>
                                        <p:tgtEl>
                                          <p:spTgt spid="7"/>
                                        </p:tgtEl>
                                      </p:cBhvr>
                                    </p:animEffect>
                                  </p:childTnLst>
                                </p:cTn>
                              </p:par>
                              <p:par>
                                <p:cTn id="13" presetID="23" presetClass="entr" presetSubtype="16" fill="hold" nodeType="withEffect">
                                  <p:stCondLst>
                                    <p:cond delay="0"/>
                                  </p:stCondLst>
                                  <p:childTnLst>
                                    <p:set>
                                      <p:cBhvr>
                                        <p:cTn id="14" dur="1" fill="hold">
                                          <p:stCondLst>
                                            <p:cond delay="0"/>
                                          </p:stCondLst>
                                        </p:cTn>
                                        <p:tgtEl>
                                          <p:spTgt spid="10"/>
                                        </p:tgtEl>
                                        <p:attrNameLst>
                                          <p:attrName>style.visibility</p:attrName>
                                        </p:attrNameLst>
                                      </p:cBhvr>
                                      <p:to>
                                        <p:strVal val="visible"/>
                                      </p:to>
                                    </p:set>
                                    <p:anim calcmode="lin" valueType="num">
                                      <p:cBhvr>
                                        <p:cTn id="15" dur="500" fill="hold"/>
                                        <p:tgtEl>
                                          <p:spTgt spid="10"/>
                                        </p:tgtEl>
                                        <p:attrNameLst>
                                          <p:attrName>ppt_w</p:attrName>
                                        </p:attrNameLst>
                                      </p:cBhvr>
                                      <p:tavLst>
                                        <p:tav tm="0">
                                          <p:val>
                                            <p:fltVal val="0"/>
                                          </p:val>
                                        </p:tav>
                                        <p:tav tm="100000">
                                          <p:val>
                                            <p:strVal val="#ppt_w"/>
                                          </p:val>
                                        </p:tav>
                                      </p:tavLst>
                                    </p:anim>
                                    <p:anim calcmode="lin" valueType="num">
                                      <p:cBhvr>
                                        <p:cTn id="16" dur="500" fill="hold"/>
                                        <p:tgtEl>
                                          <p:spTgt spid="10"/>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9"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a:spLocks noChangeArrowheads="1"/>
          </p:cNvSpPr>
          <p:nvPr/>
        </p:nvSpPr>
        <p:spPr bwMode="auto">
          <a:xfrm>
            <a:off x="357188" y="2136775"/>
            <a:ext cx="8572500" cy="3970338"/>
          </a:xfrm>
          <a:prstGeom prst="rect">
            <a:avLst/>
          </a:prstGeom>
          <a:noFill/>
          <a:ln w="9525">
            <a:noFill/>
            <a:miter lim="800000"/>
            <a:headEnd/>
            <a:tailEnd/>
          </a:ln>
        </p:spPr>
        <p:txBody>
          <a:bodyPr>
            <a:spAutoFit/>
          </a:bodyPr>
          <a:lstStyle/>
          <a:p>
            <a:r>
              <a:rPr lang="cs-CZ">
                <a:latin typeface="Calibri" pitchFamily="34" charset="0"/>
              </a:rPr>
              <a:t>Zápis úlohy: </a:t>
            </a:r>
          </a:p>
          <a:p>
            <a:r>
              <a:rPr lang="cs-CZ">
                <a:latin typeface="Calibri" pitchFamily="34" charset="0"/>
              </a:rPr>
              <a:t>Rameno nákladu  		a</a:t>
            </a:r>
            <a:r>
              <a:rPr lang="cs-CZ" baseline="-25000">
                <a:latin typeface="Calibri" pitchFamily="34" charset="0"/>
              </a:rPr>
              <a:t>1</a:t>
            </a:r>
            <a:r>
              <a:rPr lang="cs-CZ">
                <a:latin typeface="Calibri" pitchFamily="34" charset="0"/>
              </a:rPr>
              <a:t> = 50 cm = 0,5 m</a:t>
            </a:r>
          </a:p>
          <a:p>
            <a:r>
              <a:rPr lang="cs-CZ">
                <a:latin typeface="Calibri" pitchFamily="34" charset="0"/>
              </a:rPr>
              <a:t>Rameno zahradníka 	a</a:t>
            </a:r>
            <a:r>
              <a:rPr lang="cs-CZ" baseline="-25000">
                <a:latin typeface="Calibri" pitchFamily="34" charset="0"/>
              </a:rPr>
              <a:t>2</a:t>
            </a:r>
            <a:r>
              <a:rPr lang="cs-CZ">
                <a:latin typeface="Calibri" pitchFamily="34" charset="0"/>
              </a:rPr>
              <a:t> = 1,5m</a:t>
            </a:r>
          </a:p>
          <a:p>
            <a:r>
              <a:rPr lang="cs-CZ">
                <a:latin typeface="Calibri" pitchFamily="34" charset="0"/>
              </a:rPr>
              <a:t>Hmotnost nákladu 		m</a:t>
            </a:r>
            <a:r>
              <a:rPr lang="cs-CZ" baseline="-25000">
                <a:latin typeface="Calibri" pitchFamily="34" charset="0"/>
              </a:rPr>
              <a:t>1</a:t>
            </a:r>
            <a:r>
              <a:rPr lang="cs-CZ">
                <a:latin typeface="Calibri" pitchFamily="34" charset="0"/>
              </a:rPr>
              <a:t> = 60 kg odpovídá síla </a:t>
            </a:r>
          </a:p>
          <a:p>
            <a:r>
              <a:rPr lang="cs-CZ">
                <a:latin typeface="Calibri" pitchFamily="34" charset="0"/>
              </a:rPr>
              <a:t>			F</a:t>
            </a:r>
            <a:r>
              <a:rPr lang="cs-CZ" baseline="-25000">
                <a:latin typeface="Calibri" pitchFamily="34" charset="0"/>
              </a:rPr>
              <a:t>1</a:t>
            </a:r>
            <a:r>
              <a:rPr lang="cs-CZ">
                <a:latin typeface="Calibri" pitchFamily="34" charset="0"/>
              </a:rPr>
              <a:t> = 600N</a:t>
            </a:r>
          </a:p>
          <a:p>
            <a:r>
              <a:rPr lang="cs-CZ" u="sng">
                <a:latin typeface="Calibri" pitchFamily="34" charset="0"/>
              </a:rPr>
              <a:t>Síla zahradníka		F</a:t>
            </a:r>
            <a:r>
              <a:rPr lang="cs-CZ" u="sng" baseline="-25000">
                <a:latin typeface="Calibri" pitchFamily="34" charset="0"/>
              </a:rPr>
              <a:t>2 </a:t>
            </a:r>
            <a:r>
              <a:rPr lang="cs-CZ" u="sng">
                <a:latin typeface="Calibri" pitchFamily="34" charset="0"/>
              </a:rPr>
              <a:t>= ?</a:t>
            </a:r>
            <a:r>
              <a:rPr lang="cs-CZ">
                <a:latin typeface="Calibri" pitchFamily="34" charset="0"/>
              </a:rPr>
              <a:t> </a:t>
            </a:r>
          </a:p>
          <a:p>
            <a:r>
              <a:rPr lang="cs-CZ">
                <a:latin typeface="Calibri" pitchFamily="34" charset="0"/>
              </a:rPr>
              <a:t>Momentová věta : 		M</a:t>
            </a:r>
            <a:r>
              <a:rPr lang="cs-CZ" baseline="-25000">
                <a:latin typeface="Calibri" pitchFamily="34" charset="0"/>
              </a:rPr>
              <a:t>1</a:t>
            </a:r>
            <a:r>
              <a:rPr lang="cs-CZ">
                <a:latin typeface="Calibri" pitchFamily="34" charset="0"/>
              </a:rPr>
              <a:t> = M</a:t>
            </a:r>
            <a:r>
              <a:rPr lang="cs-CZ" baseline="-25000">
                <a:latin typeface="Calibri" pitchFamily="34" charset="0"/>
              </a:rPr>
              <a:t>2</a:t>
            </a:r>
          </a:p>
          <a:p>
            <a:r>
              <a:rPr lang="cs-CZ">
                <a:latin typeface="Calibri" pitchFamily="34" charset="0"/>
              </a:rPr>
              <a:t>Nejprve vypočítáme, jakým momentem sil otáčí kolečkem náklad			 			M</a:t>
            </a:r>
            <a:r>
              <a:rPr lang="cs-CZ" baseline="-25000">
                <a:latin typeface="Calibri" pitchFamily="34" charset="0"/>
              </a:rPr>
              <a:t>1</a:t>
            </a:r>
            <a:r>
              <a:rPr lang="cs-CZ">
                <a:latin typeface="Calibri" pitchFamily="34" charset="0"/>
              </a:rPr>
              <a:t> = F</a:t>
            </a:r>
            <a:r>
              <a:rPr lang="cs-CZ" baseline="-25000">
                <a:latin typeface="Calibri" pitchFamily="34" charset="0"/>
              </a:rPr>
              <a:t>1</a:t>
            </a:r>
            <a:r>
              <a:rPr lang="cs-CZ">
                <a:latin typeface="Calibri" pitchFamily="34" charset="0"/>
              </a:rPr>
              <a:t> . a</a:t>
            </a:r>
            <a:r>
              <a:rPr lang="cs-CZ" baseline="-25000">
                <a:latin typeface="Calibri" pitchFamily="34" charset="0"/>
              </a:rPr>
              <a:t>1</a:t>
            </a:r>
            <a:r>
              <a:rPr lang="cs-CZ">
                <a:latin typeface="Calibri" pitchFamily="34" charset="0"/>
              </a:rPr>
              <a:t> = 600 . 0,5 = 300 (Nm) 			</a:t>
            </a:r>
          </a:p>
          <a:p>
            <a:r>
              <a:rPr lang="cs-CZ">
                <a:latin typeface="Calibri" pitchFamily="34" charset="0"/>
              </a:rPr>
              <a:t>Pro moment druhé síly platí:		</a:t>
            </a:r>
          </a:p>
          <a:p>
            <a:r>
              <a:rPr lang="cs-CZ">
                <a:latin typeface="Calibri" pitchFamily="34" charset="0"/>
              </a:rPr>
              <a:t>		 M</a:t>
            </a:r>
            <a:r>
              <a:rPr lang="cs-CZ" baseline="-25000">
                <a:latin typeface="Calibri" pitchFamily="34" charset="0"/>
              </a:rPr>
              <a:t>2</a:t>
            </a:r>
            <a:r>
              <a:rPr lang="cs-CZ">
                <a:latin typeface="Calibri" pitchFamily="34" charset="0"/>
              </a:rPr>
              <a:t> = F</a:t>
            </a:r>
            <a:r>
              <a:rPr lang="cs-CZ" baseline="-25000">
                <a:latin typeface="Calibri" pitchFamily="34" charset="0"/>
              </a:rPr>
              <a:t>2</a:t>
            </a:r>
            <a:r>
              <a:rPr lang="cs-CZ">
                <a:latin typeface="Calibri" pitchFamily="34" charset="0"/>
              </a:rPr>
              <a:t> . a </a:t>
            </a:r>
            <a:r>
              <a:rPr lang="cs-CZ" baseline="-25000">
                <a:latin typeface="Calibri" pitchFamily="34" charset="0"/>
              </a:rPr>
              <a:t>2</a:t>
            </a:r>
          </a:p>
          <a:p>
            <a:r>
              <a:rPr lang="cs-CZ">
                <a:latin typeface="Calibri" pitchFamily="34" charset="0"/>
              </a:rPr>
              <a:t>Neznáme</a:t>
            </a:r>
            <a:r>
              <a:rPr lang="cs-CZ" baseline="-25000">
                <a:latin typeface="Calibri" pitchFamily="34" charset="0"/>
              </a:rPr>
              <a:t> </a:t>
            </a:r>
            <a:r>
              <a:rPr lang="cs-CZ">
                <a:latin typeface="Calibri" pitchFamily="34" charset="0"/>
              </a:rPr>
              <a:t>F</a:t>
            </a:r>
            <a:r>
              <a:rPr lang="cs-CZ" baseline="-25000">
                <a:latin typeface="Calibri" pitchFamily="34" charset="0"/>
              </a:rPr>
              <a:t>2 :	 </a:t>
            </a:r>
            <a:r>
              <a:rPr lang="cs-CZ">
                <a:latin typeface="Calibri" pitchFamily="34" charset="0"/>
              </a:rPr>
              <a:t>F</a:t>
            </a:r>
            <a:r>
              <a:rPr lang="cs-CZ" baseline="-25000">
                <a:latin typeface="Calibri" pitchFamily="34" charset="0"/>
              </a:rPr>
              <a:t>2  </a:t>
            </a:r>
            <a:r>
              <a:rPr lang="cs-CZ">
                <a:latin typeface="Calibri" pitchFamily="34" charset="0"/>
              </a:rPr>
              <a:t>= M</a:t>
            </a:r>
            <a:r>
              <a:rPr lang="cs-CZ" baseline="-25000">
                <a:latin typeface="Calibri" pitchFamily="34" charset="0"/>
              </a:rPr>
              <a:t>2 </a:t>
            </a:r>
            <a:r>
              <a:rPr lang="cs-CZ">
                <a:latin typeface="Calibri" pitchFamily="34" charset="0"/>
              </a:rPr>
              <a:t>: a </a:t>
            </a:r>
            <a:r>
              <a:rPr lang="cs-CZ" baseline="-25000">
                <a:latin typeface="Calibri" pitchFamily="34" charset="0"/>
              </a:rPr>
              <a:t>2</a:t>
            </a:r>
            <a:r>
              <a:rPr lang="cs-CZ">
                <a:latin typeface="Calibri" pitchFamily="34" charset="0"/>
              </a:rPr>
              <a:t> ( protože M</a:t>
            </a:r>
            <a:r>
              <a:rPr lang="cs-CZ" baseline="-25000">
                <a:latin typeface="Calibri" pitchFamily="34" charset="0"/>
              </a:rPr>
              <a:t>1</a:t>
            </a:r>
            <a:r>
              <a:rPr lang="cs-CZ">
                <a:latin typeface="Calibri" pitchFamily="34" charset="0"/>
              </a:rPr>
              <a:t> = M</a:t>
            </a:r>
            <a:r>
              <a:rPr lang="cs-CZ" baseline="-25000">
                <a:latin typeface="Calibri" pitchFamily="34" charset="0"/>
              </a:rPr>
              <a:t>2 </a:t>
            </a:r>
            <a:r>
              <a:rPr lang="cs-CZ">
                <a:latin typeface="Calibri" pitchFamily="34" charset="0"/>
              </a:rPr>
              <a:t>= 300 Nm)</a:t>
            </a:r>
          </a:p>
          <a:p>
            <a:r>
              <a:rPr lang="cs-CZ">
                <a:latin typeface="Calibri" pitchFamily="34" charset="0"/>
              </a:rPr>
              <a:t>		 F</a:t>
            </a:r>
            <a:r>
              <a:rPr lang="cs-CZ" baseline="-25000">
                <a:latin typeface="Calibri" pitchFamily="34" charset="0"/>
              </a:rPr>
              <a:t>2 </a:t>
            </a:r>
            <a:r>
              <a:rPr lang="cs-CZ">
                <a:latin typeface="Calibri" pitchFamily="34" charset="0"/>
              </a:rPr>
              <a:t>= 300 : 1,5 = 200 (N)</a:t>
            </a:r>
          </a:p>
          <a:p>
            <a:r>
              <a:rPr lang="cs-CZ" u="sng">
                <a:latin typeface="Calibri" pitchFamily="34" charset="0"/>
              </a:rPr>
              <a:t>Zahradník zvedá kolečko silou 200 N.</a:t>
            </a:r>
          </a:p>
        </p:txBody>
      </p:sp>
      <p:sp>
        <p:nvSpPr>
          <p:cNvPr id="27650" name="Obdélník 2"/>
          <p:cNvSpPr>
            <a:spLocks noChangeArrowheads="1"/>
          </p:cNvSpPr>
          <p:nvPr/>
        </p:nvSpPr>
        <p:spPr bwMode="auto">
          <a:xfrm>
            <a:off x="214313" y="142875"/>
            <a:ext cx="8643937" cy="923925"/>
          </a:xfrm>
          <a:prstGeom prst="rect">
            <a:avLst/>
          </a:prstGeom>
          <a:noFill/>
          <a:ln w="9525">
            <a:noFill/>
            <a:miter lim="800000"/>
            <a:headEnd/>
            <a:tailEnd/>
          </a:ln>
        </p:spPr>
        <p:txBody>
          <a:bodyPr>
            <a:spAutoFit/>
          </a:bodyPr>
          <a:lstStyle/>
          <a:p>
            <a:r>
              <a:rPr lang="cs-CZ">
                <a:latin typeface="Calibri" pitchFamily="34" charset="0"/>
              </a:rPr>
              <a:t>Na kolečko si zahradník naložil tři pytle zeminy každý o hmotnosti dvacet kilogramů. Korba je od kola vzdálena 50 cm, zahradník zvedá kolečko ve vzdálenosti 150 cm od kola. Jakou silou bude působit?</a:t>
            </a:r>
          </a:p>
        </p:txBody>
      </p:sp>
      <p:pic>
        <p:nvPicPr>
          <p:cNvPr id="4" name="Picture 2" descr="C:\Documents and Settings\Fujitsu-Siemens\Local Settings\Temporary Internet Files\Content.IE5\TX1IFBFF\MC900441289[1].png"/>
          <p:cNvPicPr>
            <a:picLocks noChangeAspect="1" noChangeArrowheads="1"/>
          </p:cNvPicPr>
          <p:nvPr/>
        </p:nvPicPr>
        <p:blipFill>
          <a:blip r:embed="rId2"/>
          <a:srcRect/>
          <a:stretch>
            <a:fillRect/>
          </a:stretch>
        </p:blipFill>
        <p:spPr bwMode="auto">
          <a:xfrm>
            <a:off x="5429250" y="642938"/>
            <a:ext cx="3416300" cy="2428875"/>
          </a:xfrm>
          <a:prstGeom prst="rect">
            <a:avLst/>
          </a:prstGeom>
          <a:noFill/>
          <a:ln w="9525">
            <a:noFill/>
            <a:miter lim="800000"/>
            <a:headEnd/>
            <a:tailEnd/>
          </a:ln>
        </p:spPr>
      </p:pic>
      <p:grpSp>
        <p:nvGrpSpPr>
          <p:cNvPr id="5" name="Skupina 4"/>
          <p:cNvGrpSpPr>
            <a:grpSpLocks/>
          </p:cNvGrpSpPr>
          <p:nvPr/>
        </p:nvGrpSpPr>
        <p:grpSpPr bwMode="auto">
          <a:xfrm>
            <a:off x="5929313" y="785813"/>
            <a:ext cx="3081337" cy="2500312"/>
            <a:chOff x="1643042" y="920266"/>
            <a:chExt cx="3603098" cy="2794486"/>
          </a:xfrm>
        </p:grpSpPr>
        <p:cxnSp>
          <p:nvCxnSpPr>
            <p:cNvPr id="6" name="Přímá spojovací čára 5"/>
            <p:cNvCxnSpPr/>
            <p:nvPr/>
          </p:nvCxnSpPr>
          <p:spPr>
            <a:xfrm>
              <a:off x="1713582" y="2714060"/>
              <a:ext cx="1858166" cy="1775"/>
            </a:xfrm>
            <a:prstGeom prst="line">
              <a:avLst/>
            </a:prstGeom>
          </p:spPr>
          <p:style>
            <a:lnRef idx="1">
              <a:schemeClr val="accent1"/>
            </a:lnRef>
            <a:fillRef idx="0">
              <a:schemeClr val="accent1"/>
            </a:fillRef>
            <a:effectRef idx="0">
              <a:schemeClr val="accent1"/>
            </a:effectRef>
            <a:fontRef idx="minor">
              <a:schemeClr val="tx1"/>
            </a:fontRef>
          </p:style>
        </p:cxnSp>
        <p:cxnSp>
          <p:nvCxnSpPr>
            <p:cNvPr id="7" name="Přímá spojovací šipka 6"/>
            <p:cNvCxnSpPr/>
            <p:nvPr/>
          </p:nvCxnSpPr>
          <p:spPr>
            <a:xfrm rot="5400000">
              <a:off x="2358969" y="3141620"/>
              <a:ext cx="856976" cy="1856"/>
            </a:xfrm>
            <a:prstGeom prst="straightConnector1">
              <a:avLst/>
            </a:prstGeom>
            <a:ln w="44450">
              <a:solidFill>
                <a:srgbClr val="002060"/>
              </a:solidFill>
              <a:tailEnd type="arrow"/>
            </a:ln>
          </p:spPr>
          <p:style>
            <a:lnRef idx="1">
              <a:schemeClr val="accent1"/>
            </a:lnRef>
            <a:fillRef idx="0">
              <a:schemeClr val="accent1"/>
            </a:fillRef>
            <a:effectRef idx="0">
              <a:schemeClr val="accent1"/>
            </a:effectRef>
            <a:fontRef idx="minor">
              <a:schemeClr val="tx1"/>
            </a:fontRef>
          </p:style>
        </p:cxnSp>
        <p:cxnSp>
          <p:nvCxnSpPr>
            <p:cNvPr id="8" name="Přímá spojovací čára 7"/>
            <p:cNvCxnSpPr/>
            <p:nvPr/>
          </p:nvCxnSpPr>
          <p:spPr>
            <a:xfrm rot="5400000">
              <a:off x="2143353" y="3071577"/>
              <a:ext cx="1286350" cy="0"/>
            </a:xfrm>
            <a:prstGeom prst="line">
              <a:avLst/>
            </a:prstGeom>
          </p:spPr>
          <p:style>
            <a:lnRef idx="1">
              <a:schemeClr val="accent1"/>
            </a:lnRef>
            <a:fillRef idx="0">
              <a:schemeClr val="accent1"/>
            </a:fillRef>
            <a:effectRef idx="0">
              <a:schemeClr val="accent1"/>
            </a:effectRef>
            <a:fontRef idx="minor">
              <a:schemeClr val="tx1"/>
            </a:fontRef>
          </p:style>
        </p:cxnSp>
        <p:sp>
          <p:nvSpPr>
            <p:cNvPr id="27658" name="TextovéPole 8"/>
            <p:cNvSpPr txBox="1">
              <a:spLocks noChangeArrowheads="1"/>
            </p:cNvSpPr>
            <p:nvPr/>
          </p:nvSpPr>
          <p:spPr bwMode="auto">
            <a:xfrm>
              <a:off x="1928794" y="3000372"/>
              <a:ext cx="357190" cy="369332"/>
            </a:xfrm>
            <a:prstGeom prst="rect">
              <a:avLst/>
            </a:prstGeom>
            <a:solidFill>
              <a:schemeClr val="bg1"/>
            </a:solidFill>
            <a:ln w="9525">
              <a:noFill/>
              <a:miter lim="800000"/>
              <a:headEnd/>
              <a:tailEnd/>
            </a:ln>
          </p:spPr>
          <p:txBody>
            <a:bodyPr>
              <a:spAutoFit/>
            </a:bodyPr>
            <a:lstStyle/>
            <a:p>
              <a:r>
                <a:rPr lang="cs-CZ">
                  <a:solidFill>
                    <a:srgbClr val="000000"/>
                  </a:solidFill>
                  <a:latin typeface="Calibri" pitchFamily="34" charset="0"/>
                </a:rPr>
                <a:t>0</a:t>
              </a:r>
            </a:p>
          </p:txBody>
        </p:sp>
        <p:sp>
          <p:nvSpPr>
            <p:cNvPr id="27659" name="TextovéPole 9"/>
            <p:cNvSpPr txBox="1">
              <a:spLocks noChangeArrowheads="1"/>
            </p:cNvSpPr>
            <p:nvPr/>
          </p:nvSpPr>
          <p:spPr bwMode="auto">
            <a:xfrm>
              <a:off x="4817512" y="1559006"/>
              <a:ext cx="428628" cy="369332"/>
            </a:xfrm>
            <a:prstGeom prst="rect">
              <a:avLst/>
            </a:prstGeom>
            <a:solidFill>
              <a:schemeClr val="bg1"/>
            </a:solidFill>
            <a:ln w="9525">
              <a:noFill/>
              <a:miter lim="800000"/>
              <a:headEnd/>
              <a:tailEnd/>
            </a:ln>
          </p:spPr>
          <p:txBody>
            <a:bodyPr>
              <a:spAutoFit/>
            </a:bodyPr>
            <a:lstStyle/>
            <a:p>
              <a:r>
                <a:rPr lang="cs-CZ">
                  <a:solidFill>
                    <a:srgbClr val="000000"/>
                  </a:solidFill>
                  <a:latin typeface="Calibri" pitchFamily="34" charset="0"/>
                </a:rPr>
                <a:t>F</a:t>
              </a:r>
              <a:r>
                <a:rPr lang="cs-CZ" baseline="-25000">
                  <a:solidFill>
                    <a:srgbClr val="000000"/>
                  </a:solidFill>
                  <a:latin typeface="Calibri" pitchFamily="34" charset="0"/>
                </a:rPr>
                <a:t>2</a:t>
              </a:r>
            </a:p>
          </p:txBody>
        </p:sp>
        <p:sp>
          <p:nvSpPr>
            <p:cNvPr id="27660" name="TextovéPole 10"/>
            <p:cNvSpPr txBox="1">
              <a:spLocks noChangeArrowheads="1"/>
            </p:cNvSpPr>
            <p:nvPr/>
          </p:nvSpPr>
          <p:spPr bwMode="auto">
            <a:xfrm>
              <a:off x="4316280" y="2836485"/>
              <a:ext cx="486800" cy="412783"/>
            </a:xfrm>
            <a:prstGeom prst="rect">
              <a:avLst/>
            </a:prstGeom>
            <a:solidFill>
              <a:schemeClr val="bg1"/>
            </a:solidFill>
            <a:ln w="9525">
              <a:noFill/>
              <a:miter lim="800000"/>
              <a:headEnd/>
              <a:tailEnd/>
            </a:ln>
          </p:spPr>
          <p:txBody>
            <a:bodyPr>
              <a:spAutoFit/>
            </a:bodyPr>
            <a:lstStyle/>
            <a:p>
              <a:r>
                <a:rPr lang="cs-CZ">
                  <a:solidFill>
                    <a:srgbClr val="000000"/>
                  </a:solidFill>
                  <a:latin typeface="Calibri" pitchFamily="34" charset="0"/>
                </a:rPr>
                <a:t>a</a:t>
              </a:r>
              <a:r>
                <a:rPr lang="cs-CZ" baseline="-25000">
                  <a:solidFill>
                    <a:srgbClr val="000000"/>
                  </a:solidFill>
                  <a:latin typeface="Calibri" pitchFamily="34" charset="0"/>
                </a:rPr>
                <a:t>2</a:t>
              </a:r>
            </a:p>
          </p:txBody>
        </p:sp>
        <p:cxnSp>
          <p:nvCxnSpPr>
            <p:cNvPr id="12" name="Přímá spojovací čára 11"/>
            <p:cNvCxnSpPr/>
            <p:nvPr/>
          </p:nvCxnSpPr>
          <p:spPr>
            <a:xfrm rot="10800000" flipV="1">
              <a:off x="3584743" y="2714060"/>
              <a:ext cx="987557" cy="1775"/>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Přímá spojovací šipka 12"/>
            <p:cNvCxnSpPr/>
            <p:nvPr/>
          </p:nvCxnSpPr>
          <p:spPr>
            <a:xfrm rot="5400000" flipH="1" flipV="1">
              <a:off x="3822667" y="1964428"/>
              <a:ext cx="1499264" cy="0"/>
            </a:xfrm>
            <a:prstGeom prst="straightConnector1">
              <a:avLst/>
            </a:prstGeom>
            <a:ln w="44450">
              <a:solidFill>
                <a:srgbClr val="002060"/>
              </a:solidFill>
              <a:tailEnd type="arrow"/>
            </a:ln>
          </p:spPr>
          <p:style>
            <a:lnRef idx="1">
              <a:schemeClr val="accent1"/>
            </a:lnRef>
            <a:fillRef idx="0">
              <a:schemeClr val="accent1"/>
            </a:fillRef>
            <a:effectRef idx="0">
              <a:schemeClr val="accent1"/>
            </a:effectRef>
            <a:fontRef idx="minor">
              <a:schemeClr val="tx1"/>
            </a:fontRef>
          </p:style>
        </p:cxnSp>
        <p:cxnSp>
          <p:nvCxnSpPr>
            <p:cNvPr id="14" name="Přímá spojovací čára 13"/>
            <p:cNvCxnSpPr/>
            <p:nvPr/>
          </p:nvCxnSpPr>
          <p:spPr>
            <a:xfrm rot="16200000" flipH="1">
              <a:off x="3715323" y="1857084"/>
              <a:ext cx="1713952" cy="0"/>
            </a:xfrm>
            <a:prstGeom prst="line">
              <a:avLst/>
            </a:prstGeom>
          </p:spPr>
          <p:style>
            <a:lnRef idx="1">
              <a:schemeClr val="accent1"/>
            </a:lnRef>
            <a:fillRef idx="0">
              <a:schemeClr val="accent1"/>
            </a:fillRef>
            <a:effectRef idx="0">
              <a:schemeClr val="accent1"/>
            </a:effectRef>
            <a:fontRef idx="minor">
              <a:schemeClr val="tx1"/>
            </a:fontRef>
          </p:style>
        </p:cxnSp>
        <p:sp>
          <p:nvSpPr>
            <p:cNvPr id="15" name="Rovnoramenný trojúhelník 14"/>
            <p:cNvSpPr/>
            <p:nvPr/>
          </p:nvSpPr>
          <p:spPr>
            <a:xfrm flipH="1">
              <a:off x="1643042" y="2714060"/>
              <a:ext cx="135510" cy="143717"/>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27665" name="TextovéPole 15"/>
            <p:cNvSpPr txBox="1">
              <a:spLocks noChangeArrowheads="1"/>
            </p:cNvSpPr>
            <p:nvPr/>
          </p:nvSpPr>
          <p:spPr bwMode="auto">
            <a:xfrm flipH="1">
              <a:off x="2227813" y="2996170"/>
              <a:ext cx="436792" cy="369332"/>
            </a:xfrm>
            <a:prstGeom prst="rect">
              <a:avLst/>
            </a:prstGeom>
            <a:solidFill>
              <a:schemeClr val="bg1"/>
            </a:solidFill>
            <a:ln w="9525">
              <a:noFill/>
              <a:miter lim="800000"/>
              <a:headEnd/>
              <a:tailEnd/>
            </a:ln>
          </p:spPr>
          <p:txBody>
            <a:bodyPr>
              <a:spAutoFit/>
            </a:bodyPr>
            <a:lstStyle/>
            <a:p>
              <a:r>
                <a:rPr lang="cs-CZ">
                  <a:solidFill>
                    <a:srgbClr val="000000"/>
                  </a:solidFill>
                  <a:latin typeface="Calibri" pitchFamily="34" charset="0"/>
                </a:rPr>
                <a:t>F</a:t>
              </a:r>
              <a:r>
                <a:rPr lang="cs-CZ" baseline="-25000">
                  <a:solidFill>
                    <a:srgbClr val="000000"/>
                  </a:solidFill>
                  <a:latin typeface="Calibri" pitchFamily="34" charset="0"/>
                </a:rPr>
                <a:t>1</a:t>
              </a:r>
            </a:p>
          </p:txBody>
        </p:sp>
        <p:sp>
          <p:nvSpPr>
            <p:cNvPr id="27666" name="TextovéPole 16"/>
            <p:cNvSpPr txBox="1">
              <a:spLocks noChangeArrowheads="1"/>
            </p:cNvSpPr>
            <p:nvPr/>
          </p:nvSpPr>
          <p:spPr bwMode="auto">
            <a:xfrm flipH="1">
              <a:off x="1977197" y="1958218"/>
              <a:ext cx="500065" cy="369332"/>
            </a:xfrm>
            <a:prstGeom prst="rect">
              <a:avLst/>
            </a:prstGeom>
            <a:solidFill>
              <a:schemeClr val="bg1"/>
            </a:solidFill>
            <a:ln w="9525">
              <a:noFill/>
              <a:miter lim="800000"/>
              <a:headEnd/>
              <a:tailEnd/>
            </a:ln>
          </p:spPr>
          <p:txBody>
            <a:bodyPr>
              <a:spAutoFit/>
            </a:bodyPr>
            <a:lstStyle/>
            <a:p>
              <a:r>
                <a:rPr lang="cs-CZ">
                  <a:solidFill>
                    <a:srgbClr val="000000"/>
                  </a:solidFill>
                  <a:latin typeface="Calibri" pitchFamily="34" charset="0"/>
                </a:rPr>
                <a:t>a</a:t>
              </a:r>
              <a:r>
                <a:rPr lang="cs-CZ" baseline="-25000">
                  <a:solidFill>
                    <a:srgbClr val="000000"/>
                  </a:solidFill>
                  <a:latin typeface="Calibri" pitchFamily="34" charset="0"/>
                </a:rPr>
                <a:t>1</a:t>
              </a:r>
            </a:p>
          </p:txBody>
        </p:sp>
        <p:sp>
          <p:nvSpPr>
            <p:cNvPr id="27667" name="TextovéPole 17"/>
            <p:cNvSpPr txBox="1">
              <a:spLocks noChangeArrowheads="1"/>
            </p:cNvSpPr>
            <p:nvPr/>
          </p:nvSpPr>
          <p:spPr bwMode="auto">
            <a:xfrm>
              <a:off x="1643042" y="920266"/>
              <a:ext cx="1928826" cy="722370"/>
            </a:xfrm>
            <a:prstGeom prst="rect">
              <a:avLst/>
            </a:prstGeom>
            <a:noFill/>
            <a:ln w="9525">
              <a:noFill/>
              <a:miter lim="800000"/>
              <a:headEnd/>
              <a:tailEnd/>
            </a:ln>
          </p:spPr>
          <p:txBody>
            <a:bodyPr>
              <a:spAutoFit/>
            </a:bodyPr>
            <a:lstStyle/>
            <a:p>
              <a:r>
                <a:rPr lang="cs-CZ" b="1">
                  <a:latin typeface="Calibri" pitchFamily="34" charset="0"/>
                </a:rPr>
                <a:t>Páka jednozvratná</a:t>
              </a:r>
            </a:p>
          </p:txBody>
        </p:sp>
      </p:grpSp>
      <p:sp>
        <p:nvSpPr>
          <p:cNvPr id="27653" name="TextovéPole 18"/>
          <p:cNvSpPr txBox="1">
            <a:spLocks noChangeArrowheads="1"/>
          </p:cNvSpPr>
          <p:nvPr/>
        </p:nvSpPr>
        <p:spPr bwMode="auto">
          <a:xfrm>
            <a:off x="357188" y="1214438"/>
            <a:ext cx="5000625" cy="369887"/>
          </a:xfrm>
          <a:prstGeom prst="rect">
            <a:avLst/>
          </a:prstGeom>
          <a:noFill/>
          <a:ln w="9525">
            <a:noFill/>
            <a:miter lim="800000"/>
            <a:headEnd/>
            <a:tailEnd/>
          </a:ln>
        </p:spPr>
        <p:txBody>
          <a:bodyPr>
            <a:spAutoFit/>
          </a:bodyPr>
          <a:lstStyle/>
          <a:p>
            <a:r>
              <a:rPr lang="cs-CZ">
                <a:latin typeface="Calibri" pitchFamily="34" charset="0"/>
              </a:rPr>
              <a:t>Řešení:</a:t>
            </a:r>
          </a:p>
        </p:txBody>
      </p:sp>
      <p:pic>
        <p:nvPicPr>
          <p:cNvPr id="20" name="Picture 2" descr="C:\Documents and Settings\Fujitsu-Siemens\Local Settings\Temporary Internet Files\Content.IE5\TX1IFBFF\MC900441498[1].png"/>
          <p:cNvPicPr>
            <a:picLocks noChangeAspect="1" noChangeArrowheads="1"/>
          </p:cNvPicPr>
          <p:nvPr/>
        </p:nvPicPr>
        <p:blipFill>
          <a:blip r:embed="rId3">
            <a:duotone>
              <a:prstClr val="black"/>
              <a:schemeClr val="accent6">
                <a:tint val="45000"/>
                <a:satMod val="400000"/>
              </a:schemeClr>
            </a:duotone>
          </a:blip>
          <a:srcRect/>
          <a:stretch>
            <a:fillRect/>
          </a:stretch>
        </p:blipFill>
        <p:spPr bwMode="auto">
          <a:xfrm>
            <a:off x="7000892" y="3571876"/>
            <a:ext cx="1185630" cy="118563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8" presetClass="entr" presetSubtype="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strips(downRight)">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8" presetClass="entr" presetSubtype="6"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strips(downRight)">
                                      <p:cBhvr>
                                        <p:cTn id="12" dur="500"/>
                                        <p:tgtEl>
                                          <p:spTgt spid="5"/>
                                        </p:tgtEl>
                                      </p:cBhvr>
                                    </p:animEffect>
                                  </p:childTnLst>
                                </p:cTn>
                              </p:par>
                              <p:par>
                                <p:cTn id="13" presetID="23" presetClass="entr" presetSubtype="16" fill="hold" nodeType="withEffect">
                                  <p:stCondLst>
                                    <p:cond delay="0"/>
                                  </p:stCondLst>
                                  <p:childTnLst>
                                    <p:set>
                                      <p:cBhvr>
                                        <p:cTn id="14" dur="1" fill="hold">
                                          <p:stCondLst>
                                            <p:cond delay="0"/>
                                          </p:stCondLst>
                                        </p:cTn>
                                        <p:tgtEl>
                                          <p:spTgt spid="20"/>
                                        </p:tgtEl>
                                        <p:attrNameLst>
                                          <p:attrName>style.visibility</p:attrName>
                                        </p:attrNameLst>
                                      </p:cBhvr>
                                      <p:to>
                                        <p:strVal val="visible"/>
                                      </p:to>
                                    </p:set>
                                    <p:anim calcmode="lin" valueType="num">
                                      <p:cBhvr>
                                        <p:cTn id="15" dur="500" fill="hold"/>
                                        <p:tgtEl>
                                          <p:spTgt spid="20"/>
                                        </p:tgtEl>
                                        <p:attrNameLst>
                                          <p:attrName>ppt_w</p:attrName>
                                        </p:attrNameLst>
                                      </p:cBhvr>
                                      <p:tavLst>
                                        <p:tav tm="0">
                                          <p:val>
                                            <p:fltVal val="0"/>
                                          </p:val>
                                        </p:tav>
                                        <p:tav tm="100000">
                                          <p:val>
                                            <p:strVal val="#ppt_w"/>
                                          </p:val>
                                        </p:tav>
                                      </p:tavLst>
                                    </p:anim>
                                    <p:anim calcmode="lin" valueType="num">
                                      <p:cBhvr>
                                        <p:cTn id="16" dur="500" fill="hold"/>
                                        <p:tgtEl>
                                          <p:spTgt spid="20"/>
                                        </p:tgtEl>
                                        <p:attrNameLst>
                                          <p:attrName>ppt_h</p:attrName>
                                        </p:attrNameLst>
                                      </p:cBhvr>
                                      <p:tavLst>
                                        <p:tav tm="0">
                                          <p:val>
                                            <p:fltVal val="0"/>
                                          </p:val>
                                        </p:tav>
                                        <p:tav tm="100000">
                                          <p:val>
                                            <p:strVal val="#ppt_h"/>
                                          </p:val>
                                        </p:tav>
                                      </p:tavLst>
                                    </p:anim>
                                  </p:childTnLst>
                                </p:cTn>
                              </p:par>
                            </p:childTnLst>
                          </p:cTn>
                        </p:par>
                      </p:childTnLst>
                    </p:cTn>
                  </p:par>
                  <p:par>
                    <p:cTn id="17" fill="hold">
                      <p:stCondLst>
                        <p:cond delay="indefinite"/>
                      </p:stCondLst>
                      <p:childTnLst>
                        <p:par>
                          <p:cTn id="18" fill="hold">
                            <p:stCondLst>
                              <p:cond delay="0"/>
                            </p:stCondLst>
                            <p:childTnLst>
                              <p:par>
                                <p:cTn id="19" presetID="18" presetClass="entr" presetSubtype="6" fill="hold" grpId="0" nodeType="clickEffect">
                                  <p:stCondLst>
                                    <p:cond delay="0"/>
                                  </p:stCondLst>
                                  <p:childTnLst>
                                    <p:set>
                                      <p:cBhvr>
                                        <p:cTn id="20" dur="1" fill="hold">
                                          <p:stCondLst>
                                            <p:cond delay="0"/>
                                          </p:stCondLst>
                                        </p:cTn>
                                        <p:tgtEl>
                                          <p:spTgt spid="2"/>
                                        </p:tgtEl>
                                        <p:attrNameLst>
                                          <p:attrName>style.visibility</p:attrName>
                                        </p:attrNameLst>
                                      </p:cBhvr>
                                      <p:to>
                                        <p:strVal val="visible"/>
                                      </p:to>
                                    </p:set>
                                    <p:animEffect transition="in" filter="strips(downRight)">
                                      <p:cBhvr>
                                        <p:cTn id="2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2" descr="C:\Documents and Settings\Fujitsu-Siemens\Local Settings\Temporary Internet Files\Content.IE5\TX1IFBFF\MC900441289[1].png"/>
          <p:cNvPicPr>
            <a:picLocks noChangeAspect="1" noChangeArrowheads="1"/>
          </p:cNvPicPr>
          <p:nvPr/>
        </p:nvPicPr>
        <p:blipFill>
          <a:blip r:embed="rId2"/>
          <a:srcRect/>
          <a:stretch>
            <a:fillRect/>
          </a:stretch>
        </p:blipFill>
        <p:spPr bwMode="auto">
          <a:xfrm>
            <a:off x="5214938" y="1428750"/>
            <a:ext cx="3416300" cy="2428875"/>
          </a:xfrm>
          <a:prstGeom prst="rect">
            <a:avLst/>
          </a:prstGeom>
          <a:noFill/>
          <a:ln w="9525">
            <a:noFill/>
            <a:miter lim="800000"/>
            <a:headEnd/>
            <a:tailEnd/>
          </a:ln>
        </p:spPr>
      </p:pic>
      <p:grpSp>
        <p:nvGrpSpPr>
          <p:cNvPr id="24" name="Skupina 23"/>
          <p:cNvGrpSpPr>
            <a:grpSpLocks/>
          </p:cNvGrpSpPr>
          <p:nvPr/>
        </p:nvGrpSpPr>
        <p:grpSpPr bwMode="auto">
          <a:xfrm>
            <a:off x="5786438" y="1643063"/>
            <a:ext cx="3081337" cy="2500312"/>
            <a:chOff x="1643042" y="920266"/>
            <a:chExt cx="3603098" cy="2794486"/>
          </a:xfrm>
        </p:grpSpPr>
        <p:cxnSp>
          <p:nvCxnSpPr>
            <p:cNvPr id="3" name="Přímá spojovací čára 2"/>
            <p:cNvCxnSpPr/>
            <p:nvPr/>
          </p:nvCxnSpPr>
          <p:spPr>
            <a:xfrm>
              <a:off x="1713582" y="2714060"/>
              <a:ext cx="1858166" cy="1775"/>
            </a:xfrm>
            <a:prstGeom prst="line">
              <a:avLst/>
            </a:prstGeom>
          </p:spPr>
          <p:style>
            <a:lnRef idx="1">
              <a:schemeClr val="accent1"/>
            </a:lnRef>
            <a:fillRef idx="0">
              <a:schemeClr val="accent1"/>
            </a:fillRef>
            <a:effectRef idx="0">
              <a:schemeClr val="accent1"/>
            </a:effectRef>
            <a:fontRef idx="minor">
              <a:schemeClr val="tx1"/>
            </a:fontRef>
          </p:style>
        </p:cxnSp>
        <p:cxnSp>
          <p:nvCxnSpPr>
            <p:cNvPr id="4" name="Přímá spojovací šipka 3"/>
            <p:cNvCxnSpPr/>
            <p:nvPr/>
          </p:nvCxnSpPr>
          <p:spPr>
            <a:xfrm rot="5400000">
              <a:off x="2358969" y="3141620"/>
              <a:ext cx="856976" cy="1856"/>
            </a:xfrm>
            <a:prstGeom prst="straightConnector1">
              <a:avLst/>
            </a:prstGeom>
            <a:ln w="44450">
              <a:solidFill>
                <a:srgbClr val="002060"/>
              </a:solidFill>
              <a:tailEnd type="arrow"/>
            </a:ln>
          </p:spPr>
          <p:style>
            <a:lnRef idx="1">
              <a:schemeClr val="accent1"/>
            </a:lnRef>
            <a:fillRef idx="0">
              <a:schemeClr val="accent1"/>
            </a:fillRef>
            <a:effectRef idx="0">
              <a:schemeClr val="accent1"/>
            </a:effectRef>
            <a:fontRef idx="minor">
              <a:schemeClr val="tx1"/>
            </a:fontRef>
          </p:style>
        </p:cxnSp>
        <p:cxnSp>
          <p:nvCxnSpPr>
            <p:cNvPr id="5" name="Přímá spojovací čára 4"/>
            <p:cNvCxnSpPr/>
            <p:nvPr/>
          </p:nvCxnSpPr>
          <p:spPr>
            <a:xfrm rot="5400000">
              <a:off x="2143353" y="3071577"/>
              <a:ext cx="1286350" cy="0"/>
            </a:xfrm>
            <a:prstGeom prst="line">
              <a:avLst/>
            </a:prstGeom>
          </p:spPr>
          <p:style>
            <a:lnRef idx="1">
              <a:schemeClr val="accent1"/>
            </a:lnRef>
            <a:fillRef idx="0">
              <a:schemeClr val="accent1"/>
            </a:fillRef>
            <a:effectRef idx="0">
              <a:schemeClr val="accent1"/>
            </a:effectRef>
            <a:fontRef idx="minor">
              <a:schemeClr val="tx1"/>
            </a:fontRef>
          </p:style>
        </p:cxnSp>
        <p:sp>
          <p:nvSpPr>
            <p:cNvPr id="28684" name="TextovéPole 6"/>
            <p:cNvSpPr txBox="1">
              <a:spLocks noChangeArrowheads="1"/>
            </p:cNvSpPr>
            <p:nvPr/>
          </p:nvSpPr>
          <p:spPr bwMode="auto">
            <a:xfrm>
              <a:off x="1928794" y="3000372"/>
              <a:ext cx="357190" cy="369332"/>
            </a:xfrm>
            <a:prstGeom prst="rect">
              <a:avLst/>
            </a:prstGeom>
            <a:solidFill>
              <a:schemeClr val="bg1"/>
            </a:solidFill>
            <a:ln w="9525">
              <a:noFill/>
              <a:miter lim="800000"/>
              <a:headEnd/>
              <a:tailEnd/>
            </a:ln>
          </p:spPr>
          <p:txBody>
            <a:bodyPr>
              <a:spAutoFit/>
            </a:bodyPr>
            <a:lstStyle/>
            <a:p>
              <a:r>
                <a:rPr lang="cs-CZ">
                  <a:solidFill>
                    <a:srgbClr val="000000"/>
                  </a:solidFill>
                  <a:latin typeface="Calibri" pitchFamily="34" charset="0"/>
                </a:rPr>
                <a:t>0</a:t>
              </a:r>
            </a:p>
          </p:txBody>
        </p:sp>
        <p:sp>
          <p:nvSpPr>
            <p:cNvPr id="28685" name="TextovéPole 7"/>
            <p:cNvSpPr txBox="1">
              <a:spLocks noChangeArrowheads="1"/>
            </p:cNvSpPr>
            <p:nvPr/>
          </p:nvSpPr>
          <p:spPr bwMode="auto">
            <a:xfrm>
              <a:off x="4817512" y="1559006"/>
              <a:ext cx="428628" cy="369332"/>
            </a:xfrm>
            <a:prstGeom prst="rect">
              <a:avLst/>
            </a:prstGeom>
            <a:solidFill>
              <a:schemeClr val="bg1"/>
            </a:solidFill>
            <a:ln w="9525">
              <a:noFill/>
              <a:miter lim="800000"/>
              <a:headEnd/>
              <a:tailEnd/>
            </a:ln>
          </p:spPr>
          <p:txBody>
            <a:bodyPr>
              <a:spAutoFit/>
            </a:bodyPr>
            <a:lstStyle/>
            <a:p>
              <a:r>
                <a:rPr lang="cs-CZ">
                  <a:solidFill>
                    <a:srgbClr val="000000"/>
                  </a:solidFill>
                  <a:latin typeface="Calibri" pitchFamily="34" charset="0"/>
                </a:rPr>
                <a:t>F</a:t>
              </a:r>
              <a:r>
                <a:rPr lang="cs-CZ" baseline="-25000">
                  <a:solidFill>
                    <a:srgbClr val="000000"/>
                  </a:solidFill>
                  <a:latin typeface="Calibri" pitchFamily="34" charset="0"/>
                </a:rPr>
                <a:t>2</a:t>
              </a:r>
            </a:p>
          </p:txBody>
        </p:sp>
        <p:sp>
          <p:nvSpPr>
            <p:cNvPr id="28686" name="TextovéPole 8"/>
            <p:cNvSpPr txBox="1">
              <a:spLocks noChangeArrowheads="1"/>
            </p:cNvSpPr>
            <p:nvPr/>
          </p:nvSpPr>
          <p:spPr bwMode="auto">
            <a:xfrm>
              <a:off x="4316280" y="2836485"/>
              <a:ext cx="486800" cy="412783"/>
            </a:xfrm>
            <a:prstGeom prst="rect">
              <a:avLst/>
            </a:prstGeom>
            <a:solidFill>
              <a:schemeClr val="bg1"/>
            </a:solidFill>
            <a:ln w="9525">
              <a:noFill/>
              <a:miter lim="800000"/>
              <a:headEnd/>
              <a:tailEnd/>
            </a:ln>
          </p:spPr>
          <p:txBody>
            <a:bodyPr>
              <a:spAutoFit/>
            </a:bodyPr>
            <a:lstStyle/>
            <a:p>
              <a:r>
                <a:rPr lang="cs-CZ">
                  <a:solidFill>
                    <a:srgbClr val="000000"/>
                  </a:solidFill>
                  <a:latin typeface="Calibri" pitchFamily="34" charset="0"/>
                </a:rPr>
                <a:t>a</a:t>
              </a:r>
              <a:r>
                <a:rPr lang="cs-CZ" baseline="-25000">
                  <a:solidFill>
                    <a:srgbClr val="000000"/>
                  </a:solidFill>
                  <a:latin typeface="Calibri" pitchFamily="34" charset="0"/>
                </a:rPr>
                <a:t>2</a:t>
              </a:r>
            </a:p>
          </p:txBody>
        </p:sp>
        <p:cxnSp>
          <p:nvCxnSpPr>
            <p:cNvPr id="11" name="Přímá spojovací čára 10"/>
            <p:cNvCxnSpPr/>
            <p:nvPr/>
          </p:nvCxnSpPr>
          <p:spPr>
            <a:xfrm rot="10800000" flipV="1">
              <a:off x="3584743" y="2714060"/>
              <a:ext cx="987557" cy="1775"/>
            </a:xfrm>
            <a:prstGeom prst="line">
              <a:avLst/>
            </a:prstGeom>
          </p:spPr>
          <p:style>
            <a:lnRef idx="1">
              <a:schemeClr val="accent1"/>
            </a:lnRef>
            <a:fillRef idx="0">
              <a:schemeClr val="accent1"/>
            </a:fillRef>
            <a:effectRef idx="0">
              <a:schemeClr val="accent1"/>
            </a:effectRef>
            <a:fontRef idx="minor">
              <a:schemeClr val="tx1"/>
            </a:fontRef>
          </p:style>
        </p:cxnSp>
        <p:cxnSp>
          <p:nvCxnSpPr>
            <p:cNvPr id="12" name="Přímá spojovací šipka 11"/>
            <p:cNvCxnSpPr/>
            <p:nvPr/>
          </p:nvCxnSpPr>
          <p:spPr>
            <a:xfrm rot="5400000" flipH="1" flipV="1">
              <a:off x="3822667" y="1964428"/>
              <a:ext cx="1499264" cy="0"/>
            </a:xfrm>
            <a:prstGeom prst="straightConnector1">
              <a:avLst/>
            </a:prstGeom>
            <a:ln w="44450">
              <a:solidFill>
                <a:srgbClr val="002060"/>
              </a:solidFill>
              <a:tailEnd type="arrow"/>
            </a:ln>
          </p:spPr>
          <p:style>
            <a:lnRef idx="1">
              <a:schemeClr val="accent1"/>
            </a:lnRef>
            <a:fillRef idx="0">
              <a:schemeClr val="accent1"/>
            </a:fillRef>
            <a:effectRef idx="0">
              <a:schemeClr val="accent1"/>
            </a:effectRef>
            <a:fontRef idx="minor">
              <a:schemeClr val="tx1"/>
            </a:fontRef>
          </p:style>
        </p:cxnSp>
        <p:cxnSp>
          <p:nvCxnSpPr>
            <p:cNvPr id="13" name="Přímá spojovací čára 12"/>
            <p:cNvCxnSpPr/>
            <p:nvPr/>
          </p:nvCxnSpPr>
          <p:spPr>
            <a:xfrm rot="16200000" flipH="1">
              <a:off x="3715323" y="1857084"/>
              <a:ext cx="1713952" cy="0"/>
            </a:xfrm>
            <a:prstGeom prst="line">
              <a:avLst/>
            </a:prstGeom>
          </p:spPr>
          <p:style>
            <a:lnRef idx="1">
              <a:schemeClr val="accent1"/>
            </a:lnRef>
            <a:fillRef idx="0">
              <a:schemeClr val="accent1"/>
            </a:fillRef>
            <a:effectRef idx="0">
              <a:schemeClr val="accent1"/>
            </a:effectRef>
            <a:fontRef idx="minor">
              <a:schemeClr val="tx1"/>
            </a:fontRef>
          </p:style>
        </p:cxnSp>
        <p:sp>
          <p:nvSpPr>
            <p:cNvPr id="14" name="Rovnoramenný trojúhelník 13"/>
            <p:cNvSpPr/>
            <p:nvPr/>
          </p:nvSpPr>
          <p:spPr>
            <a:xfrm flipH="1">
              <a:off x="1643042" y="2714060"/>
              <a:ext cx="135510" cy="143717"/>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28691" name="TextovéPole 15"/>
            <p:cNvSpPr txBox="1">
              <a:spLocks noChangeArrowheads="1"/>
            </p:cNvSpPr>
            <p:nvPr/>
          </p:nvSpPr>
          <p:spPr bwMode="auto">
            <a:xfrm flipH="1">
              <a:off x="2227813" y="2996170"/>
              <a:ext cx="436792" cy="369332"/>
            </a:xfrm>
            <a:prstGeom prst="rect">
              <a:avLst/>
            </a:prstGeom>
            <a:solidFill>
              <a:schemeClr val="bg1"/>
            </a:solidFill>
            <a:ln w="9525">
              <a:noFill/>
              <a:miter lim="800000"/>
              <a:headEnd/>
              <a:tailEnd/>
            </a:ln>
          </p:spPr>
          <p:txBody>
            <a:bodyPr>
              <a:spAutoFit/>
            </a:bodyPr>
            <a:lstStyle/>
            <a:p>
              <a:r>
                <a:rPr lang="cs-CZ">
                  <a:solidFill>
                    <a:srgbClr val="000000"/>
                  </a:solidFill>
                  <a:latin typeface="Calibri" pitchFamily="34" charset="0"/>
                </a:rPr>
                <a:t>F</a:t>
              </a:r>
              <a:r>
                <a:rPr lang="cs-CZ" baseline="-25000">
                  <a:solidFill>
                    <a:srgbClr val="000000"/>
                  </a:solidFill>
                  <a:latin typeface="Calibri" pitchFamily="34" charset="0"/>
                </a:rPr>
                <a:t>1</a:t>
              </a:r>
            </a:p>
          </p:txBody>
        </p:sp>
        <p:sp>
          <p:nvSpPr>
            <p:cNvPr id="28692" name="TextovéPole 16"/>
            <p:cNvSpPr txBox="1">
              <a:spLocks noChangeArrowheads="1"/>
            </p:cNvSpPr>
            <p:nvPr/>
          </p:nvSpPr>
          <p:spPr bwMode="auto">
            <a:xfrm flipH="1">
              <a:off x="1977197" y="1958218"/>
              <a:ext cx="500065" cy="369332"/>
            </a:xfrm>
            <a:prstGeom prst="rect">
              <a:avLst/>
            </a:prstGeom>
            <a:solidFill>
              <a:schemeClr val="bg1"/>
            </a:solidFill>
            <a:ln w="9525">
              <a:noFill/>
              <a:miter lim="800000"/>
              <a:headEnd/>
              <a:tailEnd/>
            </a:ln>
          </p:spPr>
          <p:txBody>
            <a:bodyPr>
              <a:spAutoFit/>
            </a:bodyPr>
            <a:lstStyle/>
            <a:p>
              <a:r>
                <a:rPr lang="cs-CZ">
                  <a:solidFill>
                    <a:srgbClr val="000000"/>
                  </a:solidFill>
                  <a:latin typeface="Calibri" pitchFamily="34" charset="0"/>
                </a:rPr>
                <a:t>a</a:t>
              </a:r>
              <a:r>
                <a:rPr lang="cs-CZ" baseline="-25000">
                  <a:solidFill>
                    <a:srgbClr val="000000"/>
                  </a:solidFill>
                  <a:latin typeface="Calibri" pitchFamily="34" charset="0"/>
                </a:rPr>
                <a:t>1</a:t>
              </a:r>
            </a:p>
          </p:txBody>
        </p:sp>
        <p:sp>
          <p:nvSpPr>
            <p:cNvPr id="28693" name="TextovéPole 17"/>
            <p:cNvSpPr txBox="1">
              <a:spLocks noChangeArrowheads="1"/>
            </p:cNvSpPr>
            <p:nvPr/>
          </p:nvSpPr>
          <p:spPr bwMode="auto">
            <a:xfrm>
              <a:off x="1643042" y="920266"/>
              <a:ext cx="1928826" cy="722370"/>
            </a:xfrm>
            <a:prstGeom prst="rect">
              <a:avLst/>
            </a:prstGeom>
            <a:noFill/>
            <a:ln w="9525">
              <a:noFill/>
              <a:miter lim="800000"/>
              <a:headEnd/>
              <a:tailEnd/>
            </a:ln>
          </p:spPr>
          <p:txBody>
            <a:bodyPr>
              <a:spAutoFit/>
            </a:bodyPr>
            <a:lstStyle/>
            <a:p>
              <a:r>
                <a:rPr lang="cs-CZ" b="1">
                  <a:latin typeface="Calibri" pitchFamily="34" charset="0"/>
                </a:rPr>
                <a:t>Páka jednozvratná</a:t>
              </a:r>
            </a:p>
          </p:txBody>
        </p:sp>
      </p:grpSp>
      <p:sp>
        <p:nvSpPr>
          <p:cNvPr id="28675" name="TextovéPole 26"/>
          <p:cNvSpPr txBox="1">
            <a:spLocks noChangeArrowheads="1"/>
          </p:cNvSpPr>
          <p:nvPr/>
        </p:nvSpPr>
        <p:spPr bwMode="auto">
          <a:xfrm>
            <a:off x="214313" y="142875"/>
            <a:ext cx="8429625" cy="1016000"/>
          </a:xfrm>
          <a:prstGeom prst="rect">
            <a:avLst/>
          </a:prstGeom>
          <a:noFill/>
          <a:ln w="9525">
            <a:noFill/>
            <a:miter lim="800000"/>
            <a:headEnd/>
            <a:tailEnd/>
          </a:ln>
        </p:spPr>
        <p:txBody>
          <a:bodyPr>
            <a:spAutoFit/>
          </a:bodyPr>
          <a:lstStyle/>
          <a:p>
            <a:r>
              <a:rPr lang="cs-CZ" sz="2000">
                <a:latin typeface="Calibri" pitchFamily="34" charset="0"/>
              </a:rPr>
              <a:t>Na kolečko si zahradník naložil tři pytle zeminy každý o hmotnosti dvacet kilogramů. Korba je od kola vzdálena 50 cm, zahradník zvedá kolečko ve vzdálenosti 150 cm od kola. Jakou silou bude působit?</a:t>
            </a:r>
          </a:p>
        </p:txBody>
      </p:sp>
      <p:sp>
        <p:nvSpPr>
          <p:cNvPr id="28" name="TextovéPole 27"/>
          <p:cNvSpPr txBox="1">
            <a:spLocks noChangeArrowheads="1"/>
          </p:cNvSpPr>
          <p:nvPr/>
        </p:nvSpPr>
        <p:spPr bwMode="auto">
          <a:xfrm>
            <a:off x="142875" y="2286000"/>
            <a:ext cx="5715000" cy="4267200"/>
          </a:xfrm>
          <a:prstGeom prst="rect">
            <a:avLst/>
          </a:prstGeom>
          <a:noFill/>
          <a:ln w="9525">
            <a:noFill/>
            <a:miter lim="800000"/>
            <a:headEnd/>
            <a:tailEnd/>
          </a:ln>
        </p:spPr>
        <p:txBody>
          <a:bodyPr>
            <a:spAutoFit/>
          </a:bodyPr>
          <a:lstStyle/>
          <a:p>
            <a:r>
              <a:rPr lang="cs-CZ" sz="2000">
                <a:latin typeface="Calibri" pitchFamily="34" charset="0"/>
              </a:rPr>
              <a:t>Zápis úlohy: </a:t>
            </a:r>
          </a:p>
          <a:p>
            <a:r>
              <a:rPr lang="cs-CZ" sz="2000">
                <a:latin typeface="Calibri" pitchFamily="34" charset="0"/>
              </a:rPr>
              <a:t>Rameno nákladu  	a</a:t>
            </a:r>
            <a:r>
              <a:rPr lang="cs-CZ" sz="2000" baseline="-25000">
                <a:latin typeface="Calibri" pitchFamily="34" charset="0"/>
              </a:rPr>
              <a:t>1</a:t>
            </a:r>
            <a:r>
              <a:rPr lang="cs-CZ" sz="2000">
                <a:latin typeface="Calibri" pitchFamily="34" charset="0"/>
              </a:rPr>
              <a:t> = 50 cm = 0,5 m</a:t>
            </a:r>
          </a:p>
          <a:p>
            <a:r>
              <a:rPr lang="cs-CZ" sz="2000">
                <a:latin typeface="Calibri" pitchFamily="34" charset="0"/>
              </a:rPr>
              <a:t>Rameno zahradníka 	a</a:t>
            </a:r>
            <a:r>
              <a:rPr lang="cs-CZ" sz="2000" baseline="-25000">
                <a:latin typeface="Calibri" pitchFamily="34" charset="0"/>
              </a:rPr>
              <a:t>2</a:t>
            </a:r>
            <a:r>
              <a:rPr lang="cs-CZ" sz="2000">
                <a:latin typeface="Calibri" pitchFamily="34" charset="0"/>
              </a:rPr>
              <a:t> = 1,5m</a:t>
            </a:r>
          </a:p>
          <a:p>
            <a:r>
              <a:rPr lang="cs-CZ" sz="2000">
                <a:latin typeface="Calibri" pitchFamily="34" charset="0"/>
              </a:rPr>
              <a:t>Hmotnosti nákladu m</a:t>
            </a:r>
            <a:r>
              <a:rPr lang="cs-CZ" sz="2000" baseline="-25000">
                <a:latin typeface="Calibri" pitchFamily="34" charset="0"/>
              </a:rPr>
              <a:t>1</a:t>
            </a:r>
            <a:r>
              <a:rPr lang="cs-CZ" sz="2000">
                <a:latin typeface="Calibri" pitchFamily="34" charset="0"/>
              </a:rPr>
              <a:t> = 60 kg odpovídá síla </a:t>
            </a:r>
          </a:p>
          <a:p>
            <a:r>
              <a:rPr lang="cs-CZ" sz="2000">
                <a:latin typeface="Calibri" pitchFamily="34" charset="0"/>
              </a:rPr>
              <a:t>			F</a:t>
            </a:r>
            <a:r>
              <a:rPr lang="cs-CZ" sz="2000" baseline="-25000">
                <a:latin typeface="Calibri" pitchFamily="34" charset="0"/>
              </a:rPr>
              <a:t>1</a:t>
            </a:r>
            <a:r>
              <a:rPr lang="cs-CZ" sz="2000">
                <a:latin typeface="Calibri" pitchFamily="34" charset="0"/>
              </a:rPr>
              <a:t> = 600N</a:t>
            </a:r>
          </a:p>
          <a:p>
            <a:r>
              <a:rPr lang="cs-CZ" sz="2000" u="sng">
                <a:latin typeface="Calibri" pitchFamily="34" charset="0"/>
              </a:rPr>
              <a:t>Síla zahradníka		F</a:t>
            </a:r>
            <a:r>
              <a:rPr lang="cs-CZ" sz="2000" u="sng" baseline="-25000">
                <a:latin typeface="Calibri" pitchFamily="34" charset="0"/>
              </a:rPr>
              <a:t>2 </a:t>
            </a:r>
            <a:r>
              <a:rPr lang="cs-CZ" sz="2000" u="sng">
                <a:latin typeface="Calibri" pitchFamily="34" charset="0"/>
              </a:rPr>
              <a:t>= ?</a:t>
            </a:r>
            <a:r>
              <a:rPr lang="cs-CZ" sz="2000">
                <a:latin typeface="Calibri" pitchFamily="34" charset="0"/>
              </a:rPr>
              <a:t> </a:t>
            </a:r>
          </a:p>
          <a:p>
            <a:r>
              <a:rPr lang="cs-CZ" sz="2000">
                <a:latin typeface="Calibri" pitchFamily="34" charset="0"/>
              </a:rPr>
              <a:t>Momentová věta platí i pro jednozvratnou páku: 				F</a:t>
            </a:r>
            <a:r>
              <a:rPr lang="cs-CZ" sz="2000" baseline="-25000">
                <a:latin typeface="Calibri" pitchFamily="34" charset="0"/>
              </a:rPr>
              <a:t>1</a:t>
            </a:r>
            <a:r>
              <a:rPr lang="cs-CZ" sz="2000">
                <a:latin typeface="Calibri" pitchFamily="34" charset="0"/>
              </a:rPr>
              <a:t> . a</a:t>
            </a:r>
            <a:r>
              <a:rPr lang="cs-CZ" sz="2000" baseline="-25000">
                <a:latin typeface="Calibri" pitchFamily="34" charset="0"/>
              </a:rPr>
              <a:t>1</a:t>
            </a:r>
            <a:r>
              <a:rPr lang="cs-CZ" sz="2000">
                <a:latin typeface="Calibri" pitchFamily="34" charset="0"/>
              </a:rPr>
              <a:t> = F</a:t>
            </a:r>
            <a:r>
              <a:rPr lang="cs-CZ" sz="2000" baseline="-25000">
                <a:latin typeface="Calibri" pitchFamily="34" charset="0"/>
              </a:rPr>
              <a:t>2</a:t>
            </a:r>
            <a:r>
              <a:rPr lang="cs-CZ" sz="2000">
                <a:latin typeface="Calibri" pitchFamily="34" charset="0"/>
              </a:rPr>
              <a:t> . a </a:t>
            </a:r>
            <a:r>
              <a:rPr lang="cs-CZ" sz="2000" baseline="-25000">
                <a:latin typeface="Calibri" pitchFamily="34" charset="0"/>
              </a:rPr>
              <a:t>2</a:t>
            </a:r>
          </a:p>
          <a:p>
            <a:endParaRPr lang="cs-CZ" sz="2000" baseline="-25000">
              <a:latin typeface="Calibri" pitchFamily="34" charset="0"/>
            </a:endParaRPr>
          </a:p>
          <a:p>
            <a:r>
              <a:rPr lang="cs-CZ" sz="2000">
                <a:latin typeface="Calibri" pitchFamily="34" charset="0"/>
              </a:rPr>
              <a:t> Odtud síla zahradníka:</a:t>
            </a:r>
          </a:p>
          <a:p>
            <a:endParaRPr lang="cs-CZ" sz="2000">
              <a:latin typeface="Calibri" pitchFamily="34" charset="0"/>
            </a:endParaRPr>
          </a:p>
          <a:p>
            <a:r>
              <a:rPr lang="cs-CZ" sz="2000">
                <a:latin typeface="Calibri" pitchFamily="34" charset="0"/>
              </a:rPr>
              <a:t>			F</a:t>
            </a:r>
            <a:r>
              <a:rPr lang="cs-CZ" sz="2000" baseline="-25000">
                <a:latin typeface="Calibri" pitchFamily="34" charset="0"/>
              </a:rPr>
              <a:t>2 </a:t>
            </a:r>
            <a:r>
              <a:rPr lang="cs-CZ" sz="2000">
                <a:latin typeface="Calibri" pitchFamily="34" charset="0"/>
              </a:rPr>
              <a:t>=600 .0,5 : 1,5 = 200 (N)</a:t>
            </a:r>
            <a:endParaRPr lang="cs-CZ" sz="2000" u="sng">
              <a:latin typeface="Calibri" pitchFamily="34" charset="0"/>
            </a:endParaRPr>
          </a:p>
          <a:p>
            <a:r>
              <a:rPr lang="cs-CZ" sz="2000" u="sng">
                <a:latin typeface="Calibri" pitchFamily="34" charset="0"/>
              </a:rPr>
              <a:t>Zahradník zvedne kolečko silou 200 N.</a:t>
            </a:r>
            <a:endParaRPr lang="cs-CZ" u="sng">
              <a:latin typeface="Calibri" pitchFamily="34" charset="0"/>
            </a:endParaRPr>
          </a:p>
          <a:p>
            <a:endParaRPr lang="cs-CZ">
              <a:latin typeface="Calibri" pitchFamily="34" charset="0"/>
            </a:endParaRPr>
          </a:p>
        </p:txBody>
      </p:sp>
      <p:pic>
        <p:nvPicPr>
          <p:cNvPr id="29" name="Picture 6"/>
          <p:cNvPicPr>
            <a:picLocks noChangeAspect="1" noChangeArrowheads="1"/>
          </p:cNvPicPr>
          <p:nvPr/>
        </p:nvPicPr>
        <p:blipFill>
          <a:blip r:embed="rId3">
            <a:clrChange>
              <a:clrFrom>
                <a:srgbClr val="FFFFFF"/>
              </a:clrFrom>
              <a:clrTo>
                <a:srgbClr val="FFFFFF">
                  <a:alpha val="0"/>
                </a:srgbClr>
              </a:clrTo>
            </a:clrChange>
          </a:blip>
          <a:srcRect/>
          <a:stretch>
            <a:fillRect/>
          </a:stretch>
        </p:blipFill>
        <p:spPr bwMode="auto">
          <a:xfrm>
            <a:off x="2928938" y="4786313"/>
            <a:ext cx="1047750" cy="676275"/>
          </a:xfrm>
          <a:prstGeom prst="rect">
            <a:avLst/>
          </a:prstGeom>
          <a:noFill/>
          <a:ln w="9525">
            <a:noFill/>
            <a:miter lim="800000"/>
            <a:headEnd/>
            <a:tailEnd/>
          </a:ln>
        </p:spPr>
      </p:pic>
      <p:pic>
        <p:nvPicPr>
          <p:cNvPr id="20" name="Picture 2" descr="C:\Documents and Settings\Fujitsu-Siemens\Local Settings\Temporary Internet Files\Content.IE5\TX1IFBFF\MC900441498[1].png"/>
          <p:cNvPicPr>
            <a:picLocks noChangeAspect="1" noChangeArrowheads="1"/>
          </p:cNvPicPr>
          <p:nvPr/>
        </p:nvPicPr>
        <p:blipFill>
          <a:blip r:embed="rId4">
            <a:duotone>
              <a:prstClr val="black"/>
              <a:schemeClr val="accent6">
                <a:tint val="45000"/>
                <a:satMod val="400000"/>
              </a:schemeClr>
            </a:duotone>
          </a:blip>
          <a:srcRect/>
          <a:stretch>
            <a:fillRect/>
          </a:stretch>
        </p:blipFill>
        <p:spPr bwMode="auto">
          <a:xfrm>
            <a:off x="7215206" y="3571876"/>
            <a:ext cx="1185630" cy="1185630"/>
          </a:xfrm>
          <a:prstGeom prst="rect">
            <a:avLst/>
          </a:prstGeom>
          <a:noFill/>
        </p:spPr>
      </p:pic>
      <p:sp>
        <p:nvSpPr>
          <p:cNvPr id="28679" name="TextovéPole 20"/>
          <p:cNvSpPr txBox="1">
            <a:spLocks noChangeArrowheads="1"/>
          </p:cNvSpPr>
          <p:nvPr/>
        </p:nvSpPr>
        <p:spPr bwMode="auto">
          <a:xfrm>
            <a:off x="285750" y="1285875"/>
            <a:ext cx="4857750" cy="523875"/>
          </a:xfrm>
          <a:prstGeom prst="rect">
            <a:avLst/>
          </a:prstGeom>
          <a:noFill/>
          <a:ln w="38100">
            <a:solidFill>
              <a:srgbClr val="663300"/>
            </a:solidFill>
            <a:miter lim="800000"/>
            <a:headEnd/>
            <a:tailEnd/>
          </a:ln>
        </p:spPr>
        <p:txBody>
          <a:bodyPr>
            <a:spAutoFit/>
          </a:bodyPr>
          <a:lstStyle/>
          <a:p>
            <a:r>
              <a:rPr lang="cs-CZ" sz="2800">
                <a:solidFill>
                  <a:srgbClr val="663300"/>
                </a:solidFill>
                <a:latin typeface="Calibri" pitchFamily="34" charset="0"/>
              </a:rPr>
              <a:t>Řešení pro zdatnější počtáře</a:t>
            </a:r>
            <a:r>
              <a:rPr lang="cs-CZ" sz="2000">
                <a:solidFill>
                  <a:srgbClr val="663300"/>
                </a:solidFill>
                <a:latin typeface="Calibri" pitchFamily="34" charset="0"/>
              </a:rPr>
              <a:t>:</a:t>
            </a:r>
          </a:p>
        </p:txBody>
      </p:sp>
      <p:pic>
        <p:nvPicPr>
          <p:cNvPr id="22" name="Picture 3" descr="C:\Documents and Settings\Fujitsu-Siemens\Local Settings\Temporary Internet Files\Content.IE5\GIYM0IHI\MC900423828[1].wmf"/>
          <p:cNvPicPr>
            <a:picLocks noChangeAspect="1" noChangeArrowheads="1"/>
          </p:cNvPicPr>
          <p:nvPr/>
        </p:nvPicPr>
        <p:blipFill>
          <a:blip r:embed="rId5">
            <a:duotone>
              <a:prstClr val="black"/>
              <a:schemeClr val="accent6">
                <a:tint val="45000"/>
                <a:satMod val="400000"/>
              </a:schemeClr>
            </a:duotone>
          </a:blip>
          <a:srcRect/>
          <a:stretch>
            <a:fillRect/>
          </a:stretch>
        </p:blipFill>
        <p:spPr bwMode="auto">
          <a:xfrm>
            <a:off x="7215206" y="4714884"/>
            <a:ext cx="1257300" cy="199390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8" presetClass="entr" presetSubtype="6" fill="hold"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strips(downRight)">
                                      <p:cBhvr>
                                        <p:cTn id="7" dur="500"/>
                                        <p:tgtEl>
                                          <p:spTgt spid="19"/>
                                        </p:tgtEl>
                                      </p:cBhvr>
                                    </p:animEffect>
                                  </p:childTnLst>
                                </p:cTn>
                              </p:par>
                            </p:childTnLst>
                          </p:cTn>
                        </p:par>
                      </p:childTnLst>
                    </p:cTn>
                  </p:par>
                  <p:par>
                    <p:cTn id="8" fill="hold">
                      <p:stCondLst>
                        <p:cond delay="indefinite"/>
                      </p:stCondLst>
                      <p:childTnLst>
                        <p:par>
                          <p:cTn id="9" fill="hold">
                            <p:stCondLst>
                              <p:cond delay="0"/>
                            </p:stCondLst>
                            <p:childTnLst>
                              <p:par>
                                <p:cTn id="10" presetID="18" presetClass="entr" presetSubtype="6" fill="hold" nodeType="clickEffect">
                                  <p:stCondLst>
                                    <p:cond delay="0"/>
                                  </p:stCondLst>
                                  <p:childTnLst>
                                    <p:set>
                                      <p:cBhvr>
                                        <p:cTn id="11" dur="1" fill="hold">
                                          <p:stCondLst>
                                            <p:cond delay="0"/>
                                          </p:stCondLst>
                                        </p:cTn>
                                        <p:tgtEl>
                                          <p:spTgt spid="24"/>
                                        </p:tgtEl>
                                        <p:attrNameLst>
                                          <p:attrName>style.visibility</p:attrName>
                                        </p:attrNameLst>
                                      </p:cBhvr>
                                      <p:to>
                                        <p:strVal val="visible"/>
                                      </p:to>
                                    </p:set>
                                    <p:animEffect transition="in" filter="strips(downRight)">
                                      <p:cBhvr>
                                        <p:cTn id="12" dur="500"/>
                                        <p:tgtEl>
                                          <p:spTgt spid="24"/>
                                        </p:tgtEl>
                                      </p:cBhvr>
                                    </p:animEffect>
                                  </p:childTnLst>
                                </p:cTn>
                              </p:par>
                            </p:childTnLst>
                          </p:cTn>
                        </p:par>
                      </p:childTnLst>
                    </p:cTn>
                  </p:par>
                  <p:par>
                    <p:cTn id="13" fill="hold">
                      <p:stCondLst>
                        <p:cond delay="indefinite"/>
                      </p:stCondLst>
                      <p:childTnLst>
                        <p:par>
                          <p:cTn id="14" fill="hold">
                            <p:stCondLst>
                              <p:cond delay="0"/>
                            </p:stCondLst>
                            <p:childTnLst>
                              <p:par>
                                <p:cTn id="15" presetID="18" presetClass="entr" presetSubtype="6" fill="hold" grpId="0" nodeType="clickEffect">
                                  <p:stCondLst>
                                    <p:cond delay="0"/>
                                  </p:stCondLst>
                                  <p:childTnLst>
                                    <p:set>
                                      <p:cBhvr>
                                        <p:cTn id="16" dur="1" fill="hold">
                                          <p:stCondLst>
                                            <p:cond delay="0"/>
                                          </p:stCondLst>
                                        </p:cTn>
                                        <p:tgtEl>
                                          <p:spTgt spid="28"/>
                                        </p:tgtEl>
                                        <p:attrNameLst>
                                          <p:attrName>style.visibility</p:attrName>
                                        </p:attrNameLst>
                                      </p:cBhvr>
                                      <p:to>
                                        <p:strVal val="visible"/>
                                      </p:to>
                                    </p:set>
                                    <p:animEffect transition="in" filter="strips(downRight)">
                                      <p:cBhvr>
                                        <p:cTn id="17" dur="500"/>
                                        <p:tgtEl>
                                          <p:spTgt spid="28"/>
                                        </p:tgtEl>
                                      </p:cBhvr>
                                    </p:animEffect>
                                  </p:childTnLst>
                                </p:cTn>
                              </p:par>
                              <p:par>
                                <p:cTn id="18" presetID="18" presetClass="entr" presetSubtype="6" fill="hold" nodeType="withEffect">
                                  <p:stCondLst>
                                    <p:cond delay="0"/>
                                  </p:stCondLst>
                                  <p:childTnLst>
                                    <p:set>
                                      <p:cBhvr>
                                        <p:cTn id="19" dur="1" fill="hold">
                                          <p:stCondLst>
                                            <p:cond delay="0"/>
                                          </p:stCondLst>
                                        </p:cTn>
                                        <p:tgtEl>
                                          <p:spTgt spid="29"/>
                                        </p:tgtEl>
                                        <p:attrNameLst>
                                          <p:attrName>style.visibility</p:attrName>
                                        </p:attrNameLst>
                                      </p:cBhvr>
                                      <p:to>
                                        <p:strVal val="visible"/>
                                      </p:to>
                                    </p:set>
                                    <p:animEffect transition="in" filter="strips(downRight)">
                                      <p:cBhvr>
                                        <p:cTn id="20" dur="500"/>
                                        <p:tgtEl>
                                          <p:spTgt spid="29"/>
                                        </p:tgtEl>
                                      </p:cBhvr>
                                    </p:animEffect>
                                  </p:childTnLst>
                                </p:cTn>
                              </p:par>
                              <p:par>
                                <p:cTn id="21" presetID="23" presetClass="entr" presetSubtype="16" fill="hold" nodeType="withEffect">
                                  <p:stCondLst>
                                    <p:cond delay="0"/>
                                  </p:stCondLst>
                                  <p:childTnLst>
                                    <p:set>
                                      <p:cBhvr>
                                        <p:cTn id="22" dur="1" fill="hold">
                                          <p:stCondLst>
                                            <p:cond delay="0"/>
                                          </p:stCondLst>
                                        </p:cTn>
                                        <p:tgtEl>
                                          <p:spTgt spid="20"/>
                                        </p:tgtEl>
                                        <p:attrNameLst>
                                          <p:attrName>style.visibility</p:attrName>
                                        </p:attrNameLst>
                                      </p:cBhvr>
                                      <p:to>
                                        <p:strVal val="visible"/>
                                      </p:to>
                                    </p:set>
                                    <p:anim calcmode="lin" valueType="num">
                                      <p:cBhvr>
                                        <p:cTn id="23" dur="500" fill="hold"/>
                                        <p:tgtEl>
                                          <p:spTgt spid="20"/>
                                        </p:tgtEl>
                                        <p:attrNameLst>
                                          <p:attrName>ppt_w</p:attrName>
                                        </p:attrNameLst>
                                      </p:cBhvr>
                                      <p:tavLst>
                                        <p:tav tm="0">
                                          <p:val>
                                            <p:fltVal val="0"/>
                                          </p:val>
                                        </p:tav>
                                        <p:tav tm="100000">
                                          <p:val>
                                            <p:strVal val="#ppt_w"/>
                                          </p:val>
                                        </p:tav>
                                      </p:tavLst>
                                    </p:anim>
                                    <p:anim calcmode="lin" valueType="num">
                                      <p:cBhvr>
                                        <p:cTn id="24" dur="500" fill="hold"/>
                                        <p:tgtEl>
                                          <p:spTgt spid="20"/>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1"/>
          <p:cNvSpPr>
            <a:spLocks noChangeArrowheads="1"/>
          </p:cNvSpPr>
          <p:nvPr/>
        </p:nvSpPr>
        <p:spPr bwMode="auto">
          <a:xfrm>
            <a:off x="142875" y="500063"/>
            <a:ext cx="8715375" cy="1016000"/>
          </a:xfrm>
          <a:prstGeom prst="rect">
            <a:avLst/>
          </a:prstGeom>
          <a:noFill/>
          <a:ln w="9525">
            <a:noFill/>
            <a:miter lim="800000"/>
            <a:headEnd/>
            <a:tailEnd/>
          </a:ln>
        </p:spPr>
        <p:txBody>
          <a:bodyPr anchor="ctr">
            <a:spAutoFit/>
          </a:bodyPr>
          <a:lstStyle/>
          <a:p>
            <a:r>
              <a:rPr lang="cs-CZ" sz="2000">
                <a:latin typeface="Times New Roman" pitchFamily="18" charset="0"/>
                <a:ea typeface="Calibri" pitchFamily="34" charset="0"/>
                <a:cs typeface="Times New Roman" pitchFamily="18" charset="0"/>
              </a:rPr>
              <a:t>Automechanik chtěl zvednout auto o hmotnosti 1 tuny. Použil k</a:t>
            </a:r>
            <a:r>
              <a:rPr lang="cs-CZ" sz="2000">
                <a:latin typeface="Calibri" pitchFamily="34" charset="0"/>
                <a:ea typeface="Calibri" pitchFamily="34" charset="0"/>
                <a:cs typeface="Times New Roman" pitchFamily="18" charset="0"/>
              </a:rPr>
              <a:t> </a:t>
            </a:r>
            <a:r>
              <a:rPr lang="cs-CZ" sz="2000">
                <a:latin typeface="Times New Roman" pitchFamily="18" charset="0"/>
                <a:ea typeface="Calibri" pitchFamily="34" charset="0"/>
                <a:cs typeface="Times New Roman" pitchFamily="18" charset="0"/>
              </a:rPr>
              <a:t>tomu tyč o d</a:t>
            </a:r>
            <a:r>
              <a:rPr lang="cs-CZ" sz="2000">
                <a:latin typeface="Calibri" pitchFamily="34" charset="0"/>
                <a:ea typeface="Calibri" pitchFamily="34" charset="0"/>
                <a:cs typeface="Times New Roman" pitchFamily="18" charset="0"/>
              </a:rPr>
              <a:t>é</a:t>
            </a:r>
            <a:r>
              <a:rPr lang="cs-CZ" sz="2000">
                <a:latin typeface="Times New Roman" pitchFamily="18" charset="0"/>
                <a:ea typeface="Calibri" pitchFamily="34" charset="0"/>
                <a:cs typeface="Times New Roman" pitchFamily="18" charset="0"/>
              </a:rPr>
              <a:t>lce 4m tak, že ji zahnul 40 cm od konce. Kratší konec zasunul pod auto. Jakou silou působil na druh</a:t>
            </a:r>
            <a:r>
              <a:rPr lang="cs-CZ" sz="2000">
                <a:latin typeface="Calibri" pitchFamily="34" charset="0"/>
                <a:ea typeface="Calibri" pitchFamily="34" charset="0"/>
                <a:cs typeface="Times New Roman" pitchFamily="18" charset="0"/>
              </a:rPr>
              <a:t>é</a:t>
            </a:r>
            <a:r>
              <a:rPr lang="cs-CZ" sz="2000">
                <a:latin typeface="Times New Roman" pitchFamily="18" charset="0"/>
                <a:ea typeface="Calibri" pitchFamily="34" charset="0"/>
                <a:cs typeface="Times New Roman" pitchFamily="18" charset="0"/>
              </a:rPr>
              <a:t>m konci?</a:t>
            </a:r>
            <a:endParaRPr lang="cs-CZ" sz="2000">
              <a:ea typeface="Calibri" pitchFamily="34" charset="0"/>
              <a:cs typeface="Times New Roman" pitchFamily="18" charset="0"/>
            </a:endParaRPr>
          </a:p>
        </p:txBody>
      </p:sp>
      <p:pic>
        <p:nvPicPr>
          <p:cNvPr id="29698" name="Picture 3"/>
          <p:cNvPicPr>
            <a:picLocks noChangeAspect="1" noChangeArrowheads="1"/>
          </p:cNvPicPr>
          <p:nvPr/>
        </p:nvPicPr>
        <p:blipFill>
          <a:blip r:embed="rId2"/>
          <a:srcRect/>
          <a:stretch>
            <a:fillRect/>
          </a:stretch>
        </p:blipFill>
        <p:spPr bwMode="auto">
          <a:xfrm>
            <a:off x="6572250" y="1214438"/>
            <a:ext cx="2374900" cy="1506537"/>
          </a:xfrm>
          <a:prstGeom prst="rect">
            <a:avLst/>
          </a:prstGeom>
          <a:noFill/>
          <a:ln w="9525">
            <a:noFill/>
            <a:miter lim="800000"/>
            <a:headEnd/>
            <a:tailEnd/>
          </a:ln>
        </p:spPr>
      </p:pic>
      <p:sp>
        <p:nvSpPr>
          <p:cNvPr id="10" name="TextovéPole 9"/>
          <p:cNvSpPr txBox="1">
            <a:spLocks noChangeArrowheads="1"/>
          </p:cNvSpPr>
          <p:nvPr/>
        </p:nvSpPr>
        <p:spPr bwMode="auto">
          <a:xfrm>
            <a:off x="214313" y="1428750"/>
            <a:ext cx="6643687" cy="1631950"/>
          </a:xfrm>
          <a:prstGeom prst="rect">
            <a:avLst/>
          </a:prstGeom>
          <a:noFill/>
          <a:ln w="9525">
            <a:noFill/>
            <a:miter lim="800000"/>
            <a:headEnd/>
            <a:tailEnd/>
          </a:ln>
        </p:spPr>
        <p:txBody>
          <a:bodyPr>
            <a:spAutoFit/>
          </a:bodyPr>
          <a:lstStyle/>
          <a:p>
            <a:r>
              <a:rPr lang="cs-CZ" sz="2000">
                <a:latin typeface="Calibri" pitchFamily="34" charset="0"/>
              </a:rPr>
              <a:t>Řešení:</a:t>
            </a:r>
          </a:p>
          <a:p>
            <a:r>
              <a:rPr lang="cs-CZ" sz="2000">
                <a:latin typeface="Calibri" pitchFamily="34" charset="0"/>
              </a:rPr>
              <a:t>Kratší konec  tyče  - 	a</a:t>
            </a:r>
            <a:r>
              <a:rPr lang="cs-CZ" sz="2000" baseline="-25000">
                <a:latin typeface="Calibri" pitchFamily="34" charset="0"/>
              </a:rPr>
              <a:t>1</a:t>
            </a:r>
            <a:r>
              <a:rPr lang="cs-CZ" sz="2000">
                <a:latin typeface="Calibri" pitchFamily="34" charset="0"/>
              </a:rPr>
              <a:t> = 40 cm = 0,4 m</a:t>
            </a:r>
          </a:p>
          <a:p>
            <a:r>
              <a:rPr lang="cs-CZ" sz="2000">
                <a:latin typeface="Calibri" pitchFamily="34" charset="0"/>
              </a:rPr>
              <a:t>Delší část tyče        - 	 a</a:t>
            </a:r>
            <a:r>
              <a:rPr lang="cs-CZ" sz="2000" baseline="-25000">
                <a:latin typeface="Calibri" pitchFamily="34" charset="0"/>
              </a:rPr>
              <a:t>2</a:t>
            </a:r>
            <a:r>
              <a:rPr lang="cs-CZ" sz="2000">
                <a:latin typeface="Calibri" pitchFamily="34" charset="0"/>
              </a:rPr>
              <a:t> = 3,6 m</a:t>
            </a:r>
          </a:p>
          <a:p>
            <a:r>
              <a:rPr lang="cs-CZ" sz="2000">
                <a:latin typeface="Calibri" pitchFamily="34" charset="0"/>
              </a:rPr>
              <a:t>Hmotnosti auta m</a:t>
            </a:r>
            <a:r>
              <a:rPr lang="cs-CZ" sz="2000" baseline="-25000">
                <a:latin typeface="Calibri" pitchFamily="34" charset="0"/>
              </a:rPr>
              <a:t>1</a:t>
            </a:r>
            <a:r>
              <a:rPr lang="cs-CZ" sz="2000">
                <a:latin typeface="Calibri" pitchFamily="34" charset="0"/>
              </a:rPr>
              <a:t> = 800 kg odpovídá síla F</a:t>
            </a:r>
            <a:r>
              <a:rPr lang="cs-CZ" sz="2000" baseline="-25000">
                <a:latin typeface="Calibri" pitchFamily="34" charset="0"/>
              </a:rPr>
              <a:t>1</a:t>
            </a:r>
            <a:r>
              <a:rPr lang="cs-CZ" sz="2000">
                <a:latin typeface="Calibri" pitchFamily="34" charset="0"/>
              </a:rPr>
              <a:t> = 8000N</a:t>
            </a:r>
          </a:p>
          <a:p>
            <a:r>
              <a:rPr lang="cs-CZ" sz="2000" u="sng">
                <a:latin typeface="Calibri" pitchFamily="34" charset="0"/>
              </a:rPr>
              <a:t>Síla automechanika 	F</a:t>
            </a:r>
            <a:r>
              <a:rPr lang="cs-CZ" sz="2000" u="sng" baseline="-25000">
                <a:latin typeface="Calibri" pitchFamily="34" charset="0"/>
              </a:rPr>
              <a:t>2 </a:t>
            </a:r>
            <a:r>
              <a:rPr lang="cs-CZ" sz="2000" u="sng">
                <a:latin typeface="Calibri" pitchFamily="34" charset="0"/>
              </a:rPr>
              <a:t>= ? </a:t>
            </a:r>
          </a:p>
        </p:txBody>
      </p:sp>
      <p:sp>
        <p:nvSpPr>
          <p:cNvPr id="11" name="TextovéPole 10"/>
          <p:cNvSpPr txBox="1">
            <a:spLocks noChangeArrowheads="1"/>
          </p:cNvSpPr>
          <p:nvPr/>
        </p:nvSpPr>
        <p:spPr bwMode="auto">
          <a:xfrm>
            <a:off x="7572375" y="2571750"/>
            <a:ext cx="785813" cy="369888"/>
          </a:xfrm>
          <a:prstGeom prst="rect">
            <a:avLst/>
          </a:prstGeom>
          <a:noFill/>
          <a:ln w="9525">
            <a:noFill/>
            <a:miter lim="800000"/>
            <a:headEnd/>
            <a:tailEnd/>
          </a:ln>
        </p:spPr>
        <p:txBody>
          <a:bodyPr>
            <a:spAutoFit/>
          </a:bodyPr>
          <a:lstStyle/>
          <a:p>
            <a:r>
              <a:rPr lang="cs-CZ">
                <a:latin typeface="Calibri" pitchFamily="34" charset="0"/>
              </a:rPr>
              <a:t>0,4 m</a:t>
            </a:r>
          </a:p>
        </p:txBody>
      </p:sp>
      <p:sp>
        <p:nvSpPr>
          <p:cNvPr id="12" name="TextovéPole 11"/>
          <p:cNvSpPr txBox="1">
            <a:spLocks noChangeArrowheads="1"/>
          </p:cNvSpPr>
          <p:nvPr/>
        </p:nvSpPr>
        <p:spPr bwMode="auto">
          <a:xfrm>
            <a:off x="7786688" y="1500188"/>
            <a:ext cx="857250" cy="369887"/>
          </a:xfrm>
          <a:prstGeom prst="rect">
            <a:avLst/>
          </a:prstGeom>
          <a:noFill/>
          <a:ln w="9525">
            <a:noFill/>
            <a:miter lim="800000"/>
            <a:headEnd/>
            <a:tailEnd/>
          </a:ln>
        </p:spPr>
        <p:txBody>
          <a:bodyPr>
            <a:spAutoFit/>
          </a:bodyPr>
          <a:lstStyle/>
          <a:p>
            <a:r>
              <a:rPr lang="cs-CZ">
                <a:latin typeface="Calibri" pitchFamily="34" charset="0"/>
              </a:rPr>
              <a:t>3,6 m</a:t>
            </a:r>
          </a:p>
        </p:txBody>
      </p:sp>
      <p:sp>
        <p:nvSpPr>
          <p:cNvPr id="15" name="TextovéPole 14"/>
          <p:cNvSpPr txBox="1">
            <a:spLocks noChangeArrowheads="1"/>
          </p:cNvSpPr>
          <p:nvPr/>
        </p:nvSpPr>
        <p:spPr bwMode="auto">
          <a:xfrm>
            <a:off x="285750" y="3143250"/>
            <a:ext cx="7715250" cy="1836738"/>
          </a:xfrm>
          <a:prstGeom prst="rect">
            <a:avLst/>
          </a:prstGeom>
          <a:noFill/>
          <a:ln w="9525">
            <a:noFill/>
            <a:miter lim="800000"/>
            <a:headEnd/>
            <a:tailEnd/>
          </a:ln>
        </p:spPr>
        <p:txBody>
          <a:bodyPr>
            <a:spAutoFit/>
          </a:bodyPr>
          <a:lstStyle/>
          <a:p>
            <a:r>
              <a:rPr lang="cs-CZ" sz="2000">
                <a:latin typeface="Calibri" pitchFamily="34" charset="0"/>
              </a:rPr>
              <a:t>Z momentové věty: 	F</a:t>
            </a:r>
            <a:r>
              <a:rPr lang="cs-CZ" sz="2000" baseline="-25000">
                <a:latin typeface="Calibri" pitchFamily="34" charset="0"/>
              </a:rPr>
              <a:t>1</a:t>
            </a:r>
            <a:r>
              <a:rPr lang="cs-CZ" sz="2000">
                <a:latin typeface="Calibri" pitchFamily="34" charset="0"/>
              </a:rPr>
              <a:t> . a</a:t>
            </a:r>
            <a:r>
              <a:rPr lang="cs-CZ" sz="2000" baseline="-25000">
                <a:latin typeface="Calibri" pitchFamily="34" charset="0"/>
              </a:rPr>
              <a:t>1</a:t>
            </a:r>
            <a:r>
              <a:rPr lang="cs-CZ" sz="2000">
                <a:latin typeface="Calibri" pitchFamily="34" charset="0"/>
              </a:rPr>
              <a:t> = F</a:t>
            </a:r>
            <a:r>
              <a:rPr lang="cs-CZ" sz="2000" baseline="-25000">
                <a:latin typeface="Calibri" pitchFamily="34" charset="0"/>
              </a:rPr>
              <a:t>2</a:t>
            </a:r>
            <a:r>
              <a:rPr lang="cs-CZ" sz="2000">
                <a:latin typeface="Calibri" pitchFamily="34" charset="0"/>
              </a:rPr>
              <a:t> . a </a:t>
            </a:r>
            <a:r>
              <a:rPr lang="cs-CZ" sz="2000" baseline="-25000">
                <a:latin typeface="Calibri" pitchFamily="34" charset="0"/>
              </a:rPr>
              <a:t>2</a:t>
            </a:r>
          </a:p>
          <a:p>
            <a:endParaRPr lang="cs-CZ" sz="2000" baseline="-25000">
              <a:latin typeface="Calibri" pitchFamily="34" charset="0"/>
            </a:endParaRPr>
          </a:p>
          <a:p>
            <a:r>
              <a:rPr lang="cs-CZ" sz="2000">
                <a:latin typeface="Calibri" pitchFamily="34" charset="0"/>
              </a:rPr>
              <a:t>Síla automechanika:	</a:t>
            </a:r>
          </a:p>
          <a:p>
            <a:endParaRPr lang="cs-CZ" sz="2000">
              <a:latin typeface="Calibri" pitchFamily="34" charset="0"/>
            </a:endParaRPr>
          </a:p>
          <a:p>
            <a:r>
              <a:rPr lang="cs-CZ" sz="2000">
                <a:latin typeface="Calibri" pitchFamily="34" charset="0"/>
              </a:rPr>
              <a:t>			F</a:t>
            </a:r>
            <a:r>
              <a:rPr lang="cs-CZ" sz="2000" baseline="-25000">
                <a:latin typeface="Calibri" pitchFamily="34" charset="0"/>
              </a:rPr>
              <a:t>2 </a:t>
            </a:r>
            <a:r>
              <a:rPr lang="cs-CZ" sz="2000">
                <a:latin typeface="Calibri" pitchFamily="34" charset="0"/>
              </a:rPr>
              <a:t>=8 000 .0,4 : 3,6 = 888,88</a:t>
            </a:r>
            <a:r>
              <a:rPr lang="cs-CZ" sz="2000" u="sng">
                <a:latin typeface="Calibri" pitchFamily="34" charset="0"/>
              </a:rPr>
              <a:t>(N)</a:t>
            </a:r>
          </a:p>
          <a:p>
            <a:r>
              <a:rPr lang="cs-CZ" sz="2000" u="sng">
                <a:latin typeface="Calibri" pitchFamily="34" charset="0"/>
              </a:rPr>
              <a:t>Automechanik zvedne auto silou přibližně 889 N</a:t>
            </a:r>
            <a:endParaRPr lang="cs-CZ">
              <a:latin typeface="Calibri" pitchFamily="34" charset="0"/>
            </a:endParaRPr>
          </a:p>
        </p:txBody>
      </p:sp>
      <p:sp>
        <p:nvSpPr>
          <p:cNvPr id="29703" name="Rectangle 7"/>
          <p:cNvSpPr>
            <a:spLocks noChangeArrowheads="1"/>
          </p:cNvSpPr>
          <p:nvPr/>
        </p:nvSpPr>
        <p:spPr bwMode="auto">
          <a:xfrm>
            <a:off x="0" y="0"/>
            <a:ext cx="9144000" cy="0"/>
          </a:xfrm>
          <a:prstGeom prst="rect">
            <a:avLst/>
          </a:prstGeom>
          <a:noFill/>
          <a:ln w="9525">
            <a:noFill/>
            <a:miter lim="800000"/>
            <a:headEnd/>
            <a:tailEnd/>
          </a:ln>
        </p:spPr>
        <p:txBody>
          <a:bodyPr wrap="none" anchor="ctr">
            <a:spAutoFit/>
          </a:bodyPr>
          <a:lstStyle/>
          <a:p>
            <a:endParaRPr lang="cs-CZ">
              <a:latin typeface="Calibri" pitchFamily="34" charset="0"/>
            </a:endParaRPr>
          </a:p>
        </p:txBody>
      </p:sp>
      <p:pic>
        <p:nvPicPr>
          <p:cNvPr id="1030" name="Picture 6"/>
          <p:cNvPicPr>
            <a:picLocks noChangeAspect="1" noChangeArrowheads="1"/>
          </p:cNvPicPr>
          <p:nvPr/>
        </p:nvPicPr>
        <p:blipFill>
          <a:blip r:embed="rId3">
            <a:clrChange>
              <a:clrFrom>
                <a:srgbClr val="FFFFFF"/>
              </a:clrFrom>
              <a:clrTo>
                <a:srgbClr val="FFFFFF">
                  <a:alpha val="0"/>
                </a:srgbClr>
              </a:clrTo>
            </a:clrChange>
          </a:blip>
          <a:srcRect/>
          <a:stretch>
            <a:fillRect/>
          </a:stretch>
        </p:blipFill>
        <p:spPr bwMode="auto">
          <a:xfrm>
            <a:off x="3071813" y="3571875"/>
            <a:ext cx="1047750" cy="676275"/>
          </a:xfrm>
          <a:prstGeom prst="rect">
            <a:avLst/>
          </a:prstGeom>
          <a:noFill/>
          <a:ln w="9525">
            <a:noFill/>
            <a:miter lim="800000"/>
            <a:headEnd/>
            <a:tailEnd/>
          </a:ln>
        </p:spPr>
      </p:pic>
      <p:sp>
        <p:nvSpPr>
          <p:cNvPr id="24" name="Obdélník 23"/>
          <p:cNvSpPr>
            <a:spLocks noChangeArrowheads="1"/>
          </p:cNvSpPr>
          <p:nvPr/>
        </p:nvSpPr>
        <p:spPr bwMode="auto">
          <a:xfrm>
            <a:off x="357188" y="6000750"/>
            <a:ext cx="7929562" cy="400050"/>
          </a:xfrm>
          <a:prstGeom prst="rect">
            <a:avLst/>
          </a:prstGeom>
          <a:noFill/>
          <a:ln w="9525">
            <a:noFill/>
            <a:miter lim="800000"/>
            <a:headEnd/>
            <a:tailEnd/>
          </a:ln>
        </p:spPr>
        <p:txBody>
          <a:bodyPr>
            <a:spAutoFit/>
          </a:bodyPr>
          <a:lstStyle/>
          <a:p>
            <a:r>
              <a:rPr lang="cs-CZ" sz="2000" u="sng">
                <a:latin typeface="Calibri" pitchFamily="34" charset="0"/>
              </a:rPr>
              <a:t>Automechanik by musel mít hmotnost přibližně 89 kg, či více. </a:t>
            </a:r>
          </a:p>
        </p:txBody>
      </p:sp>
      <p:sp>
        <p:nvSpPr>
          <p:cNvPr id="25" name="TextovéPole 24"/>
          <p:cNvSpPr txBox="1">
            <a:spLocks noChangeArrowheads="1"/>
          </p:cNvSpPr>
          <p:nvPr/>
        </p:nvSpPr>
        <p:spPr bwMode="auto">
          <a:xfrm>
            <a:off x="285750" y="5429250"/>
            <a:ext cx="7500938" cy="400050"/>
          </a:xfrm>
          <a:prstGeom prst="rect">
            <a:avLst/>
          </a:prstGeom>
          <a:noFill/>
          <a:ln w="9525">
            <a:noFill/>
            <a:miter lim="800000"/>
            <a:headEnd/>
            <a:tailEnd/>
          </a:ln>
        </p:spPr>
        <p:txBody>
          <a:bodyPr>
            <a:spAutoFit/>
          </a:bodyPr>
          <a:lstStyle/>
          <a:p>
            <a:r>
              <a:rPr lang="cs-CZ" sz="2000">
                <a:latin typeface="Calibri" pitchFamily="34" charset="0"/>
              </a:rPr>
              <a:t>Uvaž,  jestli by takto zvedl toto auto i menší a štíhlejší automechanik.</a:t>
            </a:r>
          </a:p>
        </p:txBody>
      </p:sp>
      <p:sp>
        <p:nvSpPr>
          <p:cNvPr id="29707" name="TextovéPole 12"/>
          <p:cNvSpPr txBox="1">
            <a:spLocks noChangeArrowheads="1"/>
          </p:cNvSpPr>
          <p:nvPr/>
        </p:nvSpPr>
        <p:spPr bwMode="auto">
          <a:xfrm>
            <a:off x="214313" y="142875"/>
            <a:ext cx="6215062" cy="461963"/>
          </a:xfrm>
          <a:prstGeom prst="rect">
            <a:avLst/>
          </a:prstGeom>
          <a:noFill/>
          <a:ln w="38100">
            <a:solidFill>
              <a:srgbClr val="663300"/>
            </a:solidFill>
            <a:miter lim="800000"/>
            <a:headEnd/>
            <a:tailEnd/>
          </a:ln>
        </p:spPr>
        <p:txBody>
          <a:bodyPr>
            <a:spAutoFit/>
          </a:bodyPr>
          <a:lstStyle/>
          <a:p>
            <a:r>
              <a:rPr lang="cs-CZ" sz="2400">
                <a:solidFill>
                  <a:srgbClr val="663300"/>
                </a:solidFill>
                <a:latin typeface="Calibri" pitchFamily="34" charset="0"/>
              </a:rPr>
              <a:t>Příklad s řešením pro zdatnější počtáře:</a:t>
            </a:r>
          </a:p>
        </p:txBody>
      </p:sp>
      <p:pic>
        <p:nvPicPr>
          <p:cNvPr id="14" name="Picture 2" descr="C:\Documents and Settings\Fujitsu-Siemens\Local Settings\Temporary Internet Files\Content.IE5\TX1IFBFF\MC900441498[1].png"/>
          <p:cNvPicPr>
            <a:picLocks noChangeAspect="1" noChangeArrowheads="1"/>
          </p:cNvPicPr>
          <p:nvPr/>
        </p:nvPicPr>
        <p:blipFill>
          <a:blip r:embed="rId4">
            <a:duotone>
              <a:prstClr val="black"/>
              <a:schemeClr val="accent6">
                <a:tint val="45000"/>
                <a:satMod val="400000"/>
              </a:schemeClr>
            </a:duotone>
          </a:blip>
          <a:srcRect/>
          <a:stretch>
            <a:fillRect/>
          </a:stretch>
        </p:blipFill>
        <p:spPr bwMode="auto">
          <a:xfrm>
            <a:off x="7429520" y="3000372"/>
            <a:ext cx="1185630" cy="1185630"/>
          </a:xfrm>
          <a:prstGeom prst="rect">
            <a:avLst/>
          </a:prstGeom>
          <a:noFill/>
        </p:spPr>
      </p:pic>
      <p:pic>
        <p:nvPicPr>
          <p:cNvPr id="16" name="Picture 3" descr="C:\Documents and Settings\Fujitsu-Siemens\Local Settings\Temporary Internet Files\Content.IE5\GIYM0IHI\MC900423828[1].wmf"/>
          <p:cNvPicPr>
            <a:picLocks noChangeAspect="1" noChangeArrowheads="1"/>
          </p:cNvPicPr>
          <p:nvPr/>
        </p:nvPicPr>
        <p:blipFill>
          <a:blip r:embed="rId5">
            <a:duotone>
              <a:prstClr val="black"/>
              <a:schemeClr val="accent6">
                <a:tint val="45000"/>
                <a:satMod val="400000"/>
              </a:schemeClr>
            </a:duotone>
          </a:blip>
          <a:srcRect/>
          <a:stretch>
            <a:fillRect/>
          </a:stretch>
        </p:blipFill>
        <p:spPr bwMode="auto">
          <a:xfrm>
            <a:off x="7500958" y="4071942"/>
            <a:ext cx="1257300" cy="199390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8" presetClass="entr" presetSubtype="6"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strips(downRight)">
                                      <p:cBhvr>
                                        <p:cTn id="7" dur="500"/>
                                        <p:tgtEl>
                                          <p:spTgt spid="10"/>
                                        </p:tgtEl>
                                      </p:cBhvr>
                                    </p:animEffect>
                                  </p:childTnLst>
                                </p:cTn>
                              </p:par>
                            </p:childTnLst>
                          </p:cTn>
                        </p:par>
                        <p:par>
                          <p:cTn id="8" fill="hold">
                            <p:stCondLst>
                              <p:cond delay="500"/>
                            </p:stCondLst>
                            <p:childTnLst>
                              <p:par>
                                <p:cTn id="9" presetID="18" presetClass="entr" presetSubtype="12" fill="hold" grpId="0" nodeType="afterEffect">
                                  <p:stCondLst>
                                    <p:cond delay="0"/>
                                  </p:stCondLst>
                                  <p:childTnLst>
                                    <p:set>
                                      <p:cBhvr>
                                        <p:cTn id="10" dur="1" fill="hold">
                                          <p:stCondLst>
                                            <p:cond delay="0"/>
                                          </p:stCondLst>
                                        </p:cTn>
                                        <p:tgtEl>
                                          <p:spTgt spid="11"/>
                                        </p:tgtEl>
                                        <p:attrNameLst>
                                          <p:attrName>style.visibility</p:attrName>
                                        </p:attrNameLst>
                                      </p:cBhvr>
                                      <p:to>
                                        <p:strVal val="visible"/>
                                      </p:to>
                                    </p:set>
                                    <p:animEffect transition="in" filter="strips(downLeft)">
                                      <p:cBhvr>
                                        <p:cTn id="11" dur="500"/>
                                        <p:tgtEl>
                                          <p:spTgt spid="11"/>
                                        </p:tgtEl>
                                      </p:cBhvr>
                                    </p:animEffect>
                                  </p:childTnLst>
                                </p:cTn>
                              </p:par>
                            </p:childTnLst>
                          </p:cTn>
                        </p:par>
                        <p:par>
                          <p:cTn id="12" fill="hold">
                            <p:stCondLst>
                              <p:cond delay="1000"/>
                            </p:stCondLst>
                            <p:childTnLst>
                              <p:par>
                                <p:cTn id="13" presetID="18" presetClass="entr" presetSubtype="12" fill="hold" grpId="0" nodeType="afterEffect">
                                  <p:stCondLst>
                                    <p:cond delay="0"/>
                                  </p:stCondLst>
                                  <p:childTnLst>
                                    <p:set>
                                      <p:cBhvr>
                                        <p:cTn id="14" dur="1" fill="hold">
                                          <p:stCondLst>
                                            <p:cond delay="0"/>
                                          </p:stCondLst>
                                        </p:cTn>
                                        <p:tgtEl>
                                          <p:spTgt spid="12"/>
                                        </p:tgtEl>
                                        <p:attrNameLst>
                                          <p:attrName>style.visibility</p:attrName>
                                        </p:attrNameLst>
                                      </p:cBhvr>
                                      <p:to>
                                        <p:strVal val="visible"/>
                                      </p:to>
                                    </p:set>
                                    <p:animEffect transition="in" filter="strips(downLeft)">
                                      <p:cBhvr>
                                        <p:cTn id="15" dur="500"/>
                                        <p:tgtEl>
                                          <p:spTgt spid="12"/>
                                        </p:tgtEl>
                                      </p:cBhvr>
                                    </p:animEffect>
                                  </p:childTnLst>
                                </p:cTn>
                              </p:par>
                            </p:childTnLst>
                          </p:cTn>
                        </p:par>
                      </p:childTnLst>
                    </p:cTn>
                  </p:par>
                  <p:par>
                    <p:cTn id="16" fill="hold">
                      <p:stCondLst>
                        <p:cond delay="indefinite"/>
                      </p:stCondLst>
                      <p:childTnLst>
                        <p:par>
                          <p:cTn id="17" fill="hold">
                            <p:stCondLst>
                              <p:cond delay="0"/>
                            </p:stCondLst>
                            <p:childTnLst>
                              <p:par>
                                <p:cTn id="18" presetID="18" presetClass="entr" presetSubtype="6" fill="hold" grpId="0" nodeType="clickEffect">
                                  <p:stCondLst>
                                    <p:cond delay="0"/>
                                  </p:stCondLst>
                                  <p:childTnLst>
                                    <p:set>
                                      <p:cBhvr>
                                        <p:cTn id="19" dur="1" fill="hold">
                                          <p:stCondLst>
                                            <p:cond delay="0"/>
                                          </p:stCondLst>
                                        </p:cTn>
                                        <p:tgtEl>
                                          <p:spTgt spid="15"/>
                                        </p:tgtEl>
                                        <p:attrNameLst>
                                          <p:attrName>style.visibility</p:attrName>
                                        </p:attrNameLst>
                                      </p:cBhvr>
                                      <p:to>
                                        <p:strVal val="visible"/>
                                      </p:to>
                                    </p:set>
                                    <p:animEffect transition="in" filter="strips(downRight)">
                                      <p:cBhvr>
                                        <p:cTn id="20" dur="500"/>
                                        <p:tgtEl>
                                          <p:spTgt spid="15"/>
                                        </p:tgtEl>
                                      </p:cBhvr>
                                    </p:animEffect>
                                  </p:childTnLst>
                                </p:cTn>
                              </p:par>
                              <p:par>
                                <p:cTn id="21" presetID="18" presetClass="entr" presetSubtype="6" fill="hold" nodeType="withEffect">
                                  <p:stCondLst>
                                    <p:cond delay="0"/>
                                  </p:stCondLst>
                                  <p:childTnLst>
                                    <p:set>
                                      <p:cBhvr>
                                        <p:cTn id="22" dur="1" fill="hold">
                                          <p:stCondLst>
                                            <p:cond delay="0"/>
                                          </p:stCondLst>
                                        </p:cTn>
                                        <p:tgtEl>
                                          <p:spTgt spid="1030"/>
                                        </p:tgtEl>
                                        <p:attrNameLst>
                                          <p:attrName>style.visibility</p:attrName>
                                        </p:attrNameLst>
                                      </p:cBhvr>
                                      <p:to>
                                        <p:strVal val="visible"/>
                                      </p:to>
                                    </p:set>
                                    <p:animEffect transition="in" filter="strips(downRight)">
                                      <p:cBhvr>
                                        <p:cTn id="23" dur="500"/>
                                        <p:tgtEl>
                                          <p:spTgt spid="1030"/>
                                        </p:tgtEl>
                                      </p:cBhvr>
                                    </p:animEffect>
                                  </p:childTnLst>
                                </p:cTn>
                              </p:par>
                            </p:childTnLst>
                          </p:cTn>
                        </p:par>
                      </p:childTnLst>
                    </p:cTn>
                  </p:par>
                  <p:par>
                    <p:cTn id="24" fill="hold">
                      <p:stCondLst>
                        <p:cond delay="indefinite"/>
                      </p:stCondLst>
                      <p:childTnLst>
                        <p:par>
                          <p:cTn id="25" fill="hold">
                            <p:stCondLst>
                              <p:cond delay="0"/>
                            </p:stCondLst>
                            <p:childTnLst>
                              <p:par>
                                <p:cTn id="26" presetID="18" presetClass="entr" presetSubtype="6" fill="hold" grpId="0" nodeType="clickEffect">
                                  <p:stCondLst>
                                    <p:cond delay="0"/>
                                  </p:stCondLst>
                                  <p:childTnLst>
                                    <p:set>
                                      <p:cBhvr>
                                        <p:cTn id="27" dur="1" fill="hold">
                                          <p:stCondLst>
                                            <p:cond delay="0"/>
                                          </p:stCondLst>
                                        </p:cTn>
                                        <p:tgtEl>
                                          <p:spTgt spid="25"/>
                                        </p:tgtEl>
                                        <p:attrNameLst>
                                          <p:attrName>style.visibility</p:attrName>
                                        </p:attrNameLst>
                                      </p:cBhvr>
                                      <p:to>
                                        <p:strVal val="visible"/>
                                      </p:to>
                                    </p:set>
                                    <p:animEffect transition="in" filter="strips(downRight)">
                                      <p:cBhvr>
                                        <p:cTn id="28" dur="500"/>
                                        <p:tgtEl>
                                          <p:spTgt spid="25"/>
                                        </p:tgtEl>
                                      </p:cBhvr>
                                    </p:animEffect>
                                  </p:childTnLst>
                                </p:cTn>
                              </p:par>
                            </p:childTnLst>
                          </p:cTn>
                        </p:par>
                      </p:childTnLst>
                    </p:cTn>
                  </p:par>
                  <p:par>
                    <p:cTn id="29" fill="hold">
                      <p:stCondLst>
                        <p:cond delay="indefinite"/>
                      </p:stCondLst>
                      <p:childTnLst>
                        <p:par>
                          <p:cTn id="30" fill="hold">
                            <p:stCondLst>
                              <p:cond delay="0"/>
                            </p:stCondLst>
                            <p:childTnLst>
                              <p:par>
                                <p:cTn id="31" presetID="18" presetClass="entr" presetSubtype="6" fill="hold" grpId="0" nodeType="clickEffect">
                                  <p:stCondLst>
                                    <p:cond delay="0"/>
                                  </p:stCondLst>
                                  <p:childTnLst>
                                    <p:set>
                                      <p:cBhvr>
                                        <p:cTn id="32" dur="1" fill="hold">
                                          <p:stCondLst>
                                            <p:cond delay="0"/>
                                          </p:stCondLst>
                                        </p:cTn>
                                        <p:tgtEl>
                                          <p:spTgt spid="24"/>
                                        </p:tgtEl>
                                        <p:attrNameLst>
                                          <p:attrName>style.visibility</p:attrName>
                                        </p:attrNameLst>
                                      </p:cBhvr>
                                      <p:to>
                                        <p:strVal val="visible"/>
                                      </p:to>
                                    </p:set>
                                    <p:animEffect transition="in" filter="strips(downRight)">
                                      <p:cBhvr>
                                        <p:cTn id="33" dur="500"/>
                                        <p:tgtEl>
                                          <p:spTgt spid="24"/>
                                        </p:tgtEl>
                                      </p:cBhvr>
                                    </p:animEffect>
                                  </p:childTnLst>
                                </p:cTn>
                              </p:par>
                              <p:par>
                                <p:cTn id="34" presetID="23" presetClass="entr" presetSubtype="16" fill="hold" nodeType="withEffect">
                                  <p:stCondLst>
                                    <p:cond delay="0"/>
                                  </p:stCondLst>
                                  <p:childTnLst>
                                    <p:set>
                                      <p:cBhvr>
                                        <p:cTn id="35" dur="1" fill="hold">
                                          <p:stCondLst>
                                            <p:cond delay="0"/>
                                          </p:stCondLst>
                                        </p:cTn>
                                        <p:tgtEl>
                                          <p:spTgt spid="14"/>
                                        </p:tgtEl>
                                        <p:attrNameLst>
                                          <p:attrName>style.visibility</p:attrName>
                                        </p:attrNameLst>
                                      </p:cBhvr>
                                      <p:to>
                                        <p:strVal val="visible"/>
                                      </p:to>
                                    </p:set>
                                    <p:anim calcmode="lin" valueType="num">
                                      <p:cBhvr>
                                        <p:cTn id="36" dur="500" fill="hold"/>
                                        <p:tgtEl>
                                          <p:spTgt spid="14"/>
                                        </p:tgtEl>
                                        <p:attrNameLst>
                                          <p:attrName>ppt_w</p:attrName>
                                        </p:attrNameLst>
                                      </p:cBhvr>
                                      <p:tavLst>
                                        <p:tav tm="0">
                                          <p:val>
                                            <p:fltVal val="0"/>
                                          </p:val>
                                        </p:tav>
                                        <p:tav tm="100000">
                                          <p:val>
                                            <p:strVal val="#ppt_w"/>
                                          </p:val>
                                        </p:tav>
                                      </p:tavLst>
                                    </p:anim>
                                    <p:anim calcmode="lin" valueType="num">
                                      <p:cBhvr>
                                        <p:cTn id="37" dur="500" fill="hold"/>
                                        <p:tgtEl>
                                          <p:spTgt spid="14"/>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p:bldP spid="12" grpId="0"/>
      <p:bldP spid="15" grpId="0"/>
      <p:bldP spid="24" grpId="0"/>
      <p:bldP spid="25"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Rectangle 2"/>
          <p:cNvSpPr>
            <a:spLocks noChangeArrowheads="1"/>
          </p:cNvSpPr>
          <p:nvPr/>
        </p:nvSpPr>
        <p:spPr bwMode="auto">
          <a:xfrm>
            <a:off x="0" y="0"/>
            <a:ext cx="9144000" cy="457200"/>
          </a:xfrm>
          <a:prstGeom prst="rect">
            <a:avLst/>
          </a:prstGeom>
          <a:noFill/>
          <a:ln w="9525">
            <a:noFill/>
            <a:miter lim="800000"/>
            <a:headEnd/>
            <a:tailEnd/>
          </a:ln>
        </p:spPr>
        <p:txBody>
          <a:bodyPr wrap="none" anchor="ctr">
            <a:spAutoFit/>
          </a:bodyPr>
          <a:lstStyle/>
          <a:p>
            <a:endParaRPr lang="cs-CZ">
              <a:latin typeface="Calibri" pitchFamily="34" charset="0"/>
            </a:endParaRPr>
          </a:p>
        </p:txBody>
      </p:sp>
      <p:sp>
        <p:nvSpPr>
          <p:cNvPr id="5" name="Obdélník 4"/>
          <p:cNvSpPr>
            <a:spLocks noChangeArrowheads="1"/>
          </p:cNvSpPr>
          <p:nvPr/>
        </p:nvSpPr>
        <p:spPr bwMode="auto">
          <a:xfrm>
            <a:off x="642938" y="5214938"/>
            <a:ext cx="4572000" cy="923925"/>
          </a:xfrm>
          <a:prstGeom prst="rect">
            <a:avLst/>
          </a:prstGeom>
          <a:noFill/>
          <a:ln w="9525">
            <a:noFill/>
            <a:miter lim="800000"/>
            <a:headEnd/>
            <a:tailEnd/>
          </a:ln>
        </p:spPr>
        <p:txBody>
          <a:bodyPr>
            <a:spAutoFit/>
          </a:bodyPr>
          <a:lstStyle/>
          <a:p>
            <a:r>
              <a:rPr lang="cs-CZ" b="1">
                <a:latin typeface="Calibri" pitchFamily="34" charset="0"/>
              </a:rPr>
              <a:t>Zdroj obrázků: Galerie MS Office: </a:t>
            </a:r>
            <a:r>
              <a:rPr lang="cs-CZ" b="1" u="sng">
                <a:latin typeface="Calibri" pitchFamily="34" charset="0"/>
                <a:hlinkClick r:id="rId2"/>
              </a:rPr>
              <a:t>www.office.microsoft.com</a:t>
            </a:r>
            <a:r>
              <a:rPr lang="cs-CZ" b="1">
                <a:latin typeface="Calibri" pitchFamily="34" charset="0"/>
              </a:rPr>
              <a:t>,  7/2013</a:t>
            </a:r>
          </a:p>
          <a:p>
            <a:r>
              <a:rPr lang="cs-CZ" b="1">
                <a:latin typeface="Calibri" pitchFamily="34" charset="0"/>
              </a:rPr>
              <a:t>a vlastní práce.</a:t>
            </a:r>
            <a:endParaRPr lang="cs-CZ">
              <a:latin typeface="Calibri" pitchFamily="34" charset="0"/>
            </a:endParaRPr>
          </a:p>
        </p:txBody>
      </p:sp>
      <p:pic>
        <p:nvPicPr>
          <p:cNvPr id="30723" name="Picture 1" descr="C:\Documents and Settings\Fujitsu-Siemens\Local Settings\Temporary Internet Files\Content.IE5\ZL4VJKRS\MC900297159[1].wmf"/>
          <p:cNvPicPr>
            <a:picLocks noChangeAspect="1" noChangeArrowheads="1"/>
          </p:cNvPicPr>
          <p:nvPr/>
        </p:nvPicPr>
        <p:blipFill>
          <a:blip r:embed="rId3"/>
          <a:srcRect/>
          <a:stretch>
            <a:fillRect/>
          </a:stretch>
        </p:blipFill>
        <p:spPr bwMode="auto">
          <a:xfrm>
            <a:off x="2428875" y="1357313"/>
            <a:ext cx="2617788" cy="2047875"/>
          </a:xfrm>
          <a:prstGeom prst="rect">
            <a:avLst/>
          </a:prstGeom>
          <a:noFill/>
          <a:ln w="9525">
            <a:noFill/>
            <a:miter lim="800000"/>
            <a:headEnd/>
            <a:tailEnd/>
          </a:ln>
        </p:spPr>
      </p:pic>
      <p:sp>
        <p:nvSpPr>
          <p:cNvPr id="30724" name="TextovéPole 13"/>
          <p:cNvSpPr txBox="1">
            <a:spLocks noChangeArrowheads="1"/>
          </p:cNvSpPr>
          <p:nvPr/>
        </p:nvSpPr>
        <p:spPr bwMode="auto">
          <a:xfrm>
            <a:off x="428625" y="357188"/>
            <a:ext cx="8286750" cy="369887"/>
          </a:xfrm>
          <a:prstGeom prst="rect">
            <a:avLst/>
          </a:prstGeom>
          <a:noFill/>
          <a:ln w="9525">
            <a:noFill/>
            <a:miter lim="800000"/>
            <a:headEnd/>
            <a:tailEnd/>
          </a:ln>
        </p:spPr>
        <p:txBody>
          <a:bodyPr>
            <a:spAutoFit/>
          </a:bodyPr>
          <a:lstStyle/>
          <a:p>
            <a:r>
              <a:rPr lang="cs-CZ">
                <a:latin typeface="Calibri" pitchFamily="34" charset="0"/>
              </a:rPr>
              <a:t>Laboratorní váhy (rovnoramenné) jsou příkladem užití rovnoramenné páky.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3" presetClass="entr" presetSubtype="16"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500" fill="hold"/>
                                        <p:tgtEl>
                                          <p:spTgt spid="5"/>
                                        </p:tgtEl>
                                        <p:attrNameLst>
                                          <p:attrName>ppt_w</p:attrName>
                                        </p:attrNameLst>
                                      </p:cBhvr>
                                      <p:tavLst>
                                        <p:tav tm="0">
                                          <p:val>
                                            <p:fltVal val="0"/>
                                          </p:val>
                                        </p:tav>
                                        <p:tav tm="100000">
                                          <p:val>
                                            <p:strVal val="#ppt_w"/>
                                          </p:val>
                                        </p:tav>
                                      </p:tavLst>
                                    </p:anim>
                                    <p:anim calcmode="lin" valueType="num">
                                      <p:cBhvr>
                                        <p:cTn id="8" dur="500" fill="hold"/>
                                        <p:tgtEl>
                                          <p:spTgt spid="5"/>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669</TotalTime>
  <Words>1004</Words>
  <Application>Microsoft Office PowerPoint</Application>
  <PresentationFormat>On-screen Show (4:3)</PresentationFormat>
  <Paragraphs>194</Paragraphs>
  <Slides>16</Slides>
  <Notes>1</Notes>
  <HiddenSlides>0</HiddenSlides>
  <MMClips>0</MMClips>
  <ScaleCrop>false</ScaleCrop>
  <HeadingPairs>
    <vt:vector size="6" baseType="variant">
      <vt:variant>
        <vt:lpstr>Použitá písma</vt:lpstr>
      </vt:variant>
      <vt:variant>
        <vt:i4>3</vt:i4>
      </vt:variant>
      <vt:variant>
        <vt:lpstr>Šablona návrhu</vt:lpstr>
      </vt:variant>
      <vt:variant>
        <vt:i4>1</vt:i4>
      </vt:variant>
      <vt:variant>
        <vt:lpstr>Nadpisy snímků</vt:lpstr>
      </vt:variant>
      <vt:variant>
        <vt:i4>16</vt:i4>
      </vt:variant>
    </vt:vector>
  </HeadingPairs>
  <TitlesOfParts>
    <vt:vector size="20" baseType="lpstr">
      <vt:lpstr>Calibri</vt:lpstr>
      <vt:lpstr>Arial</vt:lpstr>
      <vt:lpstr>Times New Roman</vt:lpstr>
      <vt:lpstr>Motiv sady Office</vt:lpstr>
      <vt:lpstr>Snímek 1</vt:lpstr>
      <vt:lpstr>Anotace: PowerPointová Prezentace  seznamuje   s pákou jako jednoduchým strojem, s druhem pák  a s podmínkou rovnováhy na páce. Upevňuje dovednosti správného řešení fyzikálních úloh. </vt:lpstr>
      <vt:lpstr>Páka</vt:lpstr>
      <vt:lpstr>Zopakujme si, co víme o otáčivém účinku síly</vt:lpstr>
      <vt:lpstr>Moment síly je součin síly a ramene síly. </vt:lpstr>
      <vt:lpstr>Snímek 6</vt:lpstr>
      <vt:lpstr>Páka může být například tyč, která se otáčí kolem osy kolmé k páce.</vt:lpstr>
      <vt:lpstr>Snímek 8</vt:lpstr>
      <vt:lpstr>Snímek 9</vt:lpstr>
      <vt:lpstr>Snímek 10</vt:lpstr>
      <vt:lpstr>Snímek 11</vt:lpstr>
      <vt:lpstr>Snímek 12</vt:lpstr>
      <vt:lpstr>Snímek 13</vt:lpstr>
      <vt:lpstr>Snímek 14</vt:lpstr>
      <vt:lpstr>Snímek 15</vt:lpstr>
      <vt:lpstr>Snímek 16</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Páka</dc:title>
  <dc:creator>Oem</dc:creator>
  <cp:lastModifiedBy>DUM</cp:lastModifiedBy>
  <cp:revision>50</cp:revision>
  <dcterms:created xsi:type="dcterms:W3CDTF">2013-07-22T20:54:19Z</dcterms:created>
  <dcterms:modified xsi:type="dcterms:W3CDTF">2013-08-27T20:53:54Z</dcterms:modified>
</cp:coreProperties>
</file>