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2" r:id="rId2"/>
    <p:sldId id="263" r:id="rId3"/>
    <p:sldId id="256" r:id="rId4"/>
    <p:sldId id="259" r:id="rId5"/>
    <p:sldId id="268" r:id="rId6"/>
    <p:sldId id="261" r:id="rId7"/>
    <p:sldId id="258" r:id="rId8"/>
    <p:sldId id="265" r:id="rId9"/>
    <p:sldId id="271" r:id="rId10"/>
    <p:sldId id="270" r:id="rId11"/>
    <p:sldId id="267" r:id="rId12"/>
    <p:sldId id="272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  <a:srgbClr val="100371"/>
    <a:srgbClr val="1E3A1F"/>
    <a:srgbClr val="4A9E96"/>
    <a:srgbClr val="3B1C0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385" autoAdjust="0"/>
    <p:restoredTop sz="94660"/>
  </p:normalViewPr>
  <p:slideViewPr>
    <p:cSldViewPr>
      <p:cViewPr varScale="1">
        <p:scale>
          <a:sx n="99" d="100"/>
          <a:sy n="99" d="100"/>
        </p:scale>
        <p:origin x="-2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8B9931-68C7-46DB-A5E5-851B64680DBC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C10362-85CA-40F7-9FDE-53A421DD0F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5B0D6B-8B3C-4FBE-97EF-B5F76E29FF7D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3B3C6-2889-4C97-8E8B-D92FE6090D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5B0D6B-8B3C-4FBE-97EF-B5F76E29FF7D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3B3C6-2889-4C97-8E8B-D92FE6090D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5B0D6B-8B3C-4FBE-97EF-B5F76E29FF7D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3B3C6-2889-4C97-8E8B-D92FE6090D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5B0D6B-8B3C-4FBE-97EF-B5F76E29FF7D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3B3C6-2889-4C97-8E8B-D92FE6090D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5B0D6B-8B3C-4FBE-97EF-B5F76E29FF7D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3B3C6-2889-4C97-8E8B-D92FE6090D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5B0D6B-8B3C-4FBE-97EF-B5F76E29FF7D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3B3C6-2889-4C97-8E8B-D92FE6090D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5B0D6B-8B3C-4FBE-97EF-B5F76E29FF7D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3B3C6-2889-4C97-8E8B-D92FE6090D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5B0D6B-8B3C-4FBE-97EF-B5F76E29FF7D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3B3C6-2889-4C97-8E8B-D92FE6090D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5B0D6B-8B3C-4FBE-97EF-B5F76E29FF7D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3B3C6-2889-4C97-8E8B-D92FE6090D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5B0D6B-8B3C-4FBE-97EF-B5F76E29FF7D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3B3C6-2889-4C97-8E8B-D92FE6090D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5B0D6B-8B3C-4FBE-97EF-B5F76E29FF7D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3B3C6-2889-4C97-8E8B-D92FE6090D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5B0D6B-8B3C-4FBE-97EF-B5F76E29FF7D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C3B3C6-2889-4C97-8E8B-D92FE6090DD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85719" y="4143380"/>
          <a:ext cx="8572560" cy="24288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57520"/>
                <a:gridCol w="2857520"/>
                <a:gridCol w="2857520"/>
              </a:tblGrid>
              <a:tr h="727784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DUM:VY_32_INOVACE_IX_1_20 Nakloněná rovina</a:t>
                      </a:r>
                    </a:p>
                    <a:p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0553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Šablona číslo: 	IX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Sada číslo: 1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Pořadové číslo DUM:20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850553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Autor:			Mgr. Milan Žižka</a:t>
                      </a:r>
                    </a:p>
                    <a:p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85720" y="2071678"/>
          <a:ext cx="8572560" cy="17983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286280"/>
                <a:gridCol w="42862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100371"/>
                          </a:solidFill>
                        </a:rPr>
                        <a:t>Název školy</a:t>
                      </a:r>
                      <a:endParaRPr lang="cs-CZ" sz="2000" dirty="0">
                        <a:solidFill>
                          <a:srgbClr val="10037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100371"/>
                          </a:solidFill>
                        </a:rPr>
                        <a:t>Základní škola Jičín, Husova 170</a:t>
                      </a:r>
                      <a:r>
                        <a:rPr lang="cs-CZ" sz="2000" dirty="0" smtClean="0">
                          <a:solidFill>
                            <a:srgbClr val="100371"/>
                          </a:solidFill>
                        </a:rPr>
                        <a:t/>
                      </a:r>
                      <a:br>
                        <a:rPr lang="cs-CZ" sz="2000" dirty="0" smtClean="0">
                          <a:solidFill>
                            <a:srgbClr val="100371"/>
                          </a:solidFill>
                        </a:rPr>
                      </a:br>
                      <a:endParaRPr lang="cs-CZ" sz="2000" dirty="0">
                        <a:solidFill>
                          <a:srgbClr val="10037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100371"/>
                          </a:solidFill>
                        </a:rPr>
                        <a:t>Číslo projektu</a:t>
                      </a:r>
                      <a:endParaRPr lang="cs-CZ" sz="2000" dirty="0">
                        <a:solidFill>
                          <a:srgbClr val="10037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100371"/>
                          </a:solidFill>
                        </a:rPr>
                        <a:t>CZ.1.07/1.4.00/21.2862</a:t>
                      </a:r>
                      <a:endParaRPr lang="cs-CZ" sz="2000" dirty="0">
                        <a:solidFill>
                          <a:srgbClr val="10037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100371"/>
                          </a:solidFill>
                        </a:rPr>
                        <a:t>Číslo a název klíčové aktivity</a:t>
                      </a:r>
                      <a:endParaRPr lang="cs-CZ" sz="2000" dirty="0">
                        <a:solidFill>
                          <a:srgbClr val="10037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100371"/>
                          </a:solidFill>
                        </a:rPr>
                        <a:t>3.2 Inovace a zkvalitnění výuky prostřednictvím ICT</a:t>
                      </a:r>
                      <a:endParaRPr lang="cs-CZ" sz="2000" dirty="0">
                        <a:solidFill>
                          <a:srgbClr val="10037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282" y="214291"/>
            <a:ext cx="8715436" cy="2500330"/>
          </a:xfrm>
          <a:solidFill>
            <a:srgbClr val="100371"/>
          </a:solidFill>
        </p:spPr>
        <p:txBody>
          <a:bodyPr anchor="t">
            <a:normAutofit fontScale="90000"/>
          </a:bodyPr>
          <a:lstStyle/>
          <a:p>
            <a:pPr algn="l"/>
            <a:r>
              <a:rPr lang="cs-CZ" sz="3200" dirty="0" smtClean="0">
                <a:solidFill>
                  <a:srgbClr val="FFFFFF"/>
                </a:solidFill>
              </a:rPr>
              <a:t>Anotace:</a:t>
            </a:r>
            <a:r>
              <a:rPr lang="cs-CZ" sz="3200" b="1" dirty="0" smtClean="0">
                <a:solidFill>
                  <a:srgbClr val="FFFFFF"/>
                </a:solidFill>
              </a:rPr>
              <a:t> </a:t>
            </a:r>
            <a:r>
              <a:rPr lang="cs-CZ" sz="3200" b="1" dirty="0" err="1" smtClean="0">
                <a:solidFill>
                  <a:srgbClr val="FFFFFF"/>
                </a:solidFill>
              </a:rPr>
              <a:t>PowerPointová</a:t>
            </a:r>
            <a:r>
              <a:rPr lang="cs-CZ" sz="3200" b="1" dirty="0" smtClean="0">
                <a:solidFill>
                  <a:srgbClr val="FFFFFF"/>
                </a:solidFill>
              </a:rPr>
              <a:t> Prezentace  seznamuje </a:t>
            </a:r>
            <a:br>
              <a:rPr lang="cs-CZ" sz="3200" b="1" dirty="0" smtClean="0">
                <a:solidFill>
                  <a:srgbClr val="FFFFFF"/>
                </a:solidFill>
              </a:rPr>
            </a:br>
            <a:r>
              <a:rPr lang="cs-CZ" sz="3200" b="1" dirty="0" smtClean="0">
                <a:solidFill>
                  <a:srgbClr val="FFFFFF"/>
                </a:solidFill>
              </a:rPr>
              <a:t> s nakloněnou rovinou jako jednoduchým strojem,</a:t>
            </a:r>
            <a:br>
              <a:rPr lang="cs-CZ" sz="3200" b="1" dirty="0" smtClean="0">
                <a:solidFill>
                  <a:srgbClr val="FFFFFF"/>
                </a:solidFill>
              </a:rPr>
            </a:br>
            <a:r>
              <a:rPr lang="cs-CZ" sz="3200" b="1" dirty="0" smtClean="0">
                <a:solidFill>
                  <a:srgbClr val="FFFFFF"/>
                </a:solidFill>
              </a:rPr>
              <a:t> s vlivem sklonu nakloněné roviny na změnu síly, kterou táhneme těleso po nakloněné rovině.</a:t>
            </a:r>
            <a:r>
              <a:rPr lang="cs-CZ" sz="3200" b="1" dirty="0" smtClean="0">
                <a:solidFill>
                  <a:schemeClr val="bg1"/>
                </a:solidFill>
              </a:rPr>
              <a:t/>
            </a:r>
            <a:br>
              <a:rPr lang="cs-CZ" sz="3200" b="1" dirty="0" smtClean="0">
                <a:solidFill>
                  <a:schemeClr val="bg1"/>
                </a:solidFill>
              </a:rPr>
            </a:br>
            <a:r>
              <a:rPr lang="cs-CZ" sz="3200" b="1" dirty="0" smtClean="0">
                <a:solidFill>
                  <a:schemeClr val="bg1"/>
                </a:solidFill>
              </a:rPr>
              <a:t>Upevňuje dovednosti správného řešení fyzikálních úloh. </a:t>
            </a:r>
            <a:endParaRPr lang="cs-CZ" sz="3200" dirty="0">
              <a:solidFill>
                <a:schemeClr val="bg1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20" y="2854626"/>
          <a:ext cx="8572560" cy="387718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65418"/>
                <a:gridCol w="5907142"/>
              </a:tblGrid>
              <a:tr h="778909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100371"/>
                          </a:solidFill>
                        </a:rPr>
                        <a:t>Druh učebního materiálu</a:t>
                      </a:r>
                      <a:endParaRPr lang="cs-CZ" sz="2400" dirty="0">
                        <a:solidFill>
                          <a:srgbClr val="100371"/>
                        </a:solidFill>
                      </a:endParaRP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100371"/>
                          </a:solidFill>
                        </a:rPr>
                        <a:t>Výukový</a:t>
                      </a:r>
                      <a:endParaRPr lang="cs-CZ" sz="2400" dirty="0">
                        <a:solidFill>
                          <a:srgbClr val="100371"/>
                        </a:solidFill>
                      </a:endParaRPr>
                    </a:p>
                  </a:txBody>
                  <a:tcPr>
                    <a:solidFill>
                      <a:srgbClr val="FFFFFF"/>
                    </a:solidFill>
                  </a:tcPr>
                </a:tc>
              </a:tr>
              <a:tr h="778909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100371"/>
                          </a:solidFill>
                        </a:rPr>
                        <a:t>Typická věková skupina</a:t>
                      </a:r>
                      <a:endParaRPr lang="cs-CZ" sz="2400" dirty="0">
                        <a:solidFill>
                          <a:srgbClr val="100371"/>
                        </a:solidFill>
                      </a:endParaRP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100371"/>
                          </a:solidFill>
                        </a:rPr>
                        <a:t>13 – 14 let</a:t>
                      </a:r>
                      <a:endParaRPr lang="cs-CZ" sz="2400" dirty="0">
                        <a:solidFill>
                          <a:srgbClr val="100371"/>
                        </a:solidFill>
                      </a:endParaRPr>
                    </a:p>
                  </a:txBody>
                  <a:tcPr>
                    <a:solidFill>
                      <a:srgbClr val="FFFFFF"/>
                    </a:solidFill>
                  </a:tcPr>
                </a:tc>
              </a:tr>
              <a:tr h="2231266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100371"/>
                          </a:solidFill>
                        </a:rPr>
                        <a:t>Klíčová slova</a:t>
                      </a:r>
                      <a:endParaRPr lang="cs-CZ" sz="2400" dirty="0">
                        <a:solidFill>
                          <a:srgbClr val="100371"/>
                        </a:solidFill>
                      </a:endParaRP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100371"/>
                          </a:solidFill>
                        </a:rPr>
                        <a:t>Jednoduché stroje, nakloněná</a:t>
                      </a:r>
                      <a:r>
                        <a:rPr lang="cs-CZ" sz="2400" baseline="0" dirty="0" smtClean="0">
                          <a:solidFill>
                            <a:srgbClr val="100371"/>
                          </a:solidFill>
                        </a:rPr>
                        <a:t> rovina, sklon (stoupání) nakloněné roviny.</a:t>
                      </a:r>
                      <a:endParaRPr lang="cs-CZ" sz="2400" dirty="0">
                        <a:solidFill>
                          <a:srgbClr val="100371"/>
                        </a:solidFill>
                      </a:endParaRPr>
                    </a:p>
                  </a:txBody>
                  <a:tcP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advClick="0" advTm="7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282" y="214290"/>
            <a:ext cx="8643998" cy="1470025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      Nakloněná rovina patří mezi             jednoduché stroje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5720" y="1928802"/>
            <a:ext cx="8643998" cy="1752600"/>
          </a:xfrm>
          <a:solidFill>
            <a:srgbClr val="100371"/>
          </a:solidFill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Jednoduché stroje člověku práci usnadňují, ale nezmenšují ji.</a:t>
            </a:r>
            <a:endParaRPr lang="cs-CZ" sz="3600" dirty="0">
              <a:solidFill>
                <a:schemeClr val="bg1"/>
              </a:solidFill>
            </a:endParaRPr>
          </a:p>
        </p:txBody>
      </p:sp>
      <p:pic>
        <p:nvPicPr>
          <p:cNvPr id="10242" name="Picture 2" descr="C:\Documents and Settings\Fujitsu-Siemens\Local Settings\Temporary Internet Files\Content.IE5\Q0AO16MH\MC90031122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5357826"/>
            <a:ext cx="1880921" cy="964692"/>
          </a:xfrm>
          <a:prstGeom prst="rect">
            <a:avLst/>
          </a:prstGeom>
          <a:noFill/>
        </p:spPr>
      </p:pic>
      <p:cxnSp>
        <p:nvCxnSpPr>
          <p:cNvPr id="15" name="Přímá spojovací čára 14"/>
          <p:cNvCxnSpPr>
            <a:endCxn id="10242" idx="1"/>
          </p:cNvCxnSpPr>
          <p:nvPr/>
        </p:nvCxnSpPr>
        <p:spPr>
          <a:xfrm flipV="1">
            <a:off x="4929190" y="5840172"/>
            <a:ext cx="2071702" cy="446348"/>
          </a:xfrm>
          <a:prstGeom prst="line">
            <a:avLst/>
          </a:prstGeom>
          <a:ln w="63500">
            <a:solidFill>
              <a:srgbClr val="3B1C0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 rot="3823232">
            <a:off x="4307628" y="5426230"/>
            <a:ext cx="914400" cy="456627"/>
          </a:xfrm>
          <a:prstGeom prst="rect">
            <a:avLst/>
          </a:prstGeom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prava 20"/>
          <p:cNvSpPr/>
          <p:nvPr/>
        </p:nvSpPr>
        <p:spPr>
          <a:xfrm rot="20825511">
            <a:off x="5164902" y="5409257"/>
            <a:ext cx="488379" cy="246830"/>
          </a:xfrm>
          <a:prstGeom prst="rightArrow">
            <a:avLst/>
          </a:prstGeom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5" name="Picture 2" descr="C:\Documents and Settings\Fujitsu-Siemens\Local Settings\Temporary Internet Files\Content.IE5\Q0AO16MH\MC90031122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5357826"/>
            <a:ext cx="1880921" cy="964692"/>
          </a:xfrm>
          <a:prstGeom prst="rect">
            <a:avLst/>
          </a:prstGeom>
          <a:noFill/>
        </p:spPr>
      </p:pic>
      <p:sp>
        <p:nvSpPr>
          <p:cNvPr id="26" name="Obdélník 25"/>
          <p:cNvSpPr/>
          <p:nvPr/>
        </p:nvSpPr>
        <p:spPr>
          <a:xfrm rot="16200000">
            <a:off x="628339" y="5658150"/>
            <a:ext cx="914400" cy="456627"/>
          </a:xfrm>
          <a:prstGeom prst="rect">
            <a:avLst/>
          </a:prstGeom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hnutá šipka 28"/>
          <p:cNvSpPr/>
          <p:nvPr/>
        </p:nvSpPr>
        <p:spPr>
          <a:xfrm>
            <a:off x="1071538" y="5286388"/>
            <a:ext cx="1143008" cy="571504"/>
          </a:xfrm>
          <a:prstGeom prst="bentArrow">
            <a:avLst>
              <a:gd name="adj1" fmla="val 25000"/>
              <a:gd name="adj2" fmla="val 24038"/>
              <a:gd name="adj3" fmla="val 25000"/>
              <a:gd name="adj4" fmla="val 43750"/>
            </a:avLst>
          </a:prstGeom>
          <a:ln w="444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30" name="Skupina 29"/>
          <p:cNvGrpSpPr/>
          <p:nvPr/>
        </p:nvGrpSpPr>
        <p:grpSpPr>
          <a:xfrm rot="20944495">
            <a:off x="4209850" y="5212530"/>
            <a:ext cx="714380" cy="1214446"/>
            <a:chOff x="928662" y="1785926"/>
            <a:chExt cx="1143008" cy="1785950"/>
          </a:xfrm>
        </p:grpSpPr>
        <p:sp>
          <p:nvSpPr>
            <p:cNvPr id="31" name="Tvar L 30"/>
            <p:cNvSpPr/>
            <p:nvPr/>
          </p:nvSpPr>
          <p:spPr>
            <a:xfrm rot="20723334">
              <a:off x="1276684" y="1847115"/>
              <a:ext cx="129390" cy="1643074"/>
            </a:xfrm>
            <a:prstGeom prst="corne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2" name="Přímá spojovací čára 31"/>
            <p:cNvCxnSpPr>
              <a:stCxn id="31" idx="0"/>
            </p:cNvCxnSpPr>
            <p:nvPr/>
          </p:nvCxnSpPr>
          <p:spPr>
            <a:xfrm flipV="1">
              <a:off x="1603060" y="3357562"/>
              <a:ext cx="468610" cy="58437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ovací čára 32"/>
            <p:cNvCxnSpPr>
              <a:endCxn id="31" idx="3"/>
            </p:cNvCxnSpPr>
            <p:nvPr/>
          </p:nvCxnSpPr>
          <p:spPr>
            <a:xfrm>
              <a:off x="928662" y="1785926"/>
              <a:ext cx="174178" cy="95917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Prstenec 33"/>
            <p:cNvSpPr/>
            <p:nvPr/>
          </p:nvSpPr>
          <p:spPr>
            <a:xfrm>
              <a:off x="1142976" y="3071810"/>
              <a:ext cx="500066" cy="500066"/>
            </a:xfrm>
            <a:prstGeom prst="donu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35" name="TextovéPole 34"/>
          <p:cNvSpPr txBox="1"/>
          <p:nvPr/>
        </p:nvSpPr>
        <p:spPr>
          <a:xfrm>
            <a:off x="285720" y="3786190"/>
            <a:ext cx="35719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Pokud chceme naložit např. na korbu náklaďáku těžkou bednu, můžeme ji zvednout a naložit.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500562" y="3786190"/>
            <a:ext cx="42148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Pokud  bednu nezvedneme, můžeme použít desku, kterou položíme šikmo na korbu náklaďáku a po ní bednu naložit.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643438" y="4714884"/>
            <a:ext cx="3571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Použili jsme nakloněnou rovinu.</a:t>
            </a:r>
            <a:endParaRPr lang="cs-CZ" b="1" dirty="0"/>
          </a:p>
        </p:txBody>
      </p:sp>
      <p:pic>
        <p:nvPicPr>
          <p:cNvPr id="19" name="Picture 5" descr="C:\Documents and Settings\Fujitsu-Siemens\Local Settings\Temporary Internet Files\Content.IE5\ZL4VJKRS\MC90031260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357166"/>
            <a:ext cx="1658167" cy="13289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571480"/>
            <a:ext cx="835824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 nakloněné rovině může člověk zvednout těleso menší silou než je tíha tělesa.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7158" y="1643050"/>
            <a:ext cx="8215370" cy="2215991"/>
          </a:xfrm>
          <a:prstGeom prst="rect">
            <a:avLst/>
          </a:prstGeom>
          <a:noFill/>
          <a:ln w="57150">
            <a:solidFill>
              <a:srgbClr val="10037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4000" dirty="0" smtClean="0"/>
              <a:t>Čím je menší sklon nakloněné roviny, tím menší síla  je potřebná k pohybu po nakloněné rovině.</a:t>
            </a:r>
            <a:endParaRPr lang="cs-CZ" sz="4000" dirty="0"/>
          </a:p>
        </p:txBody>
      </p:sp>
      <p:grpSp>
        <p:nvGrpSpPr>
          <p:cNvPr id="27" name="Skupina 26"/>
          <p:cNvGrpSpPr/>
          <p:nvPr/>
        </p:nvGrpSpPr>
        <p:grpSpPr>
          <a:xfrm>
            <a:off x="3500430" y="4643446"/>
            <a:ext cx="4429156" cy="1643868"/>
            <a:chOff x="3500430" y="4643446"/>
            <a:chExt cx="4429156" cy="1643868"/>
          </a:xfrm>
        </p:grpSpPr>
        <p:grpSp>
          <p:nvGrpSpPr>
            <p:cNvPr id="4" name="Skupina 3"/>
            <p:cNvGrpSpPr/>
            <p:nvPr/>
          </p:nvGrpSpPr>
          <p:grpSpPr>
            <a:xfrm>
              <a:off x="3714744" y="5143512"/>
              <a:ext cx="4214842" cy="1143802"/>
              <a:chOff x="2643174" y="1357298"/>
              <a:chExt cx="4214842" cy="1143802"/>
            </a:xfrm>
          </p:grpSpPr>
          <p:sp>
            <p:nvSpPr>
              <p:cNvPr id="5" name="AutoShape 3"/>
              <p:cNvSpPr>
                <a:spLocks noChangeArrowheads="1"/>
              </p:cNvSpPr>
              <p:nvPr/>
            </p:nvSpPr>
            <p:spPr bwMode="auto">
              <a:xfrm flipH="1">
                <a:off x="2643174" y="1357298"/>
                <a:ext cx="3357586" cy="1143008"/>
              </a:xfrm>
              <a:prstGeom prst="triangle">
                <a:avLst>
                  <a:gd name="adj" fmla="val 0"/>
                </a:avLst>
              </a:prstGeom>
              <a:solidFill>
                <a:srgbClr val="548DD4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cxnSp>
            <p:nvCxnSpPr>
              <p:cNvPr id="6" name="Přímá spojovací čára 5"/>
              <p:cNvCxnSpPr>
                <a:stCxn id="5" idx="2"/>
              </p:cNvCxnSpPr>
              <p:nvPr/>
            </p:nvCxnSpPr>
            <p:spPr>
              <a:xfrm rot="16200000" flipH="1">
                <a:off x="6357950" y="2143116"/>
                <a:ext cx="1588" cy="71438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ovací čára 6"/>
              <p:cNvCxnSpPr/>
              <p:nvPr/>
            </p:nvCxnSpPr>
            <p:spPr>
              <a:xfrm>
                <a:off x="5929322" y="1357298"/>
                <a:ext cx="785818" cy="158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Přímá spojovací šipka 7"/>
              <p:cNvCxnSpPr/>
              <p:nvPr/>
            </p:nvCxnSpPr>
            <p:spPr>
              <a:xfrm rot="5400000">
                <a:off x="6144430" y="1928008"/>
                <a:ext cx="1143008" cy="1588"/>
              </a:xfrm>
              <a:prstGeom prst="straightConnector1">
                <a:avLst/>
              </a:prstGeom>
              <a:ln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" name="TextovéPole 8"/>
              <p:cNvSpPr txBox="1"/>
              <p:nvPr/>
            </p:nvSpPr>
            <p:spPr>
              <a:xfrm>
                <a:off x="6072198" y="1643050"/>
                <a:ext cx="78581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Výška</a:t>
                </a:r>
                <a:endParaRPr lang="cs-CZ" dirty="0"/>
              </a:p>
            </p:txBody>
          </p:sp>
        </p:grpSp>
        <p:cxnSp>
          <p:nvCxnSpPr>
            <p:cNvPr id="10" name="Přímá spojovací šipka 9"/>
            <p:cNvCxnSpPr/>
            <p:nvPr/>
          </p:nvCxnSpPr>
          <p:spPr>
            <a:xfrm rot="10800000" flipV="1">
              <a:off x="3500430" y="4643446"/>
              <a:ext cx="3286148" cy="1143008"/>
            </a:xfrm>
            <a:prstGeom prst="straightConnector1">
              <a:avLst/>
            </a:prstGeom>
            <a:ln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 rot="16200000" flipV="1">
              <a:off x="3368450" y="5918435"/>
              <a:ext cx="478275" cy="21431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54599" y="4775426"/>
              <a:ext cx="478275" cy="21431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ovéPole 16"/>
            <p:cNvSpPr txBox="1"/>
            <p:nvPr/>
          </p:nvSpPr>
          <p:spPr>
            <a:xfrm>
              <a:off x="4286248" y="4786322"/>
              <a:ext cx="92869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Délka</a:t>
              </a:r>
              <a:endParaRPr lang="cs-CZ" dirty="0"/>
            </a:p>
          </p:txBody>
        </p:sp>
      </p:grpSp>
      <p:sp>
        <p:nvSpPr>
          <p:cNvPr id="23" name="TextovéPole 22"/>
          <p:cNvSpPr txBox="1"/>
          <p:nvPr/>
        </p:nvSpPr>
        <p:spPr>
          <a:xfrm>
            <a:off x="357158" y="4214818"/>
            <a:ext cx="37147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Sklon (stoupání) nakloněné roviny je poměr výšky nakloněné roviny k její délce.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357166"/>
            <a:ext cx="68580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Pokuste se najít další příklady použití nakloněné roviny v praxi.</a:t>
            </a:r>
            <a:endParaRPr lang="cs-CZ" sz="2400" dirty="0"/>
          </a:p>
        </p:txBody>
      </p:sp>
      <p:pic>
        <p:nvPicPr>
          <p:cNvPr id="8193" name="Picture 1" descr="C:\Documents and Settings\Fujitsu-Siemens\Local Settings\Temporary Internet Files\Content.IE5\51DDXRQI\MP900439361[1]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85786" y="1857364"/>
            <a:ext cx="1928826" cy="1285884"/>
          </a:xfrm>
          <a:prstGeom prst="rect">
            <a:avLst/>
          </a:prstGeom>
          <a:noFill/>
        </p:spPr>
      </p:pic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2976" y="4143380"/>
            <a:ext cx="1500197" cy="1357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5" name="TextovéPole 24"/>
          <p:cNvSpPr txBox="1"/>
          <p:nvPr/>
        </p:nvSpPr>
        <p:spPr>
          <a:xfrm>
            <a:off x="928662" y="3500438"/>
            <a:ext cx="2928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Pásový dopravník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14348" y="6000768"/>
            <a:ext cx="22145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Zatáčky na silnici </a:t>
            </a:r>
          </a:p>
          <a:p>
            <a:r>
              <a:rPr lang="cs-CZ" dirty="0" smtClean="0"/>
              <a:t>v příkrém kopci 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429256" y="3500438"/>
            <a:ext cx="24288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Točivé  výjezdy v parkovacích budovách</a:t>
            </a:r>
            <a:endParaRPr lang="cs-CZ" dirty="0"/>
          </a:p>
        </p:txBody>
      </p:sp>
      <p:pic>
        <p:nvPicPr>
          <p:cNvPr id="11" name="Picture 7" descr="C:\Documents and Settings\Fujitsu-Siemens\Local Settings\Temporary Internet Files\Content.IE5\51DDXRQI\MC900442000[1].png"/>
          <p:cNvPicPr>
            <a:picLocks noChangeAspect="1" noChangeArrowheads="1"/>
          </p:cNvPicPr>
          <p:nvPr/>
        </p:nvPicPr>
        <p:blipFill>
          <a:blip r:embed="rId4"/>
          <a:srcRect l="44791" b="47395"/>
          <a:stretch>
            <a:fillRect/>
          </a:stretch>
        </p:blipFill>
        <p:spPr bwMode="auto">
          <a:xfrm>
            <a:off x="7215206" y="0"/>
            <a:ext cx="1514304" cy="1442867"/>
          </a:xfrm>
          <a:prstGeom prst="rect">
            <a:avLst/>
          </a:prstGeom>
          <a:noFill/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929322" y="1785926"/>
            <a:ext cx="790575" cy="150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5" name="Skupina 54"/>
          <p:cNvGrpSpPr/>
          <p:nvPr/>
        </p:nvGrpSpPr>
        <p:grpSpPr>
          <a:xfrm>
            <a:off x="4572000" y="3571876"/>
            <a:ext cx="3214710" cy="1285884"/>
            <a:chOff x="2500298" y="5000636"/>
            <a:chExt cx="4072760" cy="1621284"/>
          </a:xfrm>
        </p:grpSpPr>
        <p:grpSp>
          <p:nvGrpSpPr>
            <p:cNvPr id="40" name="Skupina 39"/>
            <p:cNvGrpSpPr/>
            <p:nvPr/>
          </p:nvGrpSpPr>
          <p:grpSpPr>
            <a:xfrm>
              <a:off x="2500298" y="5000636"/>
              <a:ext cx="4072760" cy="1621284"/>
              <a:chOff x="2500298" y="1142984"/>
              <a:chExt cx="4072760" cy="1621284"/>
            </a:xfrm>
          </p:grpSpPr>
          <p:grpSp>
            <p:nvGrpSpPr>
              <p:cNvPr id="41" name="Skupina 70"/>
              <p:cNvGrpSpPr/>
              <p:nvPr/>
            </p:nvGrpSpPr>
            <p:grpSpPr>
              <a:xfrm>
                <a:off x="2643174" y="1571612"/>
                <a:ext cx="3929884" cy="1143802"/>
                <a:chOff x="2643174" y="1357298"/>
                <a:chExt cx="3929884" cy="1143802"/>
              </a:xfrm>
            </p:grpSpPr>
            <p:sp>
              <p:nvSpPr>
                <p:cNvPr id="48" name="AutoShape 3"/>
                <p:cNvSpPr>
                  <a:spLocks noChangeArrowheads="1"/>
                </p:cNvSpPr>
                <p:nvPr/>
              </p:nvSpPr>
              <p:spPr bwMode="auto">
                <a:xfrm flipH="1">
                  <a:off x="2643174" y="1357298"/>
                  <a:ext cx="3357586" cy="1143008"/>
                </a:xfrm>
                <a:prstGeom prst="triangle">
                  <a:avLst>
                    <a:gd name="adj" fmla="val 0"/>
                  </a:avLst>
                </a:prstGeom>
                <a:solidFill>
                  <a:srgbClr val="548DD4"/>
                </a:solidFill>
                <a:ln w="9525">
                  <a:solidFill>
                    <a:srgbClr val="000000"/>
                  </a:solidFill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cxnSp>
              <p:nvCxnSpPr>
                <p:cNvPr id="49" name="Přímá spojovací čára 48"/>
                <p:cNvCxnSpPr>
                  <a:stCxn id="48" idx="2"/>
                </p:cNvCxnSpPr>
                <p:nvPr/>
              </p:nvCxnSpPr>
              <p:spPr>
                <a:xfrm rot="16200000" flipH="1">
                  <a:off x="6286512" y="2214554"/>
                  <a:ext cx="1588" cy="571504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0" name="Přímá spojovací čára 49"/>
                <p:cNvCxnSpPr/>
                <p:nvPr/>
              </p:nvCxnSpPr>
              <p:spPr>
                <a:xfrm>
                  <a:off x="5929322" y="1357298"/>
                  <a:ext cx="571504" cy="1588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1" name="Přímá spojovací šipka 50"/>
                <p:cNvCxnSpPr/>
                <p:nvPr/>
              </p:nvCxnSpPr>
              <p:spPr>
                <a:xfrm rot="5400000">
                  <a:off x="5929322" y="1928802"/>
                  <a:ext cx="1143008" cy="1588"/>
                </a:xfrm>
                <a:prstGeom prst="straightConnector1">
                  <a:avLst/>
                </a:prstGeom>
                <a:ln>
                  <a:headEnd type="arrow"/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53" name="TextovéPole 52"/>
                <p:cNvSpPr txBox="1"/>
                <p:nvPr/>
              </p:nvSpPr>
              <p:spPr>
                <a:xfrm>
                  <a:off x="6143636" y="1643050"/>
                  <a:ext cx="285752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dirty="0" smtClean="0"/>
                    <a:t>h</a:t>
                  </a:r>
                  <a:endParaRPr lang="cs-CZ" dirty="0"/>
                </a:p>
              </p:txBody>
            </p:sp>
          </p:grpSp>
          <p:cxnSp>
            <p:nvCxnSpPr>
              <p:cNvPr id="44" name="Přímá spojovací čára 43"/>
              <p:cNvCxnSpPr/>
              <p:nvPr/>
            </p:nvCxnSpPr>
            <p:spPr>
              <a:xfrm rot="16200000" flipV="1">
                <a:off x="2404037" y="2453691"/>
                <a:ext cx="406838" cy="214315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Přímá spojovací čára 44"/>
              <p:cNvCxnSpPr/>
              <p:nvPr/>
            </p:nvCxnSpPr>
            <p:spPr>
              <a:xfrm rot="16200000" flipV="1">
                <a:off x="5654466" y="1274964"/>
                <a:ext cx="478276" cy="214316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Přímá spojovací šipka 45"/>
              <p:cNvCxnSpPr/>
              <p:nvPr/>
            </p:nvCxnSpPr>
            <p:spPr>
              <a:xfrm rot="10800000" flipV="1">
                <a:off x="2500298" y="1142984"/>
                <a:ext cx="3286148" cy="1214446"/>
              </a:xfrm>
              <a:prstGeom prst="straightConnector1">
                <a:avLst/>
              </a:prstGeom>
              <a:ln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7" name="TextovéPole 46"/>
              <p:cNvSpPr txBox="1"/>
              <p:nvPr/>
            </p:nvSpPr>
            <p:spPr>
              <a:xfrm>
                <a:off x="3786182" y="1357298"/>
                <a:ext cx="35719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l</a:t>
                </a:r>
                <a:endParaRPr lang="cs-CZ" dirty="0"/>
              </a:p>
            </p:txBody>
          </p:sp>
        </p:grpSp>
        <p:sp>
          <p:nvSpPr>
            <p:cNvPr id="30" name="AutoShape 3"/>
            <p:cNvSpPr>
              <a:spLocks noChangeArrowheads="1"/>
            </p:cNvSpPr>
            <p:nvPr/>
          </p:nvSpPr>
          <p:spPr bwMode="auto">
            <a:xfrm flipH="1">
              <a:off x="4143372" y="5429264"/>
              <a:ext cx="1840053" cy="1143008"/>
            </a:xfrm>
            <a:prstGeom prst="triangle">
              <a:avLst>
                <a:gd name="adj" fmla="val 0"/>
              </a:avLst>
            </a:prstGeom>
            <a:solidFill>
              <a:schemeClr val="tx2">
                <a:lumMod val="75000"/>
              </a:schemeClr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32" name="TextovéPole 31"/>
          <p:cNvSpPr txBox="1"/>
          <p:nvPr/>
        </p:nvSpPr>
        <p:spPr>
          <a:xfrm>
            <a:off x="214282" y="5286388"/>
            <a:ext cx="8643998" cy="1200329"/>
          </a:xfrm>
          <a:prstGeom prst="rect">
            <a:avLst/>
          </a:prstGeom>
          <a:noFill/>
          <a:ln w="57150">
            <a:solidFill>
              <a:srgbClr val="0000CC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Sklon (stoupání) bude větší, když </a:t>
            </a:r>
            <a:r>
              <a:rPr lang="cs-CZ" dirty="0" smtClean="0"/>
              <a:t>(při stejné délce) </a:t>
            </a:r>
            <a:r>
              <a:rPr lang="cs-CZ" sz="2400" dirty="0" smtClean="0"/>
              <a:t>zvětšíme výšku nakloněné roviny,</a:t>
            </a:r>
          </a:p>
          <a:p>
            <a:r>
              <a:rPr lang="cs-CZ" sz="2400" dirty="0" smtClean="0"/>
              <a:t> nebo </a:t>
            </a:r>
            <a:r>
              <a:rPr lang="cs-CZ" dirty="0" smtClean="0"/>
              <a:t>(při stejné výšce)</a:t>
            </a:r>
            <a:r>
              <a:rPr lang="cs-CZ" sz="2400" dirty="0" smtClean="0"/>
              <a:t> zkrátíme  její délku.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929454" y="642918"/>
            <a:ext cx="17859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Výšku nakloněné roviny  značíme </a:t>
            </a:r>
            <a:r>
              <a:rPr lang="cs-CZ" b="1" i="1" dirty="0" err="1" smtClean="0"/>
              <a:t>h</a:t>
            </a:r>
            <a:r>
              <a:rPr lang="cs-CZ" dirty="0" smtClean="0"/>
              <a:t>.</a:t>
            </a:r>
            <a:endParaRPr lang="cs-CZ" dirty="0"/>
          </a:p>
        </p:txBody>
      </p:sp>
      <p:grpSp>
        <p:nvGrpSpPr>
          <p:cNvPr id="24" name="Skupina 23"/>
          <p:cNvGrpSpPr/>
          <p:nvPr/>
        </p:nvGrpSpPr>
        <p:grpSpPr>
          <a:xfrm>
            <a:off x="2500298" y="357166"/>
            <a:ext cx="4072760" cy="1621284"/>
            <a:chOff x="2500298" y="1142984"/>
            <a:chExt cx="4072760" cy="1621284"/>
          </a:xfrm>
        </p:grpSpPr>
        <p:grpSp>
          <p:nvGrpSpPr>
            <p:cNvPr id="71" name="Skupina 70"/>
            <p:cNvGrpSpPr/>
            <p:nvPr/>
          </p:nvGrpSpPr>
          <p:grpSpPr>
            <a:xfrm>
              <a:off x="2643174" y="1571612"/>
              <a:ext cx="3929884" cy="1143802"/>
              <a:chOff x="2643174" y="1357298"/>
              <a:chExt cx="3929884" cy="1143802"/>
            </a:xfrm>
          </p:grpSpPr>
          <p:sp>
            <p:nvSpPr>
              <p:cNvPr id="28" name="AutoShape 3"/>
              <p:cNvSpPr>
                <a:spLocks noChangeArrowheads="1"/>
              </p:cNvSpPr>
              <p:nvPr/>
            </p:nvSpPr>
            <p:spPr bwMode="auto">
              <a:xfrm flipH="1">
                <a:off x="2643174" y="1357298"/>
                <a:ext cx="3357586" cy="1143008"/>
              </a:xfrm>
              <a:prstGeom prst="triangle">
                <a:avLst>
                  <a:gd name="adj" fmla="val 0"/>
                </a:avLst>
              </a:prstGeom>
              <a:solidFill>
                <a:srgbClr val="548DD4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cxnSp>
            <p:nvCxnSpPr>
              <p:cNvPr id="42" name="Přímá spojovací čára 41"/>
              <p:cNvCxnSpPr>
                <a:stCxn id="28" idx="2"/>
              </p:cNvCxnSpPr>
              <p:nvPr/>
            </p:nvCxnSpPr>
            <p:spPr>
              <a:xfrm rot="16200000" flipH="1">
                <a:off x="6286512" y="2214554"/>
                <a:ext cx="1588" cy="571504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Přímá spojovací čára 42"/>
              <p:cNvCxnSpPr/>
              <p:nvPr/>
            </p:nvCxnSpPr>
            <p:spPr>
              <a:xfrm>
                <a:off x="5929322" y="1357298"/>
                <a:ext cx="571504" cy="158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Přímá spojovací šipka 51"/>
              <p:cNvCxnSpPr/>
              <p:nvPr/>
            </p:nvCxnSpPr>
            <p:spPr>
              <a:xfrm rot="5400000">
                <a:off x="5929322" y="1928802"/>
                <a:ext cx="1143008" cy="1588"/>
              </a:xfrm>
              <a:prstGeom prst="straightConnector1">
                <a:avLst/>
              </a:prstGeom>
              <a:ln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7" name="TextovéPole 56"/>
              <p:cNvSpPr txBox="1"/>
              <p:nvPr/>
            </p:nvSpPr>
            <p:spPr>
              <a:xfrm>
                <a:off x="6143636" y="1643050"/>
                <a:ext cx="2857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h</a:t>
                </a:r>
                <a:endParaRPr lang="cs-CZ" dirty="0"/>
              </a:p>
            </p:txBody>
          </p:sp>
        </p:grpSp>
        <p:cxnSp>
          <p:nvCxnSpPr>
            <p:cNvPr id="59" name="Přímá spojovací čára 58"/>
            <p:cNvCxnSpPr/>
            <p:nvPr/>
          </p:nvCxnSpPr>
          <p:spPr>
            <a:xfrm rot="16200000" flipV="1">
              <a:off x="2404037" y="2453691"/>
              <a:ext cx="406838" cy="21431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Přímá spojovací čára 59"/>
            <p:cNvCxnSpPr/>
            <p:nvPr/>
          </p:nvCxnSpPr>
          <p:spPr>
            <a:xfrm rot="16200000" flipV="1">
              <a:off x="5654466" y="1274964"/>
              <a:ext cx="478276" cy="21431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Přímá spojovací šipka 63"/>
            <p:cNvCxnSpPr/>
            <p:nvPr/>
          </p:nvCxnSpPr>
          <p:spPr>
            <a:xfrm rot="10800000" flipV="1">
              <a:off x="2500298" y="1142984"/>
              <a:ext cx="3286148" cy="1214446"/>
            </a:xfrm>
            <a:prstGeom prst="straightConnector1">
              <a:avLst/>
            </a:prstGeom>
            <a:ln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9" name="TextovéPole 68"/>
            <p:cNvSpPr txBox="1"/>
            <p:nvPr/>
          </p:nvSpPr>
          <p:spPr>
            <a:xfrm>
              <a:off x="3786182" y="1357298"/>
              <a:ext cx="35719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l</a:t>
              </a:r>
              <a:endParaRPr lang="cs-CZ" dirty="0"/>
            </a:p>
          </p:txBody>
        </p:sp>
      </p:grpSp>
      <p:sp>
        <p:nvSpPr>
          <p:cNvPr id="70" name="TextovéPole 69"/>
          <p:cNvSpPr txBox="1"/>
          <p:nvPr/>
        </p:nvSpPr>
        <p:spPr>
          <a:xfrm>
            <a:off x="428596" y="642918"/>
            <a:ext cx="2786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Délku nakloněné roviny  značíme </a:t>
            </a:r>
            <a:r>
              <a:rPr lang="cs-CZ" b="1" i="1" dirty="0" smtClean="0"/>
              <a:t>l</a:t>
            </a:r>
            <a:r>
              <a:rPr lang="cs-CZ" dirty="0" smtClean="0"/>
              <a:t>.</a:t>
            </a:r>
            <a:endParaRPr lang="cs-CZ" dirty="0"/>
          </a:p>
        </p:txBody>
      </p:sp>
      <p:grpSp>
        <p:nvGrpSpPr>
          <p:cNvPr id="54" name="Skupina 53"/>
          <p:cNvGrpSpPr/>
          <p:nvPr/>
        </p:nvGrpSpPr>
        <p:grpSpPr>
          <a:xfrm>
            <a:off x="1214414" y="3500438"/>
            <a:ext cx="2643206" cy="1357322"/>
            <a:chOff x="2571736" y="3143248"/>
            <a:chExt cx="3998050" cy="1786744"/>
          </a:xfrm>
        </p:grpSpPr>
        <p:sp>
          <p:nvSpPr>
            <p:cNvPr id="1027" name="AutoShape 3"/>
            <p:cNvSpPr>
              <a:spLocks noChangeArrowheads="1"/>
            </p:cNvSpPr>
            <p:nvPr/>
          </p:nvSpPr>
          <p:spPr bwMode="auto">
            <a:xfrm flipH="1">
              <a:off x="2571736" y="3143248"/>
              <a:ext cx="3411689" cy="1764159"/>
            </a:xfrm>
            <a:prstGeom prst="triangle">
              <a:avLst>
                <a:gd name="adj" fmla="val 0"/>
              </a:avLst>
            </a:prstGeom>
            <a:solidFill>
              <a:schemeClr val="tx2">
                <a:lumMod val="75000"/>
              </a:schemeClr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grpSp>
          <p:nvGrpSpPr>
            <p:cNvPr id="26" name="Skupina 70"/>
            <p:cNvGrpSpPr/>
            <p:nvPr/>
          </p:nvGrpSpPr>
          <p:grpSpPr>
            <a:xfrm>
              <a:off x="2571736" y="3786190"/>
              <a:ext cx="3998050" cy="1143802"/>
              <a:chOff x="2643174" y="1357298"/>
              <a:chExt cx="3929884" cy="1143802"/>
            </a:xfrm>
          </p:grpSpPr>
          <p:sp>
            <p:nvSpPr>
              <p:cNvPr id="35" name="AutoShape 3"/>
              <p:cNvSpPr>
                <a:spLocks noChangeArrowheads="1"/>
              </p:cNvSpPr>
              <p:nvPr/>
            </p:nvSpPr>
            <p:spPr bwMode="auto">
              <a:xfrm flipH="1">
                <a:off x="2643174" y="1357298"/>
                <a:ext cx="3357586" cy="1143008"/>
              </a:xfrm>
              <a:prstGeom prst="triangle">
                <a:avLst>
                  <a:gd name="adj" fmla="val 0"/>
                </a:avLst>
              </a:prstGeom>
              <a:solidFill>
                <a:srgbClr val="548DD4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cxnSp>
            <p:nvCxnSpPr>
              <p:cNvPr id="36" name="Přímá spojovací čára 35"/>
              <p:cNvCxnSpPr>
                <a:stCxn id="35" idx="2"/>
              </p:cNvCxnSpPr>
              <p:nvPr/>
            </p:nvCxnSpPr>
            <p:spPr>
              <a:xfrm rot="16200000" flipH="1">
                <a:off x="6286512" y="2214554"/>
                <a:ext cx="1588" cy="571504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Přímá spojovací čára 36"/>
              <p:cNvCxnSpPr/>
              <p:nvPr/>
            </p:nvCxnSpPr>
            <p:spPr>
              <a:xfrm>
                <a:off x="5929322" y="1357298"/>
                <a:ext cx="571504" cy="158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Přímá spojovací šipka 37"/>
              <p:cNvCxnSpPr/>
              <p:nvPr/>
            </p:nvCxnSpPr>
            <p:spPr>
              <a:xfrm rot="5400000">
                <a:off x="5929322" y="1928802"/>
                <a:ext cx="1143008" cy="1588"/>
              </a:xfrm>
              <a:prstGeom prst="straightConnector1">
                <a:avLst/>
              </a:prstGeom>
              <a:ln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9" name="TextovéPole 38"/>
              <p:cNvSpPr txBox="1"/>
              <p:nvPr/>
            </p:nvSpPr>
            <p:spPr>
              <a:xfrm>
                <a:off x="6143636" y="1643050"/>
                <a:ext cx="2857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h</a:t>
                </a:r>
                <a:endParaRPr lang="cs-CZ" dirty="0"/>
              </a:p>
            </p:txBody>
          </p:sp>
        </p:grpSp>
      </p:grpSp>
      <p:sp>
        <p:nvSpPr>
          <p:cNvPr id="56" name="TextovéPole 55"/>
          <p:cNvSpPr txBox="1"/>
          <p:nvPr/>
        </p:nvSpPr>
        <p:spPr>
          <a:xfrm>
            <a:off x="214282" y="2285992"/>
            <a:ext cx="7143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 můžeme zvětšit stoupání (sklon) nakloněné roviny?</a:t>
            </a:r>
            <a:endParaRPr lang="cs-CZ" sz="2400" dirty="0"/>
          </a:p>
        </p:txBody>
      </p:sp>
      <p:pic>
        <p:nvPicPr>
          <p:cNvPr id="58" name="Picture 7" descr="C:\Documents and Settings\Fujitsu-Siemens\Local Settings\Temporary Internet Files\Content.IE5\51DDXRQI\MC900442000[1].png"/>
          <p:cNvPicPr>
            <a:picLocks noChangeAspect="1" noChangeArrowheads="1"/>
          </p:cNvPicPr>
          <p:nvPr/>
        </p:nvPicPr>
        <p:blipFill>
          <a:blip r:embed="rId2"/>
          <a:srcRect l="44791" b="47395"/>
          <a:stretch>
            <a:fillRect/>
          </a:stretch>
        </p:blipFill>
        <p:spPr bwMode="auto">
          <a:xfrm>
            <a:off x="7500958" y="1571612"/>
            <a:ext cx="1514304" cy="14428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Skupina 30"/>
          <p:cNvGrpSpPr/>
          <p:nvPr/>
        </p:nvGrpSpPr>
        <p:grpSpPr>
          <a:xfrm>
            <a:off x="2857488" y="2357430"/>
            <a:ext cx="4705372" cy="4191476"/>
            <a:chOff x="2802873" y="571480"/>
            <a:chExt cx="4705372" cy="4191476"/>
          </a:xfrm>
        </p:grpSpPr>
        <p:grpSp>
          <p:nvGrpSpPr>
            <p:cNvPr id="2" name="Skupina 13"/>
            <p:cNvGrpSpPr/>
            <p:nvPr/>
          </p:nvGrpSpPr>
          <p:grpSpPr>
            <a:xfrm>
              <a:off x="2857488" y="1028670"/>
              <a:ext cx="4650757" cy="2665426"/>
              <a:chOff x="884238" y="3590912"/>
              <a:chExt cx="4650757" cy="2665426"/>
            </a:xfrm>
          </p:grpSpPr>
          <p:grpSp>
            <p:nvGrpSpPr>
              <p:cNvPr id="3" name="Group 2"/>
              <p:cNvGrpSpPr>
                <a:grpSpLocks/>
              </p:cNvGrpSpPr>
              <p:nvPr/>
            </p:nvGrpSpPr>
            <p:grpSpPr bwMode="auto">
              <a:xfrm>
                <a:off x="884238" y="4979988"/>
                <a:ext cx="3132137" cy="1276350"/>
                <a:chOff x="4093" y="7852"/>
                <a:chExt cx="4320" cy="1440"/>
              </a:xfrm>
            </p:grpSpPr>
            <p:sp>
              <p:nvSpPr>
                <p:cNvPr id="1027" name="AutoShape 3"/>
                <p:cNvSpPr>
                  <a:spLocks noChangeArrowheads="1"/>
                </p:cNvSpPr>
                <p:nvPr/>
              </p:nvSpPr>
              <p:spPr bwMode="auto">
                <a:xfrm flipH="1">
                  <a:off x="4093" y="7852"/>
                  <a:ext cx="4320" cy="1440"/>
                </a:xfrm>
                <a:prstGeom prst="triangle">
                  <a:avLst>
                    <a:gd name="adj" fmla="val 0"/>
                  </a:avLst>
                </a:prstGeom>
                <a:solidFill>
                  <a:srgbClr val="548DD4"/>
                </a:solidFill>
                <a:ln w="9525">
                  <a:solidFill>
                    <a:srgbClr val="000000"/>
                  </a:solidFill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28" name="Rectangle 4"/>
                <p:cNvSpPr>
                  <a:spLocks noChangeArrowheads="1"/>
                </p:cNvSpPr>
                <p:nvPr/>
              </p:nvSpPr>
              <p:spPr bwMode="auto">
                <a:xfrm rot="-1346181">
                  <a:off x="4500" y="8142"/>
                  <a:ext cx="1440" cy="582"/>
                </a:xfrm>
                <a:prstGeom prst="rect">
                  <a:avLst/>
                </a:prstGeom>
                <a:solidFill>
                  <a:srgbClr val="17365D"/>
                </a:solidFill>
                <a:ln w="9525">
                  <a:solidFill>
                    <a:srgbClr val="000000"/>
                  </a:solidFill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29" name="AutoShape 5"/>
                <p:cNvSpPr>
                  <a:spLocks noChangeArrowheads="1"/>
                </p:cNvSpPr>
                <p:nvPr/>
              </p:nvSpPr>
              <p:spPr bwMode="auto">
                <a:xfrm>
                  <a:off x="4769" y="8622"/>
                  <a:ext cx="430" cy="392"/>
                </a:xfrm>
                <a:custGeom>
                  <a:avLst/>
                  <a:gdLst>
                    <a:gd name="G0" fmla="+- 10800 0 0"/>
                    <a:gd name="G1" fmla="+- 21600 0 10800"/>
                    <a:gd name="G2" fmla="+- 21600 0 10800"/>
                    <a:gd name="G3" fmla="*/ G0 2929 10000"/>
                    <a:gd name="G4" fmla="+- 21600 0 G3"/>
                    <a:gd name="G5" fmla="+- 21600 0 G3"/>
                    <a:gd name="T0" fmla="*/ 10800 w 21600"/>
                    <a:gd name="T1" fmla="*/ 0 h 21600"/>
                    <a:gd name="T2" fmla="*/ 3163 w 21600"/>
                    <a:gd name="T3" fmla="*/ 3163 h 21600"/>
                    <a:gd name="T4" fmla="*/ 0 w 21600"/>
                    <a:gd name="T5" fmla="*/ 10800 h 21600"/>
                    <a:gd name="T6" fmla="*/ 3163 w 21600"/>
                    <a:gd name="T7" fmla="*/ 18437 h 21600"/>
                    <a:gd name="T8" fmla="*/ 10800 w 21600"/>
                    <a:gd name="T9" fmla="*/ 21600 h 21600"/>
                    <a:gd name="T10" fmla="*/ 18437 w 21600"/>
                    <a:gd name="T11" fmla="*/ 18437 h 21600"/>
                    <a:gd name="T12" fmla="*/ 21600 w 21600"/>
                    <a:gd name="T13" fmla="*/ 10800 h 21600"/>
                    <a:gd name="T14" fmla="*/ 18437 w 21600"/>
                    <a:gd name="T15" fmla="*/ 3163 h 21600"/>
                    <a:gd name="T16" fmla="*/ 3163 w 21600"/>
                    <a:gd name="T17" fmla="*/ 3163 h 21600"/>
                    <a:gd name="T18" fmla="*/ 18437 w 21600"/>
                    <a:gd name="T19" fmla="*/ 18437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T16" t="T17" r="T18" b="T19"/>
                  <a:pathLst>
                    <a:path w="21600" h="21600">
                      <a:moveTo>
                        <a:pt x="0" y="10800"/>
                      </a:moveTo>
                      <a:cubicBezTo>
                        <a:pt x="0" y="4835"/>
                        <a:pt x="4835" y="0"/>
                        <a:pt x="10800" y="0"/>
                      </a:cubicBezTo>
                      <a:cubicBezTo>
                        <a:pt x="16765" y="0"/>
                        <a:pt x="21600" y="4835"/>
                        <a:pt x="21600" y="10800"/>
                      </a:cubicBezTo>
                      <a:cubicBezTo>
                        <a:pt x="21600" y="16765"/>
                        <a:pt x="16765" y="21600"/>
                        <a:pt x="10800" y="21600"/>
                      </a:cubicBezTo>
                      <a:cubicBezTo>
                        <a:pt x="4835" y="21600"/>
                        <a:pt x="0" y="16765"/>
                        <a:pt x="0" y="10800"/>
                      </a:cubicBezTo>
                      <a:close/>
                      <a:moveTo>
                        <a:pt x="10800" y="10800"/>
                      </a:moveTo>
                      <a:cubicBezTo>
                        <a:pt x="10800" y="10800"/>
                        <a:pt x="10800" y="10800"/>
                        <a:pt x="10800" y="10800"/>
                      </a:cubicBezTo>
                      <a:cubicBezTo>
                        <a:pt x="10800" y="10800"/>
                        <a:pt x="10800" y="10800"/>
                        <a:pt x="10800" y="10800"/>
                      </a:cubicBezTo>
                      <a:cubicBezTo>
                        <a:pt x="10800" y="10800"/>
                        <a:pt x="10800" y="10800"/>
                        <a:pt x="10800" y="10800"/>
                      </a:cubicBezTo>
                      <a:cubicBezTo>
                        <a:pt x="10800" y="10800"/>
                        <a:pt x="10800" y="10800"/>
                        <a:pt x="10800" y="10800"/>
                      </a:cubicBezTo>
                      <a:close/>
                    </a:path>
                  </a:pathLst>
                </a:custGeom>
                <a:solidFill>
                  <a:srgbClr val="0F243E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30" name="AutoShape 6"/>
                <p:cNvSpPr>
                  <a:spLocks noChangeArrowheads="1"/>
                </p:cNvSpPr>
                <p:nvPr/>
              </p:nvSpPr>
              <p:spPr bwMode="auto">
                <a:xfrm>
                  <a:off x="5510" y="8332"/>
                  <a:ext cx="430" cy="392"/>
                </a:xfrm>
                <a:custGeom>
                  <a:avLst/>
                  <a:gdLst>
                    <a:gd name="G0" fmla="+- 10800 0 0"/>
                    <a:gd name="G1" fmla="+- 21600 0 10800"/>
                    <a:gd name="G2" fmla="+- 21600 0 10800"/>
                    <a:gd name="G3" fmla="*/ G0 2929 10000"/>
                    <a:gd name="G4" fmla="+- 21600 0 G3"/>
                    <a:gd name="G5" fmla="+- 21600 0 G3"/>
                    <a:gd name="T0" fmla="*/ 10800 w 21600"/>
                    <a:gd name="T1" fmla="*/ 0 h 21600"/>
                    <a:gd name="T2" fmla="*/ 3163 w 21600"/>
                    <a:gd name="T3" fmla="*/ 3163 h 21600"/>
                    <a:gd name="T4" fmla="*/ 0 w 21600"/>
                    <a:gd name="T5" fmla="*/ 10800 h 21600"/>
                    <a:gd name="T6" fmla="*/ 3163 w 21600"/>
                    <a:gd name="T7" fmla="*/ 18437 h 21600"/>
                    <a:gd name="T8" fmla="*/ 10800 w 21600"/>
                    <a:gd name="T9" fmla="*/ 21600 h 21600"/>
                    <a:gd name="T10" fmla="*/ 18437 w 21600"/>
                    <a:gd name="T11" fmla="*/ 18437 h 21600"/>
                    <a:gd name="T12" fmla="*/ 21600 w 21600"/>
                    <a:gd name="T13" fmla="*/ 10800 h 21600"/>
                    <a:gd name="T14" fmla="*/ 18437 w 21600"/>
                    <a:gd name="T15" fmla="*/ 3163 h 21600"/>
                    <a:gd name="T16" fmla="*/ 3163 w 21600"/>
                    <a:gd name="T17" fmla="*/ 3163 h 21600"/>
                    <a:gd name="T18" fmla="*/ 18437 w 21600"/>
                    <a:gd name="T19" fmla="*/ 18437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T16" t="T17" r="T18" b="T19"/>
                  <a:pathLst>
                    <a:path w="21600" h="21600">
                      <a:moveTo>
                        <a:pt x="0" y="10800"/>
                      </a:moveTo>
                      <a:cubicBezTo>
                        <a:pt x="0" y="4835"/>
                        <a:pt x="4835" y="0"/>
                        <a:pt x="10800" y="0"/>
                      </a:cubicBezTo>
                      <a:cubicBezTo>
                        <a:pt x="16765" y="0"/>
                        <a:pt x="21600" y="4835"/>
                        <a:pt x="21600" y="10800"/>
                      </a:cubicBezTo>
                      <a:cubicBezTo>
                        <a:pt x="21600" y="16765"/>
                        <a:pt x="16765" y="21600"/>
                        <a:pt x="10800" y="21600"/>
                      </a:cubicBezTo>
                      <a:cubicBezTo>
                        <a:pt x="4835" y="21600"/>
                        <a:pt x="0" y="16765"/>
                        <a:pt x="0" y="10800"/>
                      </a:cubicBezTo>
                      <a:close/>
                      <a:moveTo>
                        <a:pt x="10800" y="10800"/>
                      </a:moveTo>
                      <a:cubicBezTo>
                        <a:pt x="10800" y="10800"/>
                        <a:pt x="10800" y="10800"/>
                        <a:pt x="10800" y="10800"/>
                      </a:cubicBezTo>
                      <a:cubicBezTo>
                        <a:pt x="10800" y="10800"/>
                        <a:pt x="10800" y="10800"/>
                        <a:pt x="10800" y="10800"/>
                      </a:cubicBezTo>
                      <a:cubicBezTo>
                        <a:pt x="10800" y="10800"/>
                        <a:pt x="10800" y="10800"/>
                        <a:pt x="10800" y="10800"/>
                      </a:cubicBezTo>
                      <a:cubicBezTo>
                        <a:pt x="10800" y="10800"/>
                        <a:pt x="10800" y="10800"/>
                        <a:pt x="10800" y="10800"/>
                      </a:cubicBezTo>
                      <a:close/>
                    </a:path>
                  </a:pathLst>
                </a:custGeom>
                <a:solidFill>
                  <a:srgbClr val="0F243E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31" name="Freeform 7"/>
                <p:cNvSpPr>
                  <a:spLocks/>
                </p:cNvSpPr>
                <p:nvPr/>
              </p:nvSpPr>
              <p:spPr bwMode="auto">
                <a:xfrm rot="10176669">
                  <a:off x="5940" y="8002"/>
                  <a:ext cx="420" cy="140"/>
                </a:xfrm>
                <a:custGeom>
                  <a:avLst/>
                  <a:gdLst/>
                  <a:ahLst/>
                  <a:cxnLst>
                    <a:cxn ang="0">
                      <a:pos x="0" y="246"/>
                    </a:cxn>
                    <a:cxn ang="0">
                      <a:pos x="897" y="3"/>
                    </a:cxn>
                    <a:cxn ang="0">
                      <a:pos x="729" y="227"/>
                    </a:cxn>
                  </a:cxnLst>
                  <a:rect l="0" t="0" r="r" b="b"/>
                  <a:pathLst>
                    <a:path w="1018" h="246">
                      <a:moveTo>
                        <a:pt x="0" y="246"/>
                      </a:moveTo>
                      <a:cubicBezTo>
                        <a:pt x="388" y="126"/>
                        <a:pt x="776" y="6"/>
                        <a:pt x="897" y="3"/>
                      </a:cubicBezTo>
                      <a:cubicBezTo>
                        <a:pt x="1018" y="0"/>
                        <a:pt x="757" y="193"/>
                        <a:pt x="729" y="227"/>
                      </a:cubicBezTo>
                    </a:path>
                  </a:pathLst>
                </a:custGeom>
                <a:noFill/>
                <a:ln w="508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32" name="Freeform 8"/>
                <p:cNvSpPr>
                  <a:spLocks/>
                </p:cNvSpPr>
                <p:nvPr/>
              </p:nvSpPr>
              <p:spPr bwMode="auto">
                <a:xfrm rot="-721526">
                  <a:off x="5809" y="8002"/>
                  <a:ext cx="420" cy="140"/>
                </a:xfrm>
                <a:custGeom>
                  <a:avLst/>
                  <a:gdLst/>
                  <a:ahLst/>
                  <a:cxnLst>
                    <a:cxn ang="0">
                      <a:pos x="0" y="246"/>
                    </a:cxn>
                    <a:cxn ang="0">
                      <a:pos x="897" y="3"/>
                    </a:cxn>
                    <a:cxn ang="0">
                      <a:pos x="729" y="227"/>
                    </a:cxn>
                  </a:cxnLst>
                  <a:rect l="0" t="0" r="r" b="b"/>
                  <a:pathLst>
                    <a:path w="1018" h="246">
                      <a:moveTo>
                        <a:pt x="0" y="246"/>
                      </a:moveTo>
                      <a:cubicBezTo>
                        <a:pt x="388" y="126"/>
                        <a:pt x="776" y="6"/>
                        <a:pt x="897" y="3"/>
                      </a:cubicBezTo>
                      <a:cubicBezTo>
                        <a:pt x="1018" y="0"/>
                        <a:pt x="757" y="193"/>
                        <a:pt x="729" y="227"/>
                      </a:cubicBezTo>
                    </a:path>
                  </a:pathLst>
                </a:custGeom>
                <a:noFill/>
                <a:ln w="508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</p:grpSp>
          <p:grpSp>
            <p:nvGrpSpPr>
              <p:cNvPr id="4" name="Group 9"/>
              <p:cNvGrpSpPr>
                <a:grpSpLocks/>
              </p:cNvGrpSpPr>
              <p:nvPr/>
            </p:nvGrpSpPr>
            <p:grpSpPr bwMode="auto">
              <a:xfrm>
                <a:off x="2470150" y="3590912"/>
                <a:ext cx="3064845" cy="1530361"/>
                <a:chOff x="3567" y="3989"/>
                <a:chExt cx="4827" cy="2411"/>
              </a:xfrm>
            </p:grpSpPr>
            <p:sp>
              <p:nvSpPr>
                <p:cNvPr id="1034" name="AutoShape 10"/>
                <p:cNvSpPr>
                  <a:spLocks noChangeArrowheads="1"/>
                </p:cNvSpPr>
                <p:nvPr/>
              </p:nvSpPr>
              <p:spPr bwMode="auto">
                <a:xfrm rot="3704875">
                  <a:off x="3775" y="5866"/>
                  <a:ext cx="326" cy="742"/>
                </a:xfrm>
                <a:prstGeom prst="can">
                  <a:avLst>
                    <a:gd name="adj" fmla="val 22255"/>
                  </a:avLst>
                </a:prstGeom>
                <a:solidFill>
                  <a:srgbClr val="FF0000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35" name="AutoShape 11"/>
                <p:cNvSpPr>
                  <a:spLocks noChangeArrowheads="1"/>
                </p:cNvSpPr>
                <p:nvPr/>
              </p:nvSpPr>
              <p:spPr bwMode="auto">
                <a:xfrm rot="3704875">
                  <a:off x="4387" y="5540"/>
                  <a:ext cx="326" cy="742"/>
                </a:xfrm>
                <a:prstGeom prst="can">
                  <a:avLst>
                    <a:gd name="adj" fmla="val 22255"/>
                  </a:avLst>
                </a:prstGeom>
                <a:solidFill>
                  <a:srgbClr val="FFFFFF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36" name="AutoShape 12"/>
                <p:cNvSpPr>
                  <a:spLocks noChangeArrowheads="1"/>
                </p:cNvSpPr>
                <p:nvPr/>
              </p:nvSpPr>
              <p:spPr bwMode="auto">
                <a:xfrm rot="3704875">
                  <a:off x="5880" y="3556"/>
                  <a:ext cx="447" cy="3024"/>
                </a:xfrm>
                <a:prstGeom prst="can">
                  <a:avLst>
                    <a:gd name="adj" fmla="val 66148"/>
                  </a:avLst>
                </a:prstGeom>
                <a:solidFill>
                  <a:srgbClr val="8DB3E2"/>
                </a:soli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1037" name="AutoShape 13"/>
                <p:cNvSpPr>
                  <a:spLocks noChangeArrowheads="1"/>
                </p:cNvSpPr>
                <p:nvPr/>
              </p:nvSpPr>
              <p:spPr bwMode="auto">
                <a:xfrm rot="14428645">
                  <a:off x="7690" y="3532"/>
                  <a:ext cx="248" cy="1161"/>
                </a:xfrm>
                <a:prstGeom prst="downArrow">
                  <a:avLst>
                    <a:gd name="adj1" fmla="val 50000"/>
                    <a:gd name="adj2" fmla="val 183095"/>
                  </a:avLst>
                </a:prstGeom>
                <a:solidFill>
                  <a:srgbClr val="FFFFFF"/>
                </a:solidFill>
                <a:ln w="9525">
                  <a:solidFill>
                    <a:srgbClr val="000000"/>
                  </a:solidFill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</p:grpSp>
        </p:grpSp>
        <p:grpSp>
          <p:nvGrpSpPr>
            <p:cNvPr id="131" name="Skupina 130"/>
            <p:cNvGrpSpPr/>
            <p:nvPr/>
          </p:nvGrpSpPr>
          <p:grpSpPr>
            <a:xfrm rot="285256">
              <a:off x="2802873" y="2564799"/>
              <a:ext cx="1647502" cy="2198157"/>
              <a:chOff x="2786050" y="192798"/>
              <a:chExt cx="1759836" cy="2441094"/>
            </a:xfrm>
          </p:grpSpPr>
          <p:cxnSp>
            <p:nvCxnSpPr>
              <p:cNvPr id="118" name="Přímá spojovací šipka 117"/>
              <p:cNvCxnSpPr/>
              <p:nvPr/>
            </p:nvCxnSpPr>
            <p:spPr>
              <a:xfrm rot="15914744" flipH="1">
                <a:off x="3264910" y="1099973"/>
                <a:ext cx="1656554" cy="722364"/>
              </a:xfrm>
              <a:prstGeom prst="straightConnector1">
                <a:avLst/>
              </a:prstGeom>
              <a:ln w="31750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30" name="Skupina 129"/>
              <p:cNvGrpSpPr/>
              <p:nvPr/>
            </p:nvGrpSpPr>
            <p:grpSpPr>
              <a:xfrm>
                <a:off x="2786050" y="192798"/>
                <a:ext cx="1759836" cy="2441094"/>
                <a:chOff x="2786050" y="192798"/>
                <a:chExt cx="1759836" cy="2441094"/>
              </a:xfrm>
            </p:grpSpPr>
            <p:cxnSp>
              <p:nvCxnSpPr>
                <p:cNvPr id="117" name="Přímá spojovací šipka 116"/>
                <p:cNvCxnSpPr/>
                <p:nvPr/>
              </p:nvCxnSpPr>
              <p:spPr>
                <a:xfrm rot="15914744" flipH="1">
                  <a:off x="2803272" y="1601555"/>
                  <a:ext cx="1922511" cy="19769"/>
                </a:xfrm>
                <a:prstGeom prst="straightConnector1">
                  <a:avLst/>
                </a:prstGeom>
                <a:ln w="31750">
                  <a:solidFill>
                    <a:schemeClr val="tx1"/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129" name="Skupina 128"/>
                <p:cNvGrpSpPr/>
                <p:nvPr/>
              </p:nvGrpSpPr>
              <p:grpSpPr>
                <a:xfrm>
                  <a:off x="2786050" y="192798"/>
                  <a:ext cx="1759836" cy="2441094"/>
                  <a:chOff x="2786050" y="192798"/>
                  <a:chExt cx="1759836" cy="2441094"/>
                </a:xfrm>
              </p:grpSpPr>
              <p:cxnSp>
                <p:nvCxnSpPr>
                  <p:cNvPr id="116" name="Přímá spojovací šipka 115"/>
                  <p:cNvCxnSpPr/>
                  <p:nvPr/>
                </p:nvCxnSpPr>
                <p:spPr>
                  <a:xfrm rot="10514744" flipV="1">
                    <a:off x="3021873" y="669348"/>
                    <a:ext cx="642442" cy="270889"/>
                  </a:xfrm>
                  <a:prstGeom prst="straightConnector1">
                    <a:avLst/>
                  </a:prstGeom>
                  <a:ln w="31750">
                    <a:solidFill>
                      <a:schemeClr val="tx1"/>
                    </a:solidFill>
                    <a:tailEnd type="arrow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grpSp>
                <p:nvGrpSpPr>
                  <p:cNvPr id="128" name="Skupina 127"/>
                  <p:cNvGrpSpPr/>
                  <p:nvPr/>
                </p:nvGrpSpPr>
                <p:grpSpPr>
                  <a:xfrm>
                    <a:off x="2786050" y="192798"/>
                    <a:ext cx="1759836" cy="2441094"/>
                    <a:chOff x="2786050" y="192798"/>
                    <a:chExt cx="1759836" cy="2441094"/>
                  </a:xfrm>
                </p:grpSpPr>
                <p:cxnSp>
                  <p:nvCxnSpPr>
                    <p:cNvPr id="119" name="Přímá spojovací čára 118"/>
                    <p:cNvCxnSpPr/>
                    <p:nvPr/>
                  </p:nvCxnSpPr>
                  <p:spPr>
                    <a:xfrm rot="15914744" flipV="1">
                      <a:off x="2589053" y="1444763"/>
                      <a:ext cx="1698489" cy="679769"/>
                    </a:xfrm>
                    <a:prstGeom prst="line">
                      <a:avLst/>
                    </a:prstGeom>
                    <a:ln w="254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grpSp>
                  <p:nvGrpSpPr>
                    <p:cNvPr id="127" name="Skupina 126"/>
                    <p:cNvGrpSpPr/>
                    <p:nvPr/>
                  </p:nvGrpSpPr>
                  <p:grpSpPr>
                    <a:xfrm>
                      <a:off x="2786050" y="192798"/>
                      <a:ext cx="1759836" cy="2426387"/>
                      <a:chOff x="2786050" y="192798"/>
                      <a:chExt cx="1759836" cy="2426387"/>
                    </a:xfrm>
                  </p:grpSpPr>
                  <p:cxnSp>
                    <p:nvCxnSpPr>
                      <p:cNvPr id="113" name="Přímá spojovací šipka 112"/>
                      <p:cNvCxnSpPr/>
                      <p:nvPr/>
                    </p:nvCxnSpPr>
                    <p:spPr>
                      <a:xfrm rot="10514744" flipV="1">
                        <a:off x="3797712" y="2286975"/>
                        <a:ext cx="748174" cy="332210"/>
                      </a:xfrm>
                      <a:prstGeom prst="straightConnector1">
                        <a:avLst/>
                      </a:prstGeom>
                      <a:ln w="31750">
                        <a:solidFill>
                          <a:schemeClr val="tx1"/>
                        </a:solidFill>
                        <a:tailEnd type="arrow"/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sp>
                    <p:nvSpPr>
                      <p:cNvPr id="114" name="Vývojový diagram: spojka 113"/>
                      <p:cNvSpPr/>
                      <p:nvPr/>
                    </p:nvSpPr>
                    <p:spPr>
                      <a:xfrm rot="475594" flipV="1">
                        <a:off x="3581188" y="581655"/>
                        <a:ext cx="157691" cy="146097"/>
                      </a:xfrm>
                      <a:prstGeom prst="flowChartConnector">
                        <a:avLst/>
                      </a:prstGeom>
                      <a:solidFill>
                        <a:schemeClr val="bg1"/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  <p:sp>
                    <p:nvSpPr>
                      <p:cNvPr id="122" name="TextovéPole 121"/>
                      <p:cNvSpPr txBox="1"/>
                      <p:nvPr/>
                    </p:nvSpPr>
                    <p:spPr>
                      <a:xfrm>
                        <a:off x="3620212" y="192798"/>
                        <a:ext cx="425221" cy="600554"/>
                      </a:xfrm>
                      <a:prstGeom prst="rect">
                        <a:avLst/>
                      </a:prstGeom>
                      <a:noFill/>
                    </p:spPr>
                    <p:txBody>
                      <a:bodyPr wrap="square" rtlCol="0">
                        <a:spAutoFit/>
                      </a:bodyPr>
                      <a:lstStyle/>
                      <a:p>
                        <a:r>
                          <a:rPr lang="cs-CZ" sz="2400" dirty="0" smtClean="0"/>
                          <a:t>T</a:t>
                        </a:r>
                        <a:endParaRPr lang="cs-CZ" sz="2400" dirty="0"/>
                      </a:p>
                    </p:txBody>
                  </p:sp>
                  <p:sp>
                    <p:nvSpPr>
                      <p:cNvPr id="123" name="TextovéPole 122"/>
                      <p:cNvSpPr txBox="1"/>
                      <p:nvPr/>
                    </p:nvSpPr>
                    <p:spPr>
                      <a:xfrm>
                        <a:off x="3728596" y="1256651"/>
                        <a:ext cx="500067" cy="461665"/>
                      </a:xfrm>
                      <a:prstGeom prst="rect">
                        <a:avLst/>
                      </a:prstGeom>
                      <a:noFill/>
                    </p:spPr>
                    <p:txBody>
                      <a:bodyPr wrap="square" rtlCol="0">
                        <a:spAutoFit/>
                      </a:bodyPr>
                      <a:lstStyle/>
                      <a:p>
                        <a:r>
                          <a:rPr lang="cs-CZ" sz="2400" dirty="0" smtClean="0"/>
                          <a:t>F</a:t>
                        </a:r>
                        <a:r>
                          <a:rPr lang="cs-CZ" sz="2400" baseline="-25000" dirty="0" smtClean="0"/>
                          <a:t>G</a:t>
                        </a:r>
                        <a:endParaRPr lang="cs-CZ" sz="2400" baseline="-25000" dirty="0"/>
                      </a:p>
                    </p:txBody>
                  </p:sp>
                  <p:sp>
                    <p:nvSpPr>
                      <p:cNvPr id="124" name="TextovéPole 123"/>
                      <p:cNvSpPr txBox="1"/>
                      <p:nvPr/>
                    </p:nvSpPr>
                    <p:spPr>
                      <a:xfrm>
                        <a:off x="2786050" y="357166"/>
                        <a:ext cx="214314" cy="461665"/>
                      </a:xfrm>
                      <a:prstGeom prst="rect">
                        <a:avLst/>
                      </a:prstGeom>
                      <a:noFill/>
                    </p:spPr>
                    <p:txBody>
                      <a:bodyPr wrap="square" rtlCol="0">
                        <a:spAutoFit/>
                      </a:bodyPr>
                      <a:lstStyle/>
                      <a:p>
                        <a:r>
                          <a:rPr lang="cs-CZ" sz="2400" dirty="0" smtClean="0"/>
                          <a:t>F</a:t>
                        </a:r>
                        <a:endParaRPr lang="cs-CZ" sz="2400" dirty="0"/>
                      </a:p>
                    </p:txBody>
                  </p:sp>
                </p:grpSp>
              </p:grpSp>
            </p:grpSp>
          </p:grpSp>
        </p:grpSp>
        <p:sp>
          <p:nvSpPr>
            <p:cNvPr id="147" name="TextovéPole 146"/>
            <p:cNvSpPr txBox="1"/>
            <p:nvPr/>
          </p:nvSpPr>
          <p:spPr>
            <a:xfrm>
              <a:off x="6786578" y="571480"/>
              <a:ext cx="35719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F</a:t>
              </a:r>
              <a:endParaRPr lang="cs-CZ" sz="2400" dirty="0"/>
            </a:p>
          </p:txBody>
        </p:sp>
      </p:grpSp>
      <p:sp>
        <p:nvSpPr>
          <p:cNvPr id="30" name="TextovéPole 29"/>
          <p:cNvSpPr txBox="1"/>
          <p:nvPr/>
        </p:nvSpPr>
        <p:spPr>
          <a:xfrm>
            <a:off x="285720" y="428604"/>
            <a:ext cx="85725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nakloněné rovině se tíha tělesa rozkládá na dvě složky. Na složku kolmou na nakloněnou rovinu (tu vyrovnává nakloněná rovina) a na složku rovnoběžnou s nakloněnou rovinou (označena F). Tuto složku musíme vyrovnat, chceme- li těleso  táhnout po nakloněné rovině.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TextovéPole 146"/>
          <p:cNvSpPr txBox="1"/>
          <p:nvPr/>
        </p:nvSpPr>
        <p:spPr>
          <a:xfrm>
            <a:off x="6786578" y="571480"/>
            <a:ext cx="3571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42844" y="142852"/>
            <a:ext cx="87868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 podobnosti  červeně vyznačených  trojúhelníků vyplývá, že poměr F : F</a:t>
            </a:r>
            <a:r>
              <a:rPr lang="cs-CZ" baseline="-25000" dirty="0" smtClean="0"/>
              <a:t>G</a:t>
            </a:r>
            <a:r>
              <a:rPr lang="cs-CZ" dirty="0" smtClean="0"/>
              <a:t>  </a:t>
            </a:r>
          </a:p>
          <a:p>
            <a:r>
              <a:rPr lang="cs-CZ" dirty="0" smtClean="0"/>
              <a:t>se rovná poměru h : l</a:t>
            </a:r>
            <a:endParaRPr lang="cs-CZ" dirty="0"/>
          </a:p>
        </p:txBody>
      </p: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2857488" y="2460622"/>
            <a:ext cx="3132137" cy="1276350"/>
            <a:chOff x="4093" y="7852"/>
            <a:chExt cx="4320" cy="1440"/>
          </a:xfrm>
        </p:grpSpPr>
        <p:sp>
          <p:nvSpPr>
            <p:cNvPr id="1027" name="AutoShape 3"/>
            <p:cNvSpPr>
              <a:spLocks noChangeArrowheads="1"/>
            </p:cNvSpPr>
            <p:nvPr/>
          </p:nvSpPr>
          <p:spPr bwMode="auto">
            <a:xfrm flipH="1">
              <a:off x="4093" y="7852"/>
              <a:ext cx="4320" cy="1440"/>
            </a:xfrm>
            <a:prstGeom prst="triangle">
              <a:avLst>
                <a:gd name="adj" fmla="val 0"/>
              </a:avLst>
            </a:prstGeom>
            <a:solidFill>
              <a:srgbClr val="548DD4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8" name="Rectangle 4"/>
            <p:cNvSpPr>
              <a:spLocks noChangeArrowheads="1"/>
            </p:cNvSpPr>
            <p:nvPr/>
          </p:nvSpPr>
          <p:spPr bwMode="auto">
            <a:xfrm rot="20253819">
              <a:off x="4500" y="8142"/>
              <a:ext cx="1440" cy="582"/>
            </a:xfrm>
            <a:prstGeom prst="rect">
              <a:avLst/>
            </a:prstGeom>
            <a:solidFill>
              <a:srgbClr val="17365D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AutoShape 5"/>
            <p:cNvSpPr>
              <a:spLocks noChangeArrowheads="1"/>
            </p:cNvSpPr>
            <p:nvPr/>
          </p:nvSpPr>
          <p:spPr bwMode="auto">
            <a:xfrm>
              <a:off x="4769" y="8622"/>
              <a:ext cx="430" cy="392"/>
            </a:xfrm>
            <a:custGeom>
              <a:avLst/>
              <a:gdLst>
                <a:gd name="G0" fmla="+- 10800 0 0"/>
                <a:gd name="G1" fmla="+- 21600 0 10800"/>
                <a:gd name="G2" fmla="+- 21600 0 10800"/>
                <a:gd name="G3" fmla="*/ G0 2929 10000"/>
                <a:gd name="G4" fmla="+- 21600 0 G3"/>
                <a:gd name="G5" fmla="+- 21600 0 G3"/>
                <a:gd name="T0" fmla="*/ 10800 w 21600"/>
                <a:gd name="T1" fmla="*/ 0 h 21600"/>
                <a:gd name="T2" fmla="*/ 3163 w 21600"/>
                <a:gd name="T3" fmla="*/ 3163 h 21600"/>
                <a:gd name="T4" fmla="*/ 0 w 21600"/>
                <a:gd name="T5" fmla="*/ 10800 h 21600"/>
                <a:gd name="T6" fmla="*/ 3163 w 21600"/>
                <a:gd name="T7" fmla="*/ 18437 h 21600"/>
                <a:gd name="T8" fmla="*/ 10800 w 21600"/>
                <a:gd name="T9" fmla="*/ 21600 h 21600"/>
                <a:gd name="T10" fmla="*/ 18437 w 21600"/>
                <a:gd name="T11" fmla="*/ 18437 h 21600"/>
                <a:gd name="T12" fmla="*/ 21600 w 21600"/>
                <a:gd name="T13" fmla="*/ 10800 h 21600"/>
                <a:gd name="T14" fmla="*/ 18437 w 21600"/>
                <a:gd name="T15" fmla="*/ 3163 h 21600"/>
                <a:gd name="T16" fmla="*/ 3163 w 21600"/>
                <a:gd name="T17" fmla="*/ 3163 h 21600"/>
                <a:gd name="T18" fmla="*/ 18437 w 21600"/>
                <a:gd name="T19" fmla="*/ 184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10800" y="10800"/>
                  </a:moveTo>
                  <a:cubicBezTo>
                    <a:pt x="10800" y="10800"/>
                    <a:pt x="10800" y="10800"/>
                    <a:pt x="10800" y="10800"/>
                  </a:cubicBezTo>
                  <a:cubicBezTo>
                    <a:pt x="10800" y="10800"/>
                    <a:pt x="10800" y="10800"/>
                    <a:pt x="10800" y="10800"/>
                  </a:cubicBezTo>
                  <a:cubicBezTo>
                    <a:pt x="10800" y="10800"/>
                    <a:pt x="10800" y="10800"/>
                    <a:pt x="10800" y="10800"/>
                  </a:cubicBezTo>
                  <a:cubicBezTo>
                    <a:pt x="10800" y="10800"/>
                    <a:pt x="10800" y="10800"/>
                    <a:pt x="10800" y="10800"/>
                  </a:cubicBezTo>
                  <a:close/>
                </a:path>
              </a:pathLst>
            </a:custGeom>
            <a:solidFill>
              <a:srgbClr val="0F243E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AutoShape 6"/>
            <p:cNvSpPr>
              <a:spLocks noChangeArrowheads="1"/>
            </p:cNvSpPr>
            <p:nvPr/>
          </p:nvSpPr>
          <p:spPr bwMode="auto">
            <a:xfrm>
              <a:off x="5510" y="8332"/>
              <a:ext cx="430" cy="392"/>
            </a:xfrm>
            <a:custGeom>
              <a:avLst/>
              <a:gdLst>
                <a:gd name="G0" fmla="+- 10800 0 0"/>
                <a:gd name="G1" fmla="+- 21600 0 10800"/>
                <a:gd name="G2" fmla="+- 21600 0 10800"/>
                <a:gd name="G3" fmla="*/ G0 2929 10000"/>
                <a:gd name="G4" fmla="+- 21600 0 G3"/>
                <a:gd name="G5" fmla="+- 21600 0 G3"/>
                <a:gd name="T0" fmla="*/ 10800 w 21600"/>
                <a:gd name="T1" fmla="*/ 0 h 21600"/>
                <a:gd name="T2" fmla="*/ 3163 w 21600"/>
                <a:gd name="T3" fmla="*/ 3163 h 21600"/>
                <a:gd name="T4" fmla="*/ 0 w 21600"/>
                <a:gd name="T5" fmla="*/ 10800 h 21600"/>
                <a:gd name="T6" fmla="*/ 3163 w 21600"/>
                <a:gd name="T7" fmla="*/ 18437 h 21600"/>
                <a:gd name="T8" fmla="*/ 10800 w 21600"/>
                <a:gd name="T9" fmla="*/ 21600 h 21600"/>
                <a:gd name="T10" fmla="*/ 18437 w 21600"/>
                <a:gd name="T11" fmla="*/ 18437 h 21600"/>
                <a:gd name="T12" fmla="*/ 21600 w 21600"/>
                <a:gd name="T13" fmla="*/ 10800 h 21600"/>
                <a:gd name="T14" fmla="*/ 18437 w 21600"/>
                <a:gd name="T15" fmla="*/ 3163 h 21600"/>
                <a:gd name="T16" fmla="*/ 3163 w 21600"/>
                <a:gd name="T17" fmla="*/ 3163 h 21600"/>
                <a:gd name="T18" fmla="*/ 18437 w 21600"/>
                <a:gd name="T19" fmla="*/ 184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10800" y="10800"/>
                  </a:moveTo>
                  <a:cubicBezTo>
                    <a:pt x="10800" y="10800"/>
                    <a:pt x="10800" y="10800"/>
                    <a:pt x="10800" y="10800"/>
                  </a:cubicBezTo>
                  <a:cubicBezTo>
                    <a:pt x="10800" y="10800"/>
                    <a:pt x="10800" y="10800"/>
                    <a:pt x="10800" y="10800"/>
                  </a:cubicBezTo>
                  <a:cubicBezTo>
                    <a:pt x="10800" y="10800"/>
                    <a:pt x="10800" y="10800"/>
                    <a:pt x="10800" y="10800"/>
                  </a:cubicBezTo>
                  <a:cubicBezTo>
                    <a:pt x="10800" y="10800"/>
                    <a:pt x="10800" y="10800"/>
                    <a:pt x="10800" y="10800"/>
                  </a:cubicBezTo>
                  <a:close/>
                </a:path>
              </a:pathLst>
            </a:custGeom>
            <a:solidFill>
              <a:srgbClr val="0F243E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1" name="Freeform 7"/>
            <p:cNvSpPr>
              <a:spLocks/>
            </p:cNvSpPr>
            <p:nvPr/>
          </p:nvSpPr>
          <p:spPr bwMode="auto">
            <a:xfrm rot="10176669">
              <a:off x="5940" y="8002"/>
              <a:ext cx="420" cy="140"/>
            </a:xfrm>
            <a:custGeom>
              <a:avLst/>
              <a:gdLst/>
              <a:ahLst/>
              <a:cxnLst>
                <a:cxn ang="0">
                  <a:pos x="0" y="246"/>
                </a:cxn>
                <a:cxn ang="0">
                  <a:pos x="897" y="3"/>
                </a:cxn>
                <a:cxn ang="0">
                  <a:pos x="729" y="227"/>
                </a:cxn>
              </a:cxnLst>
              <a:rect l="0" t="0" r="r" b="b"/>
              <a:pathLst>
                <a:path w="1018" h="246">
                  <a:moveTo>
                    <a:pt x="0" y="246"/>
                  </a:moveTo>
                  <a:cubicBezTo>
                    <a:pt x="388" y="126"/>
                    <a:pt x="776" y="6"/>
                    <a:pt x="897" y="3"/>
                  </a:cubicBezTo>
                  <a:cubicBezTo>
                    <a:pt x="1018" y="0"/>
                    <a:pt x="757" y="193"/>
                    <a:pt x="729" y="227"/>
                  </a:cubicBezTo>
                </a:path>
              </a:pathLst>
            </a:custGeom>
            <a:noFill/>
            <a:ln w="508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2" name="Freeform 8"/>
            <p:cNvSpPr>
              <a:spLocks/>
            </p:cNvSpPr>
            <p:nvPr/>
          </p:nvSpPr>
          <p:spPr bwMode="auto">
            <a:xfrm rot="-721526">
              <a:off x="5809" y="8002"/>
              <a:ext cx="420" cy="140"/>
            </a:xfrm>
            <a:custGeom>
              <a:avLst/>
              <a:gdLst/>
              <a:ahLst/>
              <a:cxnLst>
                <a:cxn ang="0">
                  <a:pos x="0" y="246"/>
                </a:cxn>
                <a:cxn ang="0">
                  <a:pos x="897" y="3"/>
                </a:cxn>
                <a:cxn ang="0">
                  <a:pos x="729" y="227"/>
                </a:cxn>
              </a:cxnLst>
              <a:rect l="0" t="0" r="r" b="b"/>
              <a:pathLst>
                <a:path w="1018" h="246">
                  <a:moveTo>
                    <a:pt x="0" y="246"/>
                  </a:moveTo>
                  <a:cubicBezTo>
                    <a:pt x="388" y="126"/>
                    <a:pt x="776" y="6"/>
                    <a:pt x="897" y="3"/>
                  </a:cubicBezTo>
                  <a:cubicBezTo>
                    <a:pt x="1018" y="0"/>
                    <a:pt x="757" y="193"/>
                    <a:pt x="729" y="227"/>
                  </a:cubicBezTo>
                </a:path>
              </a:pathLst>
            </a:custGeom>
            <a:noFill/>
            <a:ln w="50800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4" name="Group 9"/>
          <p:cNvGrpSpPr>
            <a:grpSpLocks/>
          </p:cNvGrpSpPr>
          <p:nvPr/>
        </p:nvGrpSpPr>
        <p:grpSpPr bwMode="auto">
          <a:xfrm>
            <a:off x="4443400" y="1071546"/>
            <a:ext cx="3064845" cy="1530361"/>
            <a:chOff x="3567" y="3989"/>
            <a:chExt cx="4827" cy="2411"/>
          </a:xfrm>
        </p:grpSpPr>
        <p:sp>
          <p:nvSpPr>
            <p:cNvPr id="1034" name="AutoShape 10"/>
            <p:cNvSpPr>
              <a:spLocks noChangeArrowheads="1"/>
            </p:cNvSpPr>
            <p:nvPr/>
          </p:nvSpPr>
          <p:spPr bwMode="auto">
            <a:xfrm rot="3704875">
              <a:off x="3775" y="5866"/>
              <a:ext cx="326" cy="742"/>
            </a:xfrm>
            <a:prstGeom prst="can">
              <a:avLst>
                <a:gd name="adj" fmla="val 22255"/>
              </a:avLst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5" name="AutoShape 11"/>
            <p:cNvSpPr>
              <a:spLocks noChangeArrowheads="1"/>
            </p:cNvSpPr>
            <p:nvPr/>
          </p:nvSpPr>
          <p:spPr bwMode="auto">
            <a:xfrm rot="3704875">
              <a:off x="4387" y="5540"/>
              <a:ext cx="326" cy="742"/>
            </a:xfrm>
            <a:prstGeom prst="can">
              <a:avLst>
                <a:gd name="adj" fmla="val 22255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6" name="AutoShape 12"/>
            <p:cNvSpPr>
              <a:spLocks noChangeArrowheads="1"/>
            </p:cNvSpPr>
            <p:nvPr/>
          </p:nvSpPr>
          <p:spPr bwMode="auto">
            <a:xfrm rot="3704875">
              <a:off x="5880" y="3556"/>
              <a:ext cx="447" cy="3024"/>
            </a:xfrm>
            <a:prstGeom prst="can">
              <a:avLst>
                <a:gd name="adj" fmla="val 66148"/>
              </a:avLst>
            </a:prstGeom>
            <a:solidFill>
              <a:srgbClr val="8DB3E2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7" name="AutoShape 13"/>
            <p:cNvSpPr>
              <a:spLocks noChangeArrowheads="1"/>
            </p:cNvSpPr>
            <p:nvPr/>
          </p:nvSpPr>
          <p:spPr bwMode="auto">
            <a:xfrm rot="14428645">
              <a:off x="7690" y="3532"/>
              <a:ext cx="248" cy="1161"/>
            </a:xfrm>
            <a:prstGeom prst="downArrow">
              <a:avLst>
                <a:gd name="adj1" fmla="val 50000"/>
                <a:gd name="adj2" fmla="val 183095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31" name="AutoShape 3"/>
          <p:cNvSpPr>
            <a:spLocks noChangeArrowheads="1"/>
          </p:cNvSpPr>
          <p:nvPr/>
        </p:nvSpPr>
        <p:spPr bwMode="auto">
          <a:xfrm flipH="1">
            <a:off x="2857488" y="2471744"/>
            <a:ext cx="3132137" cy="1276350"/>
          </a:xfrm>
          <a:prstGeom prst="triangle">
            <a:avLst>
              <a:gd name="adj" fmla="val 0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2" name="Pravoúhlý trojúhelník 31"/>
          <p:cNvSpPr/>
          <p:nvPr/>
        </p:nvSpPr>
        <p:spPr>
          <a:xfrm rot="9360944" flipH="1">
            <a:off x="3346226" y="3127694"/>
            <a:ext cx="618234" cy="1571770"/>
          </a:xfrm>
          <a:prstGeom prst="rtTriangl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6143636" y="3043248"/>
            <a:ext cx="214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h</a:t>
            </a:r>
            <a:endParaRPr lang="cs-CZ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714876" y="2471744"/>
            <a:ext cx="214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l</a:t>
            </a:r>
            <a:endParaRPr lang="cs-CZ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85720" y="4857760"/>
            <a:ext cx="8501122" cy="707886"/>
          </a:xfrm>
          <a:prstGeom prst="rect">
            <a:avLst/>
          </a:prstGeom>
          <a:noFill/>
          <a:ln w="38100">
            <a:solidFill>
              <a:srgbClr val="0000CC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Čili sklon (stoupání) nakloněné roviny tj. poměr výšky k délce nakloněné roviny určuje i poměr síly, kterou táhneme těleso po nakloněné rovině k tíze tělesa.</a:t>
            </a:r>
            <a:endParaRPr lang="cs-CZ" sz="2000" dirty="0"/>
          </a:p>
        </p:txBody>
      </p:sp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357554" y="5715016"/>
            <a:ext cx="1495425" cy="876300"/>
          </a:xfrm>
          <a:prstGeom prst="rect">
            <a:avLst/>
          </a:prstGeom>
          <a:noFill/>
        </p:spPr>
      </p:pic>
      <p:sp>
        <p:nvSpPr>
          <p:cNvPr id="307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715140" y="3571876"/>
            <a:ext cx="1104900" cy="942975"/>
          </a:xfrm>
          <a:prstGeom prst="rect">
            <a:avLst/>
          </a:prstGeom>
          <a:noFill/>
        </p:spPr>
      </p:pic>
      <p:grpSp>
        <p:nvGrpSpPr>
          <p:cNvPr id="5" name="Skupina 130"/>
          <p:cNvGrpSpPr/>
          <p:nvPr/>
        </p:nvGrpSpPr>
        <p:grpSpPr>
          <a:xfrm rot="285256">
            <a:off x="2802872" y="2636237"/>
            <a:ext cx="1647502" cy="2198157"/>
            <a:chOff x="2786050" y="192798"/>
            <a:chExt cx="1759836" cy="2441094"/>
          </a:xfrm>
        </p:grpSpPr>
        <p:cxnSp>
          <p:nvCxnSpPr>
            <p:cNvPr id="118" name="Přímá spojovací šipka 117"/>
            <p:cNvCxnSpPr/>
            <p:nvPr/>
          </p:nvCxnSpPr>
          <p:spPr>
            <a:xfrm rot="15914744" flipH="1">
              <a:off x="3264910" y="1099973"/>
              <a:ext cx="1656554" cy="722364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" name="Skupina 129"/>
            <p:cNvGrpSpPr/>
            <p:nvPr/>
          </p:nvGrpSpPr>
          <p:grpSpPr>
            <a:xfrm>
              <a:off x="2786050" y="192798"/>
              <a:ext cx="1759836" cy="2441094"/>
              <a:chOff x="2786050" y="192798"/>
              <a:chExt cx="1759836" cy="2441094"/>
            </a:xfrm>
          </p:grpSpPr>
          <p:cxnSp>
            <p:nvCxnSpPr>
              <p:cNvPr id="117" name="Přímá spojovací šipka 116"/>
              <p:cNvCxnSpPr/>
              <p:nvPr/>
            </p:nvCxnSpPr>
            <p:spPr>
              <a:xfrm rot="15914744" flipH="1">
                <a:off x="2803272" y="1601555"/>
                <a:ext cx="1922511" cy="19769"/>
              </a:xfrm>
              <a:prstGeom prst="straightConnector1">
                <a:avLst/>
              </a:prstGeom>
              <a:ln w="31750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" name="Skupina 128"/>
              <p:cNvGrpSpPr/>
              <p:nvPr/>
            </p:nvGrpSpPr>
            <p:grpSpPr>
              <a:xfrm>
                <a:off x="2786050" y="192798"/>
                <a:ext cx="1759836" cy="2441094"/>
                <a:chOff x="2786050" y="192798"/>
                <a:chExt cx="1759836" cy="2441094"/>
              </a:xfrm>
            </p:grpSpPr>
            <p:cxnSp>
              <p:nvCxnSpPr>
                <p:cNvPr id="116" name="Přímá spojovací šipka 115"/>
                <p:cNvCxnSpPr/>
                <p:nvPr/>
              </p:nvCxnSpPr>
              <p:spPr>
                <a:xfrm rot="10514744" flipV="1">
                  <a:off x="3021873" y="669348"/>
                  <a:ext cx="642442" cy="270889"/>
                </a:xfrm>
                <a:prstGeom prst="straightConnector1">
                  <a:avLst/>
                </a:prstGeom>
                <a:ln w="31750">
                  <a:solidFill>
                    <a:schemeClr val="tx1"/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8" name="Skupina 127"/>
                <p:cNvGrpSpPr/>
                <p:nvPr/>
              </p:nvGrpSpPr>
              <p:grpSpPr>
                <a:xfrm>
                  <a:off x="2786050" y="192798"/>
                  <a:ext cx="1759836" cy="2441094"/>
                  <a:chOff x="2786050" y="192798"/>
                  <a:chExt cx="1759836" cy="2441094"/>
                </a:xfrm>
              </p:grpSpPr>
              <p:cxnSp>
                <p:nvCxnSpPr>
                  <p:cNvPr id="119" name="Přímá spojovací čára 118"/>
                  <p:cNvCxnSpPr/>
                  <p:nvPr/>
                </p:nvCxnSpPr>
                <p:spPr>
                  <a:xfrm rot="15914744" flipV="1">
                    <a:off x="2589053" y="1444763"/>
                    <a:ext cx="1698489" cy="679769"/>
                  </a:xfrm>
                  <a:prstGeom prst="line">
                    <a:avLst/>
                  </a:prstGeom>
                  <a:ln w="254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grpSp>
                <p:nvGrpSpPr>
                  <p:cNvPr id="9" name="Skupina 126"/>
                  <p:cNvGrpSpPr/>
                  <p:nvPr/>
                </p:nvGrpSpPr>
                <p:grpSpPr>
                  <a:xfrm>
                    <a:off x="2786050" y="192798"/>
                    <a:ext cx="1759836" cy="2426387"/>
                    <a:chOff x="2786050" y="192798"/>
                    <a:chExt cx="1759836" cy="2426387"/>
                  </a:xfrm>
                </p:grpSpPr>
                <p:cxnSp>
                  <p:nvCxnSpPr>
                    <p:cNvPr id="113" name="Přímá spojovací šipka 112"/>
                    <p:cNvCxnSpPr/>
                    <p:nvPr/>
                  </p:nvCxnSpPr>
                  <p:spPr>
                    <a:xfrm rot="10514744" flipV="1">
                      <a:off x="3797712" y="2286975"/>
                      <a:ext cx="748174" cy="332210"/>
                    </a:xfrm>
                    <a:prstGeom prst="straightConnector1">
                      <a:avLst/>
                    </a:prstGeom>
                    <a:ln w="31750">
                      <a:solidFill>
                        <a:schemeClr val="tx1"/>
                      </a:solidFill>
                      <a:tailEnd type="arrow"/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sp>
                  <p:nvSpPr>
                    <p:cNvPr id="114" name="Vývojový diagram: spojka 113"/>
                    <p:cNvSpPr/>
                    <p:nvPr/>
                  </p:nvSpPr>
                  <p:spPr>
                    <a:xfrm rot="475594" flipV="1">
                      <a:off x="3581188" y="581655"/>
                      <a:ext cx="157691" cy="146097"/>
                    </a:xfrm>
                    <a:prstGeom prst="flowChartConnector">
                      <a:avLst/>
                    </a:prstGeom>
                    <a:solidFill>
                      <a:schemeClr val="bg1"/>
                    </a:solidFill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122" name="TextovéPole 121"/>
                    <p:cNvSpPr txBox="1"/>
                    <p:nvPr/>
                  </p:nvSpPr>
                  <p:spPr>
                    <a:xfrm>
                      <a:off x="3620212" y="192798"/>
                      <a:ext cx="425221" cy="600554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p:txBody>
                </p:sp>
                <p:sp>
                  <p:nvSpPr>
                    <p:cNvPr id="124" name="TextovéPole 123"/>
                    <p:cNvSpPr txBox="1"/>
                    <p:nvPr/>
                  </p:nvSpPr>
                  <p:spPr>
                    <a:xfrm>
                      <a:off x="2786050" y="331656"/>
                      <a:ext cx="214314" cy="512687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r>
                        <a:rPr lang="cs-CZ" sz="2400" b="1" dirty="0" smtClean="0"/>
                        <a:t>F</a:t>
                      </a:r>
                      <a:endParaRPr lang="cs-CZ" sz="2400" b="1" dirty="0"/>
                    </a:p>
                  </p:txBody>
                </p:sp>
                <p:sp>
                  <p:nvSpPr>
                    <p:cNvPr id="123" name="TextovéPole 122"/>
                    <p:cNvSpPr txBox="1"/>
                    <p:nvPr/>
                  </p:nvSpPr>
                  <p:spPr>
                    <a:xfrm>
                      <a:off x="3728596" y="1231140"/>
                      <a:ext cx="500067" cy="512687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r>
                        <a:rPr lang="cs-CZ" sz="2400" b="1" dirty="0" smtClean="0"/>
                        <a:t>F</a:t>
                      </a:r>
                      <a:r>
                        <a:rPr lang="cs-CZ" sz="2400" b="1" baseline="-25000" dirty="0" smtClean="0"/>
                        <a:t>G</a:t>
                      </a:r>
                      <a:endParaRPr lang="cs-CZ" sz="2400" b="1" baseline="-25000" dirty="0"/>
                    </a:p>
                  </p:txBody>
                </p:sp>
              </p:grpSp>
            </p:grpSp>
          </p:grp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2" grpId="0" animBg="1"/>
      <p:bldP spid="3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86116" y="2500306"/>
            <a:ext cx="1495425" cy="876300"/>
          </a:xfrm>
          <a:prstGeom prst="rect">
            <a:avLst/>
          </a:prstGeom>
          <a:noFill/>
          <a:ln w="38100">
            <a:solidFill>
              <a:srgbClr val="0000CC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428596" y="500042"/>
            <a:ext cx="7858180" cy="1815882"/>
          </a:xfrm>
          <a:prstGeom prst="rect">
            <a:avLst/>
          </a:prstGeom>
          <a:noFill/>
          <a:ln w="38100">
            <a:solidFill>
              <a:srgbClr val="0000CC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Těleso zvedáme na nakloněné rovině tolikrát menší sílou než je tíhová síla, kolikrát je délka nakloněné roviny vetší než je její výška.</a:t>
            </a:r>
          </a:p>
          <a:p>
            <a:r>
              <a:rPr lang="cs-CZ" sz="2800" b="1" dirty="0" smtClean="0"/>
              <a:t> Tuto sílu vypočítáme: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29058" y="4143380"/>
            <a:ext cx="50006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Kde :    	F</a:t>
            </a:r>
            <a:r>
              <a:rPr lang="cs-CZ" baseline="-25000" dirty="0" smtClean="0"/>
              <a:t>G</a:t>
            </a:r>
            <a:r>
              <a:rPr lang="cs-CZ" dirty="0" smtClean="0"/>
              <a:t>  je tíhová síla v N</a:t>
            </a:r>
          </a:p>
          <a:p>
            <a:r>
              <a:rPr lang="cs-CZ" dirty="0" smtClean="0"/>
              <a:t>	F    je síla potřebná k pohybu tělesa v N</a:t>
            </a:r>
          </a:p>
          <a:p>
            <a:r>
              <a:rPr lang="cs-CZ" dirty="0" smtClean="0"/>
              <a:t>	h    je výška nakloněné roviny v m</a:t>
            </a:r>
          </a:p>
          <a:p>
            <a:r>
              <a:rPr lang="cs-CZ" dirty="0" smtClean="0"/>
              <a:t>	l     je délka nakloněné roviny v m</a:t>
            </a:r>
            <a:endParaRPr lang="cs-CZ" dirty="0"/>
          </a:p>
        </p:txBody>
      </p:sp>
      <p:pic>
        <p:nvPicPr>
          <p:cNvPr id="5" name="Picture 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81211"/>
          <a:stretch>
            <a:fillRect/>
          </a:stretch>
        </p:blipFill>
        <p:spPr bwMode="auto">
          <a:xfrm>
            <a:off x="3214678" y="5572140"/>
            <a:ext cx="280979" cy="876300"/>
          </a:xfrm>
          <a:prstGeom prst="rect">
            <a:avLst/>
          </a:prstGeom>
          <a:noFill/>
          <a:ln w="38100">
            <a:solidFill>
              <a:srgbClr val="0000CC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3571868" y="5786454"/>
            <a:ext cx="52864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 stoupání nebo sklon nakloněné roviny.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214290"/>
            <a:ext cx="85011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Těleso o hmotnosti 50 kg zvedneme do výšky 150 cm pomocí nakloněné roviny </a:t>
            </a:r>
          </a:p>
          <a:p>
            <a:r>
              <a:rPr lang="cs-CZ" sz="2000" dirty="0" smtClean="0"/>
              <a:t>o délce 5 m. Jakou silou budeme působit? (Tření zanedbáme.)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1214423"/>
            <a:ext cx="8572560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Řešení:</a:t>
            </a:r>
          </a:p>
          <a:p>
            <a:r>
              <a:rPr lang="cs-CZ" sz="2000" dirty="0" smtClean="0"/>
              <a:t>m= 50 kg </a:t>
            </a:r>
          </a:p>
          <a:p>
            <a:r>
              <a:rPr lang="cs-CZ" sz="2000" dirty="0" smtClean="0"/>
              <a:t>h=  5 m</a:t>
            </a:r>
          </a:p>
          <a:p>
            <a:r>
              <a:rPr lang="cs-CZ" sz="2000" dirty="0" smtClean="0"/>
              <a:t>l=  150 cm = 1,5 m</a:t>
            </a:r>
          </a:p>
          <a:p>
            <a:r>
              <a:rPr lang="cs-CZ" sz="2000" u="sng" dirty="0" smtClean="0"/>
              <a:t>F = ?</a:t>
            </a:r>
          </a:p>
          <a:p>
            <a:r>
              <a:rPr lang="cs-CZ" sz="2000" dirty="0" smtClean="0"/>
              <a:t>Tíhovou sílu vypočítáme</a:t>
            </a:r>
            <a:r>
              <a:rPr lang="cs-CZ" dirty="0" smtClean="0"/>
              <a:t>: 	</a:t>
            </a:r>
            <a:r>
              <a:rPr lang="cs-CZ" sz="2000" dirty="0" smtClean="0"/>
              <a:t>F</a:t>
            </a:r>
            <a:r>
              <a:rPr lang="cs-CZ" sz="2000" baseline="-25000" dirty="0" smtClean="0"/>
              <a:t>G</a:t>
            </a:r>
            <a:r>
              <a:rPr lang="cs-CZ" sz="2000" dirty="0" smtClean="0"/>
              <a:t> = m . g       ( </a:t>
            </a:r>
            <a:r>
              <a:rPr lang="cs-CZ" sz="2000" dirty="0" err="1" smtClean="0"/>
              <a:t>g</a:t>
            </a:r>
            <a:r>
              <a:rPr lang="cs-CZ" sz="2000" dirty="0" smtClean="0"/>
              <a:t> = 10 N/kg)</a:t>
            </a:r>
          </a:p>
          <a:p>
            <a:r>
              <a:rPr lang="cs-CZ" sz="2000" dirty="0" smtClean="0"/>
              <a:t>			F</a:t>
            </a:r>
            <a:r>
              <a:rPr lang="cs-CZ" sz="2000" baseline="-25000" dirty="0" smtClean="0"/>
              <a:t>G</a:t>
            </a:r>
            <a:r>
              <a:rPr lang="cs-CZ" sz="2000" dirty="0" smtClean="0"/>
              <a:t> = 50 . 10 = 500 N</a:t>
            </a:r>
          </a:p>
          <a:p>
            <a:endParaRPr lang="cs-CZ" dirty="0" smtClean="0"/>
          </a:p>
          <a:p>
            <a:r>
              <a:rPr lang="cs-CZ" sz="2000" dirty="0" smtClean="0"/>
              <a:t>Sílu k pohybu po </a:t>
            </a:r>
            <a:r>
              <a:rPr lang="cs-CZ" sz="2000" dirty="0" err="1" smtClean="0"/>
              <a:t>nakl.rov</a:t>
            </a:r>
            <a:r>
              <a:rPr lang="cs-CZ" sz="2000" dirty="0" smtClean="0"/>
              <a:t>.:</a:t>
            </a:r>
          </a:p>
          <a:p>
            <a:endParaRPr lang="cs-CZ" sz="2000" dirty="0" smtClean="0"/>
          </a:p>
          <a:p>
            <a:r>
              <a:rPr lang="cs-CZ" sz="2000" dirty="0" smtClean="0"/>
              <a:t>					</a:t>
            </a:r>
          </a:p>
          <a:p>
            <a:endParaRPr lang="cs-CZ" sz="2000" dirty="0" smtClean="0"/>
          </a:p>
          <a:p>
            <a:r>
              <a:rPr lang="cs-CZ" sz="2000" dirty="0" smtClean="0"/>
              <a:t>			  F =  150 (N)</a:t>
            </a:r>
          </a:p>
          <a:p>
            <a:r>
              <a:rPr lang="cs-CZ" sz="2000" u="sng" dirty="0" smtClean="0"/>
              <a:t>Na těleso budeme působit silou 150 N.</a:t>
            </a:r>
            <a:endParaRPr lang="cs-CZ" dirty="0"/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23" name="Picture 3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14678" y="3571876"/>
            <a:ext cx="1104900" cy="685800"/>
          </a:xfrm>
          <a:prstGeom prst="rect">
            <a:avLst/>
          </a:prstGeom>
          <a:noFill/>
        </p:spPr>
      </p:pic>
      <p:sp>
        <p:nvSpPr>
          <p:cNvPr id="3072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28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30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29" name="Picture 9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14678" y="4286256"/>
            <a:ext cx="1371600" cy="619125"/>
          </a:xfrm>
          <a:prstGeom prst="rect">
            <a:avLst/>
          </a:prstGeom>
          <a:noFill/>
        </p:spPr>
      </p:pic>
      <p:grpSp>
        <p:nvGrpSpPr>
          <p:cNvPr id="12" name="Skupina 11"/>
          <p:cNvGrpSpPr/>
          <p:nvPr/>
        </p:nvGrpSpPr>
        <p:grpSpPr>
          <a:xfrm>
            <a:off x="4786314" y="1142984"/>
            <a:ext cx="3857652" cy="1643074"/>
            <a:chOff x="3500430" y="4643446"/>
            <a:chExt cx="4881111" cy="1643868"/>
          </a:xfrm>
          <a:solidFill>
            <a:schemeClr val="accent2">
              <a:lumMod val="50000"/>
            </a:schemeClr>
          </a:solidFill>
        </p:grpSpPr>
        <p:grpSp>
          <p:nvGrpSpPr>
            <p:cNvPr id="13" name="Skupina 3"/>
            <p:cNvGrpSpPr/>
            <p:nvPr/>
          </p:nvGrpSpPr>
          <p:grpSpPr>
            <a:xfrm>
              <a:off x="3714744" y="5143512"/>
              <a:ext cx="4666797" cy="1143802"/>
              <a:chOff x="2643174" y="1357298"/>
              <a:chExt cx="4666797" cy="1143802"/>
            </a:xfrm>
            <a:grpFill/>
          </p:grpSpPr>
          <p:sp>
            <p:nvSpPr>
              <p:cNvPr id="18" name="AutoShape 3"/>
              <p:cNvSpPr>
                <a:spLocks noChangeArrowheads="1"/>
              </p:cNvSpPr>
              <p:nvPr/>
            </p:nvSpPr>
            <p:spPr bwMode="auto">
              <a:xfrm flipH="1">
                <a:off x="2643174" y="1357298"/>
                <a:ext cx="3357586" cy="1143008"/>
              </a:xfrm>
              <a:prstGeom prst="triangle">
                <a:avLst>
                  <a:gd name="adj" fmla="val 0"/>
                </a:avLst>
              </a:prstGeom>
              <a:grpFill/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cxnSp>
            <p:nvCxnSpPr>
              <p:cNvPr id="19" name="Přímá spojovací čára 18"/>
              <p:cNvCxnSpPr>
                <a:stCxn id="18" idx="2"/>
              </p:cNvCxnSpPr>
              <p:nvPr/>
            </p:nvCxnSpPr>
            <p:spPr>
              <a:xfrm rot="16200000" flipH="1">
                <a:off x="6357950" y="2143116"/>
                <a:ext cx="1588" cy="714380"/>
              </a:xfrm>
              <a:prstGeom prst="line">
                <a:avLst/>
              </a:prstGeom>
              <a:grpFill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ovací čára 19"/>
              <p:cNvCxnSpPr/>
              <p:nvPr/>
            </p:nvCxnSpPr>
            <p:spPr>
              <a:xfrm>
                <a:off x="5929322" y="1357298"/>
                <a:ext cx="785818" cy="1588"/>
              </a:xfrm>
              <a:prstGeom prst="line">
                <a:avLst/>
              </a:prstGeom>
              <a:grpFill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ovací šipka 20"/>
              <p:cNvCxnSpPr/>
              <p:nvPr/>
            </p:nvCxnSpPr>
            <p:spPr>
              <a:xfrm rot="5400000">
                <a:off x="6144430" y="1928008"/>
                <a:ext cx="1143008" cy="1588"/>
              </a:xfrm>
              <a:prstGeom prst="straightConnector1">
                <a:avLst/>
              </a:prstGeom>
              <a:grpFill/>
              <a:ln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" name="TextovéPole 21"/>
              <p:cNvSpPr txBox="1"/>
              <p:nvPr/>
            </p:nvSpPr>
            <p:spPr>
              <a:xfrm>
                <a:off x="6072198" y="1643050"/>
                <a:ext cx="1237773" cy="369510"/>
              </a:xfrm>
              <a:prstGeom prst="rect">
                <a:avLst/>
              </a:prstGeom>
              <a:grp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150 cm</a:t>
                </a:r>
                <a:endParaRPr lang="cs-CZ" dirty="0"/>
              </a:p>
            </p:txBody>
          </p:sp>
        </p:grpSp>
        <p:cxnSp>
          <p:nvCxnSpPr>
            <p:cNvPr id="14" name="Přímá spojovací šipka 13"/>
            <p:cNvCxnSpPr/>
            <p:nvPr/>
          </p:nvCxnSpPr>
          <p:spPr>
            <a:xfrm rot="10800000" flipV="1">
              <a:off x="3500430" y="4643446"/>
              <a:ext cx="3286148" cy="1143008"/>
            </a:xfrm>
            <a:prstGeom prst="straightConnector1">
              <a:avLst/>
            </a:prstGeom>
            <a:grpFill/>
            <a:ln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 rot="16200000" flipV="1">
              <a:off x="3368450" y="5918435"/>
              <a:ext cx="478275" cy="214314"/>
            </a:xfrm>
            <a:prstGeom prst="line">
              <a:avLst/>
            </a:prstGeom>
            <a:grpFill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54599" y="4775426"/>
              <a:ext cx="478275" cy="214315"/>
            </a:xfrm>
            <a:prstGeom prst="line">
              <a:avLst/>
            </a:prstGeom>
            <a:grpFill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ovéPole 16"/>
            <p:cNvSpPr txBox="1"/>
            <p:nvPr/>
          </p:nvSpPr>
          <p:spPr>
            <a:xfrm>
              <a:off x="4042776" y="4929336"/>
              <a:ext cx="928694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5 m</a:t>
              </a:r>
              <a:endParaRPr lang="cs-CZ" dirty="0"/>
            </a:p>
          </p:txBody>
        </p:sp>
      </p:grpSp>
      <p:sp>
        <p:nvSpPr>
          <p:cNvPr id="34" name="Obdélník 33"/>
          <p:cNvSpPr/>
          <p:nvPr/>
        </p:nvSpPr>
        <p:spPr>
          <a:xfrm rot="20215609">
            <a:off x="6358497" y="1387543"/>
            <a:ext cx="1000132" cy="57150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6357950" y="1500174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m= 50 kg</a:t>
            </a:r>
            <a:endParaRPr lang="cs-CZ" dirty="0"/>
          </a:p>
        </p:txBody>
      </p:sp>
      <p:pic>
        <p:nvPicPr>
          <p:cNvPr id="29" name="Picture 7" descr="C:\Documents and Settings\Fujitsu-Siemens\Local Settings\Temporary Internet Files\Content.IE5\51DDXRQI\MC900442000[1].png"/>
          <p:cNvPicPr>
            <a:picLocks noChangeAspect="1" noChangeArrowheads="1"/>
          </p:cNvPicPr>
          <p:nvPr/>
        </p:nvPicPr>
        <p:blipFill>
          <a:blip r:embed="rId4"/>
          <a:srcRect l="44791" b="47395"/>
          <a:stretch>
            <a:fillRect/>
          </a:stretch>
        </p:blipFill>
        <p:spPr bwMode="auto">
          <a:xfrm>
            <a:off x="7629696" y="285728"/>
            <a:ext cx="1514304" cy="1442867"/>
          </a:xfrm>
          <a:prstGeom prst="rect">
            <a:avLst/>
          </a:prstGeom>
          <a:noFill/>
        </p:spPr>
      </p:pic>
      <p:sp>
        <p:nvSpPr>
          <p:cNvPr id="24" name="Obdélník 23"/>
          <p:cNvSpPr/>
          <p:nvPr/>
        </p:nvSpPr>
        <p:spPr>
          <a:xfrm>
            <a:off x="285720" y="5929330"/>
            <a:ext cx="8572560" cy="70788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r>
              <a:rPr lang="cs-CZ" sz="2000" dirty="0" smtClean="0"/>
              <a:t>/ Nebo vypočítáme sklon        1,5 : </a:t>
            </a:r>
            <a:r>
              <a:rPr lang="cs-CZ" sz="2000" dirty="0" err="1" smtClean="0"/>
              <a:t>5</a:t>
            </a:r>
            <a:r>
              <a:rPr lang="cs-CZ" sz="2000" dirty="0" smtClean="0"/>
              <a:t> = 0,3   a výsledek vynásobíme tíhovou silou   500 . 0,3  = </a:t>
            </a:r>
            <a:r>
              <a:rPr lang="cs-CZ" sz="2000" smtClean="0"/>
              <a:t>150(N)./</a:t>
            </a:r>
            <a:endParaRPr lang="cs-CZ" sz="2000" dirty="0"/>
          </a:p>
        </p:txBody>
      </p:sp>
      <p:pic>
        <p:nvPicPr>
          <p:cNvPr id="25" name="Picture 1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81211"/>
          <a:stretch>
            <a:fillRect/>
          </a:stretch>
        </p:blipFill>
        <p:spPr bwMode="auto">
          <a:xfrm>
            <a:off x="3071802" y="5929330"/>
            <a:ext cx="160343" cy="500066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07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07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07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07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8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34" grpId="0" animBg="1"/>
      <p:bldP spid="35" grpId="0"/>
      <p:bldP spid="2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ovéPole 17"/>
          <p:cNvSpPr txBox="1"/>
          <p:nvPr/>
        </p:nvSpPr>
        <p:spPr>
          <a:xfrm>
            <a:off x="214282" y="214290"/>
            <a:ext cx="8572560" cy="12003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Bednu o hmotnosti 70 kg potřebujeme naložit  do dodávkového vozu do výšky 80 cm. Určete jakou silou budeme působit a jakou práci vykonáme pokud těleso zvedneme přímo do vozu a jakou silou budeme působit a jakou práci vykonáme použijeme – li k jeho naložení nakloněnou rovinu o délce 4 m. (Tření zanedbáme.)</a:t>
            </a:r>
            <a:endParaRPr lang="cs-CZ" dirty="0"/>
          </a:p>
        </p:txBody>
      </p:sp>
      <p:pic>
        <p:nvPicPr>
          <p:cNvPr id="1030" name="Picture 6" descr="C:\Documents and Settings\Fujitsu-Siemens\Local Settings\Temporary Internet Files\Content.IE5\TX1IFBFF\MC90023837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flipH="1">
            <a:off x="6215074" y="1500174"/>
            <a:ext cx="2699605" cy="1285884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142844" y="1357298"/>
            <a:ext cx="6572296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Řešení:</a:t>
            </a:r>
            <a:endParaRPr lang="cs-CZ" b="1" dirty="0" smtClean="0"/>
          </a:p>
          <a:p>
            <a:r>
              <a:rPr lang="cs-CZ" dirty="0" smtClean="0"/>
              <a:t>m=     70 kg </a:t>
            </a:r>
          </a:p>
          <a:p>
            <a:r>
              <a:rPr lang="cs-CZ" dirty="0" smtClean="0"/>
              <a:t>s(h)=  80 cm = 0,8 m</a:t>
            </a:r>
          </a:p>
          <a:p>
            <a:r>
              <a:rPr lang="cs-CZ" dirty="0" smtClean="0"/>
              <a:t>l=         4m</a:t>
            </a:r>
          </a:p>
          <a:p>
            <a:r>
              <a:rPr lang="cs-CZ" dirty="0" smtClean="0"/>
              <a:t>g= 10 N/kg</a:t>
            </a:r>
          </a:p>
          <a:p>
            <a:r>
              <a:rPr lang="cs-CZ" u="sng" dirty="0" smtClean="0"/>
              <a:t>F = ?</a:t>
            </a:r>
          </a:p>
          <a:p>
            <a:r>
              <a:rPr lang="cs-CZ" b="1" dirty="0" smtClean="0">
                <a:solidFill>
                  <a:srgbClr val="0000CC"/>
                </a:solidFill>
              </a:rPr>
              <a:t>Zvednutí přímo vzhůru: </a:t>
            </a:r>
            <a:r>
              <a:rPr lang="cs-CZ" dirty="0" smtClean="0">
                <a:solidFill>
                  <a:srgbClr val="0000CC"/>
                </a:solidFill>
              </a:rPr>
              <a:t>Tíhovou sílu vypočítáme: </a:t>
            </a:r>
          </a:p>
          <a:p>
            <a:r>
              <a:rPr lang="cs-CZ" dirty="0" smtClean="0">
                <a:solidFill>
                  <a:srgbClr val="0000CC"/>
                </a:solidFill>
              </a:rPr>
              <a:t>F</a:t>
            </a:r>
            <a:r>
              <a:rPr lang="cs-CZ" baseline="-25000" dirty="0" smtClean="0">
                <a:solidFill>
                  <a:srgbClr val="0000CC"/>
                </a:solidFill>
              </a:rPr>
              <a:t>G</a:t>
            </a:r>
            <a:r>
              <a:rPr lang="cs-CZ" dirty="0" smtClean="0">
                <a:solidFill>
                  <a:srgbClr val="0000CC"/>
                </a:solidFill>
              </a:rPr>
              <a:t> = m . g;   F</a:t>
            </a:r>
            <a:r>
              <a:rPr lang="cs-CZ" baseline="-25000" dirty="0" smtClean="0">
                <a:solidFill>
                  <a:srgbClr val="0000CC"/>
                </a:solidFill>
              </a:rPr>
              <a:t>G</a:t>
            </a:r>
            <a:r>
              <a:rPr lang="cs-CZ" dirty="0" smtClean="0">
                <a:solidFill>
                  <a:srgbClr val="0000CC"/>
                </a:solidFill>
              </a:rPr>
              <a:t> = 70 . 10 = 700 N</a:t>
            </a:r>
          </a:p>
          <a:p>
            <a:r>
              <a:rPr lang="cs-CZ" u="sng" dirty="0" smtClean="0">
                <a:solidFill>
                  <a:srgbClr val="0000CC"/>
                </a:solidFill>
              </a:rPr>
              <a:t>Těleso budeme zdvihat silou </a:t>
            </a:r>
            <a:r>
              <a:rPr lang="cs-CZ" u="sng" dirty="0" smtClean="0">
                <a:solidFill>
                  <a:srgbClr val="0000CC"/>
                </a:solidFill>
              </a:rPr>
              <a:t>700 N</a:t>
            </a:r>
            <a:r>
              <a:rPr lang="cs-CZ" u="sng" dirty="0" smtClean="0">
                <a:solidFill>
                  <a:srgbClr val="0000CC"/>
                </a:solidFill>
              </a:rPr>
              <a:t>.</a:t>
            </a:r>
          </a:p>
          <a:p>
            <a:r>
              <a:rPr lang="cs-CZ" dirty="0" smtClean="0">
                <a:solidFill>
                  <a:srgbClr val="0000CC"/>
                </a:solidFill>
              </a:rPr>
              <a:t>Práce je: W = F . s = 700 . 0,8 = 560 J</a:t>
            </a:r>
          </a:p>
          <a:p>
            <a:r>
              <a:rPr lang="cs-CZ" u="sng" dirty="0" smtClean="0">
                <a:solidFill>
                  <a:srgbClr val="0000CC"/>
                </a:solidFill>
              </a:rPr>
              <a:t>Práce při zvednutí přímo vzhůru je 560 J.</a:t>
            </a:r>
          </a:p>
          <a:p>
            <a:r>
              <a:rPr lang="cs-CZ" b="1" dirty="0" smtClean="0"/>
              <a:t>Zvednutí pomocí nakloněné roviny:</a:t>
            </a:r>
          </a:p>
          <a:p>
            <a:r>
              <a:rPr lang="cs-CZ" dirty="0" smtClean="0"/>
              <a:t>Sílu,kterou těleso zvedáme vypočítáme: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Práce je</a:t>
            </a:r>
            <a:r>
              <a:rPr lang="cs-CZ" smtClean="0"/>
              <a:t>: </a:t>
            </a:r>
            <a:r>
              <a:rPr lang="cs-CZ" smtClean="0"/>
              <a:t> W </a:t>
            </a:r>
            <a:r>
              <a:rPr lang="cs-CZ" dirty="0" smtClean="0"/>
              <a:t>= F . S</a:t>
            </a:r>
          </a:p>
          <a:p>
            <a:r>
              <a:rPr lang="cs-CZ" dirty="0" smtClean="0"/>
              <a:t>	W = 140 . 4 = </a:t>
            </a:r>
            <a:r>
              <a:rPr lang="cs-CZ" u="sng" dirty="0" smtClean="0"/>
              <a:t>560 J </a:t>
            </a:r>
          </a:p>
          <a:p>
            <a:r>
              <a:rPr lang="cs-CZ" b="1" u="sng" dirty="0" smtClean="0"/>
              <a:t>Práce v obou případech je stejná 560 J. </a:t>
            </a:r>
          </a:p>
          <a:p>
            <a:r>
              <a:rPr lang="cs-CZ" b="1" u="sng" dirty="0" smtClean="0"/>
              <a:t>Ve druhém případě působíme menší silou(140N), ale po delší dráze.</a:t>
            </a:r>
            <a:endParaRPr lang="cs-CZ" b="1" dirty="0" smtClean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6248" y="4572009"/>
            <a:ext cx="931991" cy="571504"/>
          </a:xfrm>
          <a:prstGeom prst="rect">
            <a:avLst/>
          </a:prstGeom>
          <a:noFill/>
        </p:spPr>
      </p:pic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6249" y="5143512"/>
            <a:ext cx="2286016" cy="601583"/>
          </a:xfrm>
          <a:prstGeom prst="rect">
            <a:avLst/>
          </a:prstGeom>
          <a:noFill/>
        </p:spPr>
      </p:pic>
      <p:pic>
        <p:nvPicPr>
          <p:cNvPr id="16" name="Picture 6" descr="C:\Documents and Settings\Fujitsu-Siemens\Local Settings\Temporary Internet Files\Content.IE5\TX1IFBFF\MC90023837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flipH="1">
            <a:off x="6444395" y="3143248"/>
            <a:ext cx="2699605" cy="1285884"/>
          </a:xfrm>
          <a:prstGeom prst="rect">
            <a:avLst/>
          </a:prstGeom>
          <a:noFill/>
        </p:spPr>
      </p:pic>
      <p:cxnSp>
        <p:nvCxnSpPr>
          <p:cNvPr id="19" name="Přímá spojovací čára 18"/>
          <p:cNvCxnSpPr/>
          <p:nvPr/>
        </p:nvCxnSpPr>
        <p:spPr>
          <a:xfrm flipV="1">
            <a:off x="5000628" y="4143380"/>
            <a:ext cx="1428760" cy="285752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bdélník 24"/>
          <p:cNvSpPr/>
          <p:nvPr/>
        </p:nvSpPr>
        <p:spPr>
          <a:xfrm>
            <a:off x="4857752" y="2143116"/>
            <a:ext cx="1000132" cy="571504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4857752" y="2214554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m= 70 kg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 rot="20945252">
            <a:off x="5259995" y="3661376"/>
            <a:ext cx="1000132" cy="571504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 rot="20902915">
            <a:off x="5240422" y="3754625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m= 70 kg</a:t>
            </a:r>
            <a:endParaRPr lang="cs-CZ" dirty="0"/>
          </a:p>
        </p:txBody>
      </p:sp>
      <p:cxnSp>
        <p:nvCxnSpPr>
          <p:cNvPr id="29" name="Přímá spojovací čára 28"/>
          <p:cNvCxnSpPr/>
          <p:nvPr/>
        </p:nvCxnSpPr>
        <p:spPr>
          <a:xfrm>
            <a:off x="4714876" y="2786058"/>
            <a:ext cx="4000528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4857752" y="4429132"/>
            <a:ext cx="4000528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Picture 7" descr="C:\Documents and Settings\Fujitsu-Siemens\Local Settings\Temporary Internet Files\Content.IE5\51DDXRQI\MC900442000[1].png"/>
          <p:cNvPicPr>
            <a:picLocks noChangeAspect="1" noChangeArrowheads="1"/>
          </p:cNvPicPr>
          <p:nvPr/>
        </p:nvPicPr>
        <p:blipFill>
          <a:blip r:embed="rId5"/>
          <a:srcRect l="44791" b="47395"/>
          <a:stretch>
            <a:fillRect/>
          </a:stretch>
        </p:blipFill>
        <p:spPr bwMode="auto">
          <a:xfrm>
            <a:off x="7286644" y="4857760"/>
            <a:ext cx="1514304" cy="14428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00"/>
                            </p:stCondLst>
                            <p:childTnLst>
                              <p:par>
                                <p:cTn id="4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5" grpId="0" animBg="1"/>
      <p:bldP spid="24" grpId="0"/>
      <p:bldP spid="26" grpId="0" animBg="1"/>
      <p:bldP spid="2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Skupina 14"/>
          <p:cNvGrpSpPr/>
          <p:nvPr/>
        </p:nvGrpSpPr>
        <p:grpSpPr>
          <a:xfrm>
            <a:off x="2928926" y="2857496"/>
            <a:ext cx="4500594" cy="2214578"/>
            <a:chOff x="3312905" y="4143380"/>
            <a:chExt cx="4902433" cy="2214578"/>
          </a:xfrm>
        </p:grpSpPr>
        <p:cxnSp>
          <p:nvCxnSpPr>
            <p:cNvPr id="10" name="Pravoúhlá spojovací čára 9"/>
            <p:cNvCxnSpPr/>
            <p:nvPr/>
          </p:nvCxnSpPr>
          <p:spPr>
            <a:xfrm flipV="1">
              <a:off x="5647397" y="4857760"/>
              <a:ext cx="1067744" cy="714380"/>
            </a:xfrm>
            <a:prstGeom prst="bentConnector3">
              <a:avLst>
                <a:gd name="adj1" fmla="val 50000"/>
              </a:avLst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ravoúhlá spojovací čára 11"/>
            <p:cNvCxnSpPr/>
            <p:nvPr/>
          </p:nvCxnSpPr>
          <p:spPr>
            <a:xfrm flipV="1">
              <a:off x="6715140" y="4143380"/>
              <a:ext cx="1500198" cy="714380"/>
            </a:xfrm>
            <a:prstGeom prst="bentConnector3">
              <a:avLst>
                <a:gd name="adj1" fmla="val 50000"/>
              </a:avLst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ravoúhlá spojovací čára 13"/>
            <p:cNvCxnSpPr/>
            <p:nvPr/>
          </p:nvCxnSpPr>
          <p:spPr>
            <a:xfrm flipV="1">
              <a:off x="3312905" y="5572140"/>
              <a:ext cx="2490125" cy="785818"/>
            </a:xfrm>
            <a:prstGeom prst="bentConnector3">
              <a:avLst>
                <a:gd name="adj1" fmla="val 50000"/>
              </a:avLst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1" name="Přímá spojovací čára 20"/>
          <p:cNvCxnSpPr/>
          <p:nvPr/>
        </p:nvCxnSpPr>
        <p:spPr>
          <a:xfrm flipV="1">
            <a:off x="2786050" y="2786058"/>
            <a:ext cx="3929090" cy="2214578"/>
          </a:xfrm>
          <a:prstGeom prst="line">
            <a:avLst/>
          </a:prstGeom>
          <a:ln w="635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285720" y="500042"/>
            <a:ext cx="72866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Vyjetí s kočárkem po schodech může být obtížné. Jak se problém vyjetí řeší?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14282" y="5286388"/>
            <a:ext cx="864399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Pokud schody nemají konstrukci, která to umožňuje, stačí vytvořit </a:t>
            </a:r>
            <a:r>
              <a:rPr lang="cs-CZ" sz="2400" b="1" dirty="0" smtClean="0"/>
              <a:t>nakloněnou rovinu </a:t>
            </a:r>
            <a:r>
              <a:rPr lang="cs-CZ" sz="2400" dirty="0" smtClean="0"/>
              <a:t>z desky nebo ze sbitých prken.</a:t>
            </a:r>
            <a:endParaRPr lang="cs-CZ" sz="2400" dirty="0"/>
          </a:p>
        </p:txBody>
      </p:sp>
      <p:cxnSp>
        <p:nvCxnSpPr>
          <p:cNvPr id="32" name="Přímá spojovací čára 31"/>
          <p:cNvCxnSpPr/>
          <p:nvPr/>
        </p:nvCxnSpPr>
        <p:spPr>
          <a:xfrm flipV="1">
            <a:off x="2571736" y="2643182"/>
            <a:ext cx="4143404" cy="2357454"/>
          </a:xfrm>
          <a:prstGeom prst="line">
            <a:avLst/>
          </a:prstGeom>
          <a:ln w="635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" name="Picture 2" descr="C:\Documents and Settings\Fujitsu-Siemens\Local Settings\Temporary Internet Files\Content.IE5\GIYM0IHI\MC90030986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20339512" flipH="1">
            <a:off x="1822486" y="2774789"/>
            <a:ext cx="2679997" cy="1896520"/>
          </a:xfrm>
          <a:prstGeom prst="rect">
            <a:avLst/>
          </a:prstGeom>
          <a:noFill/>
        </p:spPr>
      </p:pic>
      <p:pic>
        <p:nvPicPr>
          <p:cNvPr id="34" name="Picture 7" descr="C:\Documents and Settings\Fujitsu-Siemens\Local Settings\Temporary Internet Files\Content.IE5\51DDXRQI\MC900442000[1].png"/>
          <p:cNvPicPr>
            <a:picLocks noChangeAspect="1" noChangeArrowheads="1"/>
          </p:cNvPicPr>
          <p:nvPr/>
        </p:nvPicPr>
        <p:blipFill>
          <a:blip r:embed="rId3"/>
          <a:srcRect l="44791" b="47395"/>
          <a:stretch>
            <a:fillRect/>
          </a:stretch>
        </p:blipFill>
        <p:spPr bwMode="auto">
          <a:xfrm>
            <a:off x="7286644" y="714356"/>
            <a:ext cx="1514304" cy="14428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42910" y="521495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/>
              <a:t>Zdroj obrázků: Galerie MS Office: </a:t>
            </a:r>
            <a:r>
              <a:rPr lang="cs-CZ" b="1" u="sng" dirty="0" smtClean="0">
                <a:hlinkClick r:id="rId2"/>
              </a:rPr>
              <a:t>www.office.</a:t>
            </a:r>
            <a:r>
              <a:rPr lang="cs-CZ" b="1" u="sng" dirty="0" err="1" smtClean="0">
                <a:hlinkClick r:id="rId2"/>
              </a:rPr>
              <a:t>microsoft.com</a:t>
            </a:r>
            <a:r>
              <a:rPr lang="cs-CZ" b="1" smtClean="0"/>
              <a:t>,  7/2013</a:t>
            </a:r>
            <a:endParaRPr lang="cs-CZ" b="1" dirty="0" smtClean="0"/>
          </a:p>
          <a:p>
            <a:r>
              <a:rPr lang="cs-CZ" b="1" dirty="0" smtClean="0"/>
              <a:t>a vlastní práce.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500042"/>
            <a:ext cx="7929618" cy="1077218"/>
          </a:xfrm>
          <a:prstGeom prst="rect">
            <a:avLst/>
          </a:prstGeom>
          <a:solidFill>
            <a:srgbClr val="100371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Dalším využitím vlastností nakloněné roviny je například šroub.</a:t>
            </a:r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28675" name="Picture 3" descr="C:\Documents and Settings\Fujitsu-Siemens\Local Settings\Temporary Internet Files\Content.IE5\5I15702U\MC90033990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72396" y="1643050"/>
            <a:ext cx="961034" cy="854050"/>
          </a:xfrm>
          <a:prstGeom prst="rect">
            <a:avLst/>
          </a:prstGeom>
          <a:noFill/>
        </p:spPr>
      </p:pic>
      <p:pic>
        <p:nvPicPr>
          <p:cNvPr id="28676" name="Picture 4" descr="C:\Documents and Settings\Fujitsu-Siemens\Local Settings\Temporary Internet Files\Content.IE5\GIYM0IHI\MC900379765[1].wmf"/>
          <p:cNvPicPr>
            <a:picLocks noChangeAspect="1" noChangeArrowheads="1"/>
          </p:cNvPicPr>
          <p:nvPr/>
        </p:nvPicPr>
        <p:blipFill>
          <a:blip r:embed="rId4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785918" y="2000240"/>
            <a:ext cx="1794053" cy="1154887"/>
          </a:xfrm>
          <a:prstGeom prst="rect">
            <a:avLst/>
          </a:prstGeom>
          <a:noFill/>
        </p:spPr>
      </p:pic>
      <p:pic>
        <p:nvPicPr>
          <p:cNvPr id="6" name="Picture 2" descr="C:\Documents and Settings\Fujitsu-Siemens\Local Settings\Temporary Internet Files\Content.IE5\V1FUR70O\MC90028133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86512" y="4071942"/>
            <a:ext cx="1865014" cy="24806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1690</TotalTime>
  <Words>697</Words>
  <Application>Microsoft Office PowerPoint</Application>
  <PresentationFormat>Předvádění na obrazovce (4:3)</PresentationFormat>
  <Paragraphs>113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Anotace: PowerPointová Prezentace  seznamuje   s nakloněnou rovinou jako jednoduchým strojem,  s vlivem sklonu nakloněné roviny na změnu síly, kterou táhneme těleso po nakloněné rovině. Upevňuje dovednosti správného řešení fyzikálních úloh. </vt:lpstr>
      <vt:lpstr>      Nakloněná rovina patří mezi             jednoduché stroje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60</cp:revision>
  <dcterms:created xsi:type="dcterms:W3CDTF">2013-07-16T20:14:36Z</dcterms:created>
  <dcterms:modified xsi:type="dcterms:W3CDTF">2013-08-27T20:05:30Z</dcterms:modified>
</cp:coreProperties>
</file>