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656" r:id="rId1"/>
  </p:sldMasterIdLst>
  <p:notesMasterIdLst>
    <p:notesMasterId r:id="rId13"/>
  </p:notesMasterIdLst>
  <p:handoutMasterIdLst>
    <p:handoutMasterId r:id="rId14"/>
  </p:handoutMasterIdLst>
  <p:sldIdLst>
    <p:sldId id="257" r:id="rId2"/>
    <p:sldId id="284" r:id="rId3"/>
    <p:sldId id="259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8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E66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84124" autoAdjust="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275BD-6694-4376-9EAB-D2B26DD34D48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BFE-7CBD-4EBC-B252-FF96C7BE301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2680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86F806-18B5-4C33-BC6C-C31AFA4C8AC0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5BC5F-A73A-4422-8FC9-713438C58E9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211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65BC5F-A73A-4422-8FC9-713438C58E9B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369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65BC5F-A73A-4422-8FC9-713438C58E9B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369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65BC5F-A73A-4422-8FC9-713438C58E9B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369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65BC5F-A73A-4422-8FC9-713438C58E9B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7369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F77ED01-D692-4953-8E28-23B57CDF0743}" type="datetimeFigureOut">
              <a:rPr lang="cs-CZ" smtClean="0"/>
              <a:pPr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909F938-DA2E-4F2C-8505-64B5328D260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57" r:id="rId1"/>
    <p:sldLayoutId id="2147484658" r:id="rId2"/>
    <p:sldLayoutId id="2147484659" r:id="rId3"/>
    <p:sldLayoutId id="2147484660" r:id="rId4"/>
    <p:sldLayoutId id="2147484661" r:id="rId5"/>
    <p:sldLayoutId id="2147484662" r:id="rId6"/>
    <p:sldLayoutId id="2147484663" r:id="rId7"/>
    <p:sldLayoutId id="2147484664" r:id="rId8"/>
    <p:sldLayoutId id="2147484665" r:id="rId9"/>
    <p:sldLayoutId id="2147484666" r:id="rId10"/>
    <p:sldLayoutId id="21474846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872060"/>
              </p:ext>
            </p:extLst>
          </p:nvPr>
        </p:nvGraphicFramePr>
        <p:xfrm>
          <a:off x="1547664" y="1916833"/>
          <a:ext cx="6264696" cy="2350405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8213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85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2000" b="1" smtClean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755576" y="4509120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+mj-lt"/>
              </a:rPr>
              <a:t>    Název DUM:  </a:t>
            </a:r>
            <a:r>
              <a:rPr lang="cs-CZ" dirty="0" smtClean="0">
                <a:latin typeface="+mj-lt"/>
              </a:rPr>
              <a:t>VY_32_INOVACE</a:t>
            </a:r>
            <a:r>
              <a:rPr lang="cs-CZ" smtClean="0">
                <a:latin typeface="+mj-lt"/>
              </a:rPr>
              <a:t>_ VI _2_20_ Skladba </a:t>
            </a:r>
          </a:p>
          <a:p>
            <a:endParaRPr lang="cs-CZ" b="1" dirty="0">
              <a:latin typeface="+mj-lt"/>
            </a:endParaRPr>
          </a:p>
          <a:p>
            <a:r>
              <a:rPr lang="cs-CZ" b="1" dirty="0" smtClean="0">
                <a:latin typeface="+mj-lt"/>
              </a:rPr>
              <a:t>    Šablona číslo</a:t>
            </a:r>
            <a:r>
              <a:rPr lang="cs-CZ" b="1" smtClean="0">
                <a:latin typeface="+mj-lt"/>
              </a:rPr>
              <a:t>:  VI         </a:t>
            </a:r>
            <a:r>
              <a:rPr lang="cs-CZ" b="1" dirty="0" smtClean="0">
                <a:latin typeface="+mj-lt"/>
              </a:rPr>
              <a:t>Sada číslo:  </a:t>
            </a:r>
            <a:r>
              <a:rPr lang="cs-CZ" dirty="0">
                <a:latin typeface="+mj-lt"/>
              </a:rPr>
              <a:t>2</a:t>
            </a:r>
            <a:r>
              <a:rPr lang="cs-CZ" dirty="0" smtClean="0">
                <a:latin typeface="+mj-lt"/>
              </a:rPr>
              <a:t> </a:t>
            </a:r>
            <a:r>
              <a:rPr lang="cs-CZ" b="1" dirty="0" smtClean="0">
                <a:latin typeface="+mj-lt"/>
              </a:rPr>
              <a:t>       Pořadové </a:t>
            </a:r>
            <a:r>
              <a:rPr lang="cs-CZ" b="1" smtClean="0">
                <a:latin typeface="+mj-lt"/>
              </a:rPr>
              <a:t>číslo DUM: 20</a:t>
            </a:r>
            <a:endParaRPr lang="cs-CZ" dirty="0" smtClean="0">
              <a:latin typeface="+mj-lt"/>
            </a:endParaRPr>
          </a:p>
          <a:p>
            <a:endParaRPr lang="cs-CZ" b="1" dirty="0" smtClean="0">
              <a:latin typeface="+mj-lt"/>
            </a:endParaRPr>
          </a:p>
          <a:p>
            <a:r>
              <a:rPr lang="cs-CZ" b="1" dirty="0" smtClean="0">
                <a:latin typeface="+mj-lt"/>
              </a:rPr>
              <a:t>    Autor: </a:t>
            </a:r>
            <a:r>
              <a:rPr lang="cs-CZ" dirty="0" smtClean="0">
                <a:latin typeface="+mj-lt"/>
              </a:rPr>
              <a:t>Mgr. Radmila Sálová  </a:t>
            </a:r>
            <a:endParaRPr lang="cs-CZ" dirty="0">
              <a:latin typeface="+mj-lt"/>
            </a:endParaRPr>
          </a:p>
        </p:txBody>
      </p:sp>
      <p:pic>
        <p:nvPicPr>
          <p:cNvPr id="9" name="Obrázek 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6672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578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611560" y="980728"/>
            <a:ext cx="8075240" cy="5039072"/>
          </a:xfrm>
        </p:spPr>
        <p:txBody>
          <a:bodyPr>
            <a:normAutofit/>
          </a:bodyPr>
          <a:lstStyle/>
          <a:p>
            <a:r>
              <a:rPr lang="cs-CZ" sz="2400">
                <a:latin typeface="Book Antiqua" pitchFamily="18" charset="0"/>
                <a:cs typeface="Arial" pitchFamily="34" charset="0"/>
              </a:rPr>
              <a:t>Anotace: 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Skladba – závěrečné shrnutí učiva o větných členech.</a:t>
            </a:r>
            <a:endParaRPr lang="cs-CZ" sz="2400">
              <a:latin typeface="Book Antiqua" pitchFamily="18" charset="0"/>
              <a:cs typeface="Arial" pitchFamily="34" charset="0"/>
            </a:endParaRPr>
          </a:p>
          <a:p>
            <a:r>
              <a:rPr lang="cs-CZ" sz="2400">
                <a:latin typeface="Book Antiqua" pitchFamily="18" charset="0"/>
                <a:cs typeface="Arial" pitchFamily="34" charset="0"/>
              </a:rPr>
              <a:t>Očekávaný výstup: Žáci 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rozlišují VČ základní a rozvíjející, dokáží určit, podmět, přísudek, přívlastek, předmět a některá příslovečná určení.</a:t>
            </a:r>
            <a:endParaRPr lang="cs-CZ" sz="2400">
              <a:latin typeface="Book Antiqua" pitchFamily="18" charset="0"/>
              <a:cs typeface="Arial" pitchFamily="34" charset="0"/>
            </a:endParaRPr>
          </a:p>
          <a:p>
            <a:r>
              <a:rPr lang="cs-CZ" sz="2400">
                <a:latin typeface="Book Antiqua" pitchFamily="18" charset="0"/>
                <a:cs typeface="Arial" pitchFamily="34" charset="0"/>
              </a:rPr>
              <a:t>Druh učebního materiálu: prezentace</a:t>
            </a:r>
          </a:p>
          <a:p>
            <a:r>
              <a:rPr lang="cs-CZ" sz="2400">
                <a:latin typeface="Book Antiqua" pitchFamily="18" charset="0"/>
                <a:cs typeface="Arial" pitchFamily="34" charset="0"/>
              </a:rPr>
              <a:t>Typická věková skupina: 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12 </a:t>
            </a:r>
            <a:r>
              <a:rPr lang="cs-CZ" sz="2400">
                <a:latin typeface="Book Antiqua" pitchFamily="18" charset="0"/>
                <a:cs typeface="Arial" pitchFamily="34" charset="0"/>
              </a:rPr>
              <a:t>– 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13 </a:t>
            </a:r>
            <a:r>
              <a:rPr lang="cs-CZ" sz="2400">
                <a:latin typeface="Book Antiqua" pitchFamily="18" charset="0"/>
                <a:cs typeface="Arial" pitchFamily="34" charset="0"/>
              </a:rPr>
              <a:t>let</a:t>
            </a:r>
          </a:p>
          <a:p>
            <a:r>
              <a:rPr lang="cs-CZ" sz="2400">
                <a:latin typeface="Book Antiqua" pitchFamily="18" charset="0"/>
                <a:cs typeface="Arial" pitchFamily="34" charset="0"/>
              </a:rPr>
              <a:t>Klíčová slova: </a:t>
            </a:r>
            <a:r>
              <a:rPr lang="cs-CZ" sz="2400" smtClean="0">
                <a:latin typeface="Book Antiqua" pitchFamily="18" charset="0"/>
                <a:cs typeface="Arial" pitchFamily="34" charset="0"/>
              </a:rPr>
              <a:t>ZSD, ZVČ, Po, Př, Pk, Pt, Pu</a:t>
            </a:r>
            <a:endParaRPr lang="cs-CZ" sz="2400">
              <a:latin typeface="Book Antiqua" pitchFamily="18" charset="0"/>
              <a:cs typeface="Arial" pitchFamily="34" charset="0"/>
            </a:endParaRPr>
          </a:p>
          <a:p>
            <a:r>
              <a:rPr lang="cs-CZ" sz="2400">
                <a:latin typeface="Book Antiqua" pitchFamily="18" charset="0"/>
                <a:cs typeface="Arial" pitchFamily="34" charset="0"/>
              </a:rPr>
              <a:t>Pomůcky a materiál: PC, sešit </a:t>
            </a:r>
          </a:p>
          <a:p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330135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971600" y="980728"/>
            <a:ext cx="7200800" cy="51457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Book Antiqua" pitchFamily="18" charset="0"/>
              </a:rPr>
              <a:t>Metodické zhodnocení a popis práce s digitálním učebním materiálem:</a:t>
            </a:r>
          </a:p>
          <a:p>
            <a:pPr marL="45720" indent="0">
              <a:buNone/>
            </a:pPr>
            <a:endParaRPr lang="cs-CZ" dirty="0" smtClean="0">
              <a:latin typeface="Book Antiqu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mtClean="0">
                <a:latin typeface="Book Antiqua" pitchFamily="18" charset="0"/>
              </a:rPr>
              <a:t>Žáci si zopakují :</a:t>
            </a:r>
          </a:p>
          <a:p>
            <a:pPr marL="0" indent="0">
              <a:buNone/>
            </a:pPr>
            <a:r>
              <a:rPr lang="cs-CZ">
                <a:latin typeface="Book Antiqua" pitchFamily="18" charset="0"/>
              </a:rPr>
              <a:t> </a:t>
            </a:r>
            <a:r>
              <a:rPr lang="cs-CZ" smtClean="0">
                <a:latin typeface="Book Antiqua" pitchFamily="18" charset="0"/>
              </a:rPr>
              <a:t>- které větné členy známe</a:t>
            </a:r>
          </a:p>
          <a:p>
            <a:pPr marL="0" indent="0">
              <a:buNone/>
            </a:pPr>
            <a:r>
              <a:rPr lang="cs-CZ">
                <a:latin typeface="Book Antiqua" pitchFamily="18" charset="0"/>
              </a:rPr>
              <a:t> </a:t>
            </a:r>
            <a:r>
              <a:rPr lang="cs-CZ" smtClean="0">
                <a:latin typeface="Book Antiqua" pitchFamily="18" charset="0"/>
              </a:rPr>
              <a:t>- co vyjadřují</a:t>
            </a:r>
          </a:p>
          <a:p>
            <a:pPr marL="0" indent="0">
              <a:buNone/>
            </a:pPr>
            <a:r>
              <a:rPr lang="cs-CZ">
                <a:latin typeface="Book Antiqua" pitchFamily="18" charset="0"/>
              </a:rPr>
              <a:t> </a:t>
            </a:r>
            <a:r>
              <a:rPr lang="cs-CZ" smtClean="0">
                <a:latin typeface="Book Antiqua" pitchFamily="18" charset="0"/>
              </a:rPr>
              <a:t>- na jakém slovním druhu závisí</a:t>
            </a:r>
          </a:p>
          <a:p>
            <a:pPr marL="0" indent="0">
              <a:buNone/>
            </a:pPr>
            <a:r>
              <a:rPr lang="cs-CZ">
                <a:latin typeface="Book Antiqua" pitchFamily="18" charset="0"/>
              </a:rPr>
              <a:t> </a:t>
            </a:r>
            <a:r>
              <a:rPr lang="cs-CZ" smtClean="0">
                <a:latin typeface="Book Antiqua" pitchFamily="18" charset="0"/>
              </a:rPr>
              <a:t>- jak se na ně ptáme.</a:t>
            </a:r>
          </a:p>
          <a:p>
            <a:pPr marL="0" indent="0">
              <a:buNone/>
            </a:pPr>
            <a:r>
              <a:rPr lang="cs-CZ">
                <a:latin typeface="Book Antiqua" pitchFamily="18" charset="0"/>
              </a:rPr>
              <a:t> </a:t>
            </a:r>
            <a:r>
              <a:rPr lang="cs-CZ" smtClean="0">
                <a:latin typeface="Book Antiqua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1352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>
            <a:normAutofit/>
          </a:bodyPr>
          <a:lstStyle/>
          <a:p>
            <a:pPr algn="ctr"/>
            <a:r>
              <a:rPr lang="cs-CZ" sz="3600" smtClean="0">
                <a:solidFill>
                  <a:schemeClr val="tx1"/>
                </a:solidFill>
              </a:rPr>
              <a:t>Používané značení</a:t>
            </a:r>
            <a:endParaRPr lang="cs-CZ" sz="360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391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smtClean="0">
                <a:latin typeface="Arial" pitchFamily="34" charset="0"/>
                <a:cs typeface="Arial" pitchFamily="34" charset="0"/>
              </a:rPr>
              <a:t>ZSV – </a:t>
            </a:r>
            <a:r>
              <a:rPr lang="cs-CZ" smtClean="0">
                <a:latin typeface="Arial" pitchFamily="34" charset="0"/>
                <a:cs typeface="Arial" pitchFamily="34" charset="0"/>
              </a:rPr>
              <a:t>základní větný člen</a:t>
            </a:r>
          </a:p>
          <a:p>
            <a:pPr marL="0" indent="0">
              <a:buNone/>
            </a:pPr>
            <a:r>
              <a:rPr lang="cs-CZ" b="1" smtClean="0">
                <a:latin typeface="Arial" pitchFamily="34" charset="0"/>
                <a:cs typeface="Arial" pitchFamily="34" charset="0"/>
              </a:rPr>
              <a:t>ZSD </a:t>
            </a:r>
            <a:r>
              <a:rPr lang="cs-CZ" smtClean="0">
                <a:latin typeface="Arial" pitchFamily="34" charset="0"/>
                <a:cs typeface="Arial" pitchFamily="34" charset="0"/>
              </a:rPr>
              <a:t>– základní skladební dvojice (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= Po + Př </a:t>
            </a:r>
            <a:r>
              <a:rPr lang="cs-CZ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>
              <a:buNone/>
            </a:pPr>
            <a:r>
              <a:rPr lang="cs-CZ" b="1" smtClean="0">
                <a:latin typeface="Arial" pitchFamily="34" charset="0"/>
                <a:cs typeface="Arial" pitchFamily="34" charset="0"/>
              </a:rPr>
              <a:t>Př</a:t>
            </a:r>
            <a:r>
              <a:rPr lang="cs-CZ" smtClean="0">
                <a:latin typeface="Arial" pitchFamily="34" charset="0"/>
                <a:cs typeface="Arial" pitchFamily="34" charset="0"/>
              </a:rPr>
              <a:t> – přísudek; Přs – slovesný, Přj – jmenný, Přjs – slovesně jmenný/ jmenný se sponou</a:t>
            </a:r>
          </a:p>
          <a:p>
            <a:pPr marL="0" indent="0">
              <a:buNone/>
            </a:pPr>
            <a:r>
              <a:rPr lang="cs-CZ" b="1" smtClean="0">
                <a:latin typeface="Arial" pitchFamily="34" charset="0"/>
                <a:cs typeface="Arial" pitchFamily="34" charset="0"/>
              </a:rPr>
              <a:t>Po – </a:t>
            </a:r>
            <a:r>
              <a:rPr lang="cs-CZ" smtClean="0">
                <a:latin typeface="Arial" pitchFamily="34" charset="0"/>
                <a:cs typeface="Arial" pitchFamily="34" charset="0"/>
              </a:rPr>
              <a:t>podmět</a:t>
            </a:r>
          </a:p>
          <a:p>
            <a:pPr marL="0" indent="0">
              <a:buNone/>
            </a:pPr>
            <a:r>
              <a:rPr lang="cs-CZ" b="1" smtClean="0">
                <a:latin typeface="Arial" pitchFamily="34" charset="0"/>
                <a:cs typeface="Arial" pitchFamily="34" charset="0"/>
              </a:rPr>
              <a:t>Pk</a:t>
            </a:r>
            <a:r>
              <a:rPr lang="cs-CZ" smtClean="0">
                <a:latin typeface="Arial" pitchFamily="34" charset="0"/>
                <a:cs typeface="Arial" pitchFamily="34" charset="0"/>
              </a:rPr>
              <a:t> -  přívlastek; Pks – shodný, Pkn – neshodný</a:t>
            </a:r>
          </a:p>
          <a:p>
            <a:pPr marL="0" indent="0">
              <a:buNone/>
            </a:pPr>
            <a:r>
              <a:rPr lang="cs-CZ" b="1" smtClean="0">
                <a:latin typeface="Arial" pitchFamily="34" charset="0"/>
                <a:cs typeface="Arial" pitchFamily="34" charset="0"/>
              </a:rPr>
              <a:t>Pt</a:t>
            </a:r>
            <a:r>
              <a:rPr lang="cs-CZ" smtClean="0">
                <a:latin typeface="Arial" pitchFamily="34" charset="0"/>
                <a:cs typeface="Arial" pitchFamily="34" charset="0"/>
              </a:rPr>
              <a:t> -  předmět; Pt4, Pt3, Pt6, Pt7, zřídka Pt2</a:t>
            </a:r>
          </a:p>
          <a:p>
            <a:pPr marL="0" indent="0">
              <a:buNone/>
            </a:pPr>
            <a:r>
              <a:rPr lang="cs-CZ" b="1" smtClean="0">
                <a:latin typeface="Arial" pitchFamily="34" charset="0"/>
                <a:cs typeface="Arial" pitchFamily="34" charset="0"/>
              </a:rPr>
              <a:t>Pu</a:t>
            </a:r>
            <a:r>
              <a:rPr lang="cs-CZ" smtClean="0">
                <a:latin typeface="Arial" pitchFamily="34" charset="0"/>
                <a:cs typeface="Arial" pitchFamily="34" charset="0"/>
              </a:rPr>
              <a:t> – příslovečné určení; Pum – místa, Puč –času, Puz – způsobu, Pu míry,...</a:t>
            </a:r>
          </a:p>
        </p:txBody>
      </p:sp>
    </p:spTree>
    <p:extLst>
      <p:ext uri="{BB962C8B-B14F-4D97-AF65-F5344CB8AC3E}">
        <p14:creationId xmlns:p14="http://schemas.microsoft.com/office/powerpoint/2010/main" val="292734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ZVČ : přísudek - Př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572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>
                <a:latin typeface="Arial" pitchFamily="34" charset="0"/>
                <a:cs typeface="Arial" pitchFamily="34" charset="0"/>
              </a:rPr>
              <a:t>-</a:t>
            </a:r>
            <a:r>
              <a:rPr lang="cs-CZ" smtClean="0">
                <a:latin typeface="Arial" pitchFamily="34" charset="0"/>
                <a:cs typeface="Arial" pitchFamily="34" charset="0"/>
              </a:rPr>
              <a:t> </a:t>
            </a:r>
            <a:r>
              <a:rPr lang="cs-CZ">
                <a:latin typeface="Arial" pitchFamily="34" charset="0"/>
                <a:cs typeface="Arial" pitchFamily="34" charset="0"/>
              </a:rPr>
              <a:t>shoduje se s podmětem 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-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vyjadřuje</a:t>
            </a:r>
            <a:r>
              <a:rPr lang="cs-CZ" smtClean="0">
                <a:latin typeface="Arial" pitchFamily="34" charset="0"/>
                <a:cs typeface="Arial" pitchFamily="34" charset="0"/>
              </a:rPr>
              <a:t> </a:t>
            </a:r>
            <a:r>
              <a:rPr lang="cs-CZ">
                <a:latin typeface="Arial" pitchFamily="34" charset="0"/>
                <a:cs typeface="Arial" pitchFamily="34" charset="0"/>
              </a:rPr>
              <a:t>děj, </a:t>
            </a:r>
            <a:r>
              <a:rPr lang="cs-CZ" smtClean="0">
                <a:latin typeface="Arial" pitchFamily="34" charset="0"/>
                <a:cs typeface="Arial" pitchFamily="34" charset="0"/>
              </a:rPr>
              <a:t>činnost</a:t>
            </a:r>
            <a:r>
              <a:rPr lang="cs-CZ">
                <a:latin typeface="Arial" pitchFamily="34" charset="0"/>
                <a:cs typeface="Arial" pitchFamily="34" charset="0"/>
              </a:rPr>
              <a:t>, vlastnost, stav, změnu stavu</a:t>
            </a:r>
            <a:br>
              <a:rPr lang="cs-CZ">
                <a:latin typeface="Arial" pitchFamily="34" charset="0"/>
                <a:cs typeface="Arial" pitchFamily="34" charset="0"/>
              </a:rPr>
            </a:br>
            <a:r>
              <a:rPr lang="cs-CZ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je vyjádřen</a:t>
            </a:r>
            <a:r>
              <a:rPr lang="cs-CZ" smtClean="0">
                <a:latin typeface="Arial" pitchFamily="34" charset="0"/>
                <a:cs typeface="Arial" pitchFamily="34" charset="0"/>
              </a:rPr>
              <a:t>:  </a:t>
            </a:r>
            <a:r>
              <a:rPr lang="cs-CZ">
                <a:latin typeface="Arial" pitchFamily="34" charset="0"/>
                <a:cs typeface="Arial" pitchFamily="34" charset="0"/>
              </a:rPr>
              <a:t>určitým tvarem </a:t>
            </a:r>
            <a:r>
              <a:rPr lang="cs-CZ" smtClean="0">
                <a:latin typeface="Arial" pitchFamily="34" charset="0"/>
                <a:cs typeface="Arial" pitchFamily="34" charset="0"/>
              </a:rPr>
              <a:t>slovesným</a:t>
            </a: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Přs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cs-CZ">
                <a:latin typeface="Arial" pitchFamily="34" charset="0"/>
                <a:cs typeface="Arial" pitchFamily="34" charset="0"/>
              </a:rPr>
              <a:t>jménem se sponovým </a:t>
            </a:r>
            <a:r>
              <a:rPr lang="cs-CZ" smtClean="0">
                <a:latin typeface="Arial" pitchFamily="34" charset="0"/>
                <a:cs typeface="Arial" pitchFamily="34" charset="0"/>
              </a:rPr>
              <a:t>slovesem -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Přjs</a:t>
            </a:r>
            <a:r>
              <a:rPr lang="cs-CZ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                      </a:t>
            </a:r>
            <a:r>
              <a:rPr lang="cs-CZ">
                <a:latin typeface="Arial" pitchFamily="34" charset="0"/>
                <a:cs typeface="Arial" pitchFamily="34" charset="0"/>
              </a:rPr>
              <a:t>jménem beze </a:t>
            </a:r>
            <a:r>
              <a:rPr lang="cs-CZ" smtClean="0">
                <a:latin typeface="Arial" pitchFamily="34" charset="0"/>
                <a:cs typeface="Arial" pitchFamily="34" charset="0"/>
              </a:rPr>
              <a:t>spony -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Přj</a:t>
            </a:r>
            <a:r>
              <a:rPr lang="cs-CZ">
                <a:latin typeface="Arial" pitchFamily="34" charset="0"/>
                <a:cs typeface="Arial" pitchFamily="34" charset="0"/>
              </a:rPr>
              <a:t/>
            </a:r>
            <a:br>
              <a:rPr lang="cs-CZ">
                <a:latin typeface="Arial" pitchFamily="34" charset="0"/>
                <a:cs typeface="Arial" pitchFamily="34" charset="0"/>
              </a:rPr>
            </a:br>
            <a:r>
              <a:rPr lang="cs-CZ" smtClean="0">
                <a:latin typeface="Arial" pitchFamily="34" charset="0"/>
                <a:cs typeface="Arial" pitchFamily="34" charset="0"/>
              </a:rPr>
              <a:t>- může být :   </a:t>
            </a:r>
            <a:r>
              <a:rPr lang="cs-CZ" i="1" smtClean="0">
                <a:latin typeface="Arial" pitchFamily="34" charset="0"/>
                <a:cs typeface="Arial" pitchFamily="34" charset="0"/>
              </a:rPr>
              <a:t>holý</a:t>
            </a:r>
            <a:r>
              <a:rPr lang="cs-CZ" smtClean="0">
                <a:latin typeface="Arial" pitchFamily="34" charset="0"/>
                <a:cs typeface="Arial" pitchFamily="34" charset="0"/>
              </a:rPr>
              <a:t> - Ivo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počítá</a:t>
            </a:r>
            <a:r>
              <a:rPr lang="cs-CZ" smtClean="0">
                <a:latin typeface="Arial" pitchFamily="34" charset="0"/>
                <a:cs typeface="Arial" pitchFamily="34" charset="0"/>
              </a:rPr>
              <a:t>.</a:t>
            </a:r>
            <a:endParaRPr lang="cs-CZ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                   </a:t>
            </a:r>
            <a:r>
              <a:rPr lang="cs-CZ" i="1" smtClean="0">
                <a:latin typeface="Arial" pitchFamily="34" charset="0"/>
                <a:cs typeface="Arial" pitchFamily="34" charset="0"/>
              </a:rPr>
              <a:t> rozvitý </a:t>
            </a:r>
            <a:r>
              <a:rPr lang="cs-CZ" smtClean="0">
                <a:latin typeface="Arial" pitchFamily="34" charset="0"/>
                <a:cs typeface="Arial" pitchFamily="34" charset="0"/>
              </a:rPr>
              <a:t>–Ivo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rychle počítá</a:t>
            </a:r>
            <a:r>
              <a:rPr lang="cs-CZ" smtClean="0">
                <a:latin typeface="Arial" pitchFamily="34" charset="0"/>
                <a:cs typeface="Arial" pitchFamily="34" charset="0"/>
              </a:rPr>
              <a:t>.</a:t>
            </a:r>
            <a:endParaRPr lang="cs-CZ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cs-CZ" i="1" smtClean="0">
                <a:latin typeface="Arial" pitchFamily="34" charset="0"/>
                <a:cs typeface="Arial" pitchFamily="34" charset="0"/>
              </a:rPr>
              <a:t>několikanásobný</a:t>
            </a:r>
            <a:r>
              <a:rPr lang="cs-CZ" smtClean="0">
                <a:latin typeface="Arial" pitchFamily="34" charset="0"/>
                <a:cs typeface="Arial" pitchFamily="34" charset="0"/>
              </a:rPr>
              <a:t> – Ivo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počítá a  píše</a:t>
            </a:r>
            <a:r>
              <a:rPr lang="cs-CZ" smtClean="0">
                <a:latin typeface="Arial" pitchFamily="34" charset="0"/>
                <a:cs typeface="Arial" pitchFamily="34" charset="0"/>
              </a:rPr>
              <a:t>.</a:t>
            </a:r>
            <a:endParaRPr lang="cs-CZ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Ptáme se: </a:t>
            </a:r>
            <a:r>
              <a:rPr lang="cs-CZ">
                <a:latin typeface="Arial" pitchFamily="34" charset="0"/>
                <a:cs typeface="Arial" pitchFamily="34" charset="0"/>
              </a:rPr>
              <a:t>Co </a:t>
            </a:r>
            <a:r>
              <a:rPr lang="cs-CZ" b="1" smtClean="0">
                <a:latin typeface="Arial" pitchFamily="34" charset="0"/>
                <a:cs typeface="Arial" pitchFamily="34" charset="0"/>
              </a:rPr>
              <a:t>Po</a:t>
            </a:r>
            <a:r>
              <a:rPr lang="cs-CZ" smtClean="0">
                <a:latin typeface="Arial" pitchFamily="34" charset="0"/>
                <a:cs typeface="Arial" pitchFamily="34" charset="0"/>
              </a:rPr>
              <a:t> dělá? </a:t>
            </a:r>
            <a:r>
              <a:rPr lang="cs-CZ">
                <a:latin typeface="Arial" pitchFamily="34" charset="0"/>
                <a:cs typeface="Arial" pitchFamily="34" charset="0"/>
              </a:rPr>
              <a:t>Co se s ním děje</a:t>
            </a:r>
            <a:r>
              <a:rPr lang="cs-CZ" smtClean="0">
                <a:latin typeface="Arial" pitchFamily="34" charset="0"/>
                <a:cs typeface="Arial" pitchFamily="34" charset="0"/>
              </a:rPr>
              <a:t>? Jaký je? </a:t>
            </a:r>
            <a:endParaRPr lang="cs-CZ">
              <a:latin typeface="Arial" pitchFamily="34" charset="0"/>
              <a:cs typeface="Arial" pitchFamily="34" charset="0"/>
            </a:endParaRPr>
          </a:p>
          <a:p>
            <a:r>
              <a:rPr lang="cs-CZ" smtClean="0">
                <a:latin typeface="Arial" pitchFamily="34" charset="0"/>
                <a:cs typeface="Arial" pitchFamily="34" charset="0"/>
              </a:rPr>
              <a:t>např.:  </a:t>
            </a:r>
            <a:r>
              <a:rPr lang="cs-CZ" smtClean="0">
                <a:latin typeface="Monotype Corsiva" pitchFamily="66" charset="0"/>
              </a:rPr>
              <a:t>Lucka </a:t>
            </a:r>
            <a:r>
              <a:rPr lang="cs-CZ" b="1" smtClean="0">
                <a:latin typeface="Monotype Corsiva" pitchFamily="66" charset="0"/>
              </a:rPr>
              <a:t>maluje</a:t>
            </a:r>
            <a:r>
              <a:rPr lang="cs-CZ" smtClean="0">
                <a:latin typeface="Monotype Corsiva" pitchFamily="66" charset="0"/>
              </a:rPr>
              <a:t>. (Přs)    Lucka </a:t>
            </a:r>
            <a:r>
              <a:rPr lang="cs-CZ" b="1" smtClean="0">
                <a:latin typeface="Monotype Corsiva" pitchFamily="66" charset="0"/>
              </a:rPr>
              <a:t>je malířka</a:t>
            </a:r>
            <a:r>
              <a:rPr lang="cs-CZ" smtClean="0">
                <a:latin typeface="Monotype Corsiva" pitchFamily="66" charset="0"/>
              </a:rPr>
              <a:t>. (Přjs)</a:t>
            </a:r>
          </a:p>
          <a:p>
            <a:pPr marL="0" indent="0">
              <a:buNone/>
            </a:pPr>
            <a:r>
              <a:rPr lang="cs-CZ">
                <a:latin typeface="Monotype Corsiva" pitchFamily="66" charset="0"/>
              </a:rPr>
              <a:t> </a:t>
            </a:r>
            <a:r>
              <a:rPr lang="cs-CZ" smtClean="0">
                <a:latin typeface="Monotype Corsiva" pitchFamily="66" charset="0"/>
              </a:rPr>
              <a:t>           Mladost – </a:t>
            </a:r>
            <a:r>
              <a:rPr lang="cs-CZ" b="1" smtClean="0">
                <a:latin typeface="Monotype Corsiva" pitchFamily="66" charset="0"/>
              </a:rPr>
              <a:t>radost</a:t>
            </a:r>
            <a:r>
              <a:rPr lang="cs-CZ" smtClean="0">
                <a:latin typeface="Monotype Corsiva" pitchFamily="66" charset="0"/>
              </a:rPr>
              <a:t>. (Přj)</a:t>
            </a:r>
          </a:p>
          <a:p>
            <a:pPr marL="0" indent="0">
              <a:buNone/>
            </a:pPr>
            <a:endParaRPr lang="cs-CZ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14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ZVČ : podmět - Po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93352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- shoduje </a:t>
            </a:r>
            <a:r>
              <a:rPr lang="cs-CZ" sz="3100">
                <a:latin typeface="Arial" pitchFamily="34" charset="0"/>
                <a:cs typeface="Arial" pitchFamily="34" charset="0"/>
              </a:rPr>
              <a:t>se s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přísudkem</a:t>
            </a:r>
          </a:p>
          <a:p>
            <a:pPr marL="0" indent="0">
              <a:buNone/>
            </a:pPr>
            <a:r>
              <a:rPr lang="cs-CZ" sz="3100">
                <a:latin typeface="Arial" pitchFamily="34" charset="0"/>
                <a:cs typeface="Arial" pitchFamily="34" charset="0"/>
              </a:rPr>
              <a:t/>
            </a:r>
            <a:br>
              <a:rPr lang="cs-CZ" sz="3100">
                <a:latin typeface="Arial" pitchFamily="34" charset="0"/>
                <a:cs typeface="Arial" pitchFamily="34" charset="0"/>
              </a:rPr>
            </a:br>
            <a:r>
              <a:rPr lang="cs-CZ" sz="310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3100" b="1" smtClean="0">
                <a:latin typeface="Arial" pitchFamily="34" charset="0"/>
                <a:cs typeface="Arial" pitchFamily="34" charset="0"/>
              </a:rPr>
              <a:t>vyjadřuje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100">
                <a:latin typeface="Arial" pitchFamily="34" charset="0"/>
                <a:cs typeface="Arial" pitchFamily="34" charset="0"/>
              </a:rPr>
              <a:t>původce děje, nositele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činnosti apod.                 </a:t>
            </a:r>
          </a:p>
          <a:p>
            <a:pPr marL="0" indent="0">
              <a:buNone/>
            </a:pPr>
            <a:r>
              <a:rPr lang="cs-CZ" sz="3100">
                <a:latin typeface="Arial" pitchFamily="34" charset="0"/>
                <a:cs typeface="Arial" pitchFamily="34" charset="0"/>
              </a:rPr>
              <a:t/>
            </a:r>
            <a:br>
              <a:rPr lang="cs-CZ" sz="3100">
                <a:latin typeface="Arial" pitchFamily="34" charset="0"/>
                <a:cs typeface="Arial" pitchFamily="34" charset="0"/>
              </a:rPr>
            </a:br>
            <a:r>
              <a:rPr lang="cs-CZ" sz="310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3100" b="1" smtClean="0">
                <a:latin typeface="Arial" pitchFamily="34" charset="0"/>
                <a:cs typeface="Arial" pitchFamily="34" charset="0"/>
              </a:rPr>
              <a:t>může být </a:t>
            </a:r>
            <a:r>
              <a:rPr lang="cs-CZ" sz="3100" b="1">
                <a:latin typeface="Arial" pitchFamily="34" charset="0"/>
                <a:cs typeface="Arial" pitchFamily="34" charset="0"/>
              </a:rPr>
              <a:t>vyjádřen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jakýmkoli slovním druhem </a:t>
            </a:r>
            <a:endParaRPr lang="cs-CZ" sz="31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3100" smtClean="0">
                <a:latin typeface="Arial" pitchFamily="34" charset="0"/>
                <a:cs typeface="Arial" pitchFamily="34" charset="0"/>
              </a:rPr>
              <a:t>    ( v    případě slovesa infinitivem )</a:t>
            </a:r>
          </a:p>
          <a:p>
            <a:pPr marL="0" indent="0">
              <a:buNone/>
            </a:pPr>
            <a:r>
              <a:rPr lang="cs-CZ" sz="3100">
                <a:latin typeface="Arial" pitchFamily="34" charset="0"/>
                <a:cs typeface="Arial" pitchFamily="34" charset="0"/>
              </a:rPr>
              <a:t/>
            </a:r>
            <a:br>
              <a:rPr lang="cs-CZ" sz="3100">
                <a:latin typeface="Arial" pitchFamily="34" charset="0"/>
                <a:cs typeface="Arial" pitchFamily="34" charset="0"/>
              </a:rPr>
            </a:br>
            <a:r>
              <a:rPr lang="cs-CZ" sz="3100" smtClean="0">
                <a:latin typeface="Arial" pitchFamily="34" charset="0"/>
                <a:cs typeface="Arial" pitchFamily="34" charset="0"/>
              </a:rPr>
              <a:t> - může být: </a:t>
            </a:r>
            <a:r>
              <a:rPr lang="cs-CZ" sz="3100" i="1" smtClean="0">
                <a:latin typeface="Arial" pitchFamily="34" charset="0"/>
                <a:cs typeface="Arial" pitchFamily="34" charset="0"/>
              </a:rPr>
              <a:t>holý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3100" b="1" smtClean="0">
                <a:latin typeface="Arial" pitchFamily="34" charset="0"/>
                <a:cs typeface="Arial" pitchFamily="34" charset="0"/>
              </a:rPr>
              <a:t>Papoušek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 mluví.</a:t>
            </a:r>
            <a:endParaRPr lang="cs-CZ" sz="31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310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cs-CZ" sz="3100" i="1" smtClean="0">
                <a:latin typeface="Arial" pitchFamily="34" charset="0"/>
                <a:cs typeface="Arial" pitchFamily="34" charset="0"/>
              </a:rPr>
              <a:t>rozvitý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3100" b="1" smtClean="0">
                <a:latin typeface="Arial" pitchFamily="34" charset="0"/>
                <a:cs typeface="Arial" pitchFamily="34" charset="0"/>
              </a:rPr>
              <a:t>Náš papoušek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mluví.</a:t>
            </a:r>
          </a:p>
          <a:p>
            <a:pPr marL="0" indent="0">
              <a:buNone/>
            </a:pPr>
            <a:r>
              <a:rPr lang="cs-CZ" sz="3100">
                <a:latin typeface="Arial" pitchFamily="34" charset="0"/>
                <a:cs typeface="Arial" pitchFamily="34" charset="0"/>
              </a:rPr>
              <a:t>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                   </a:t>
            </a:r>
            <a:r>
              <a:rPr lang="cs-CZ" sz="3100" i="1" smtClean="0">
                <a:latin typeface="Arial" pitchFamily="34" charset="0"/>
                <a:cs typeface="Arial" pitchFamily="34" charset="0"/>
              </a:rPr>
              <a:t>několikanásobný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 – </a:t>
            </a:r>
            <a:r>
              <a:rPr lang="cs-CZ" sz="3100" b="1" smtClean="0">
                <a:latin typeface="Arial" pitchFamily="34" charset="0"/>
                <a:cs typeface="Arial" pitchFamily="34" charset="0"/>
              </a:rPr>
              <a:t>Papoušek i havran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mluví.</a:t>
            </a:r>
            <a:endParaRPr lang="cs-CZ" sz="31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3100">
                <a:latin typeface="Arial" pitchFamily="34" charset="0"/>
                <a:cs typeface="Arial" pitchFamily="34" charset="0"/>
              </a:rPr>
              <a:t>Ptáme se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: ot. </a:t>
            </a:r>
            <a:r>
              <a:rPr lang="cs-CZ" sz="3100">
                <a:latin typeface="Arial" pitchFamily="34" charset="0"/>
                <a:cs typeface="Arial" pitchFamily="34" charset="0"/>
              </a:rPr>
              <a:t>1. pádu (kdo, co?)</a:t>
            </a:r>
          </a:p>
          <a:p>
            <a:pPr lvl="0"/>
            <a:r>
              <a:rPr lang="cs-CZ" sz="3100" b="1" smtClean="0">
                <a:latin typeface="Arial" pitchFamily="34" charset="0"/>
                <a:cs typeface="Arial" pitchFamily="34" charset="0"/>
              </a:rPr>
              <a:t>Po nevyj.</a:t>
            </a:r>
            <a:r>
              <a:rPr lang="cs-CZ" sz="3100">
                <a:latin typeface="Arial" pitchFamily="34" charset="0"/>
                <a:cs typeface="Arial" pitchFamily="34" charset="0"/>
              </a:rPr>
              <a:t> </a:t>
            </a:r>
            <a:r>
              <a:rPr lang="cs-CZ" sz="3100" i="1">
                <a:latin typeface="Arial" pitchFamily="34" charset="0"/>
                <a:cs typeface="Arial" pitchFamily="34" charset="0"/>
              </a:rPr>
              <a:t>-</a:t>
            </a:r>
            <a:r>
              <a:rPr lang="cs-CZ" sz="3100">
                <a:latin typeface="Arial" pitchFamily="34" charset="0"/>
                <a:cs typeface="Arial" pitchFamily="34" charset="0"/>
              </a:rPr>
              <a:t> 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poznáme z tvaru slovesa. </a:t>
            </a:r>
            <a:r>
              <a:rPr lang="cs-CZ" sz="3100" smtClean="0">
                <a:latin typeface="Monotype Corsiva" pitchFamily="66" charset="0"/>
                <a:cs typeface="Arial" pitchFamily="34" charset="0"/>
              </a:rPr>
              <a:t>Vrátíš se ?</a:t>
            </a:r>
            <a:endParaRPr lang="cs-CZ" sz="3100">
              <a:latin typeface="Arial" pitchFamily="34" charset="0"/>
              <a:cs typeface="Arial" pitchFamily="34" charset="0"/>
            </a:endParaRPr>
          </a:p>
          <a:p>
            <a:pPr lvl="0"/>
            <a:r>
              <a:rPr lang="cs-CZ" sz="3100" b="1" smtClean="0">
                <a:latin typeface="Arial" pitchFamily="34" charset="0"/>
                <a:cs typeface="Arial" pitchFamily="34" charset="0"/>
              </a:rPr>
              <a:t>Po všeobec.</a:t>
            </a:r>
            <a:r>
              <a:rPr lang="cs-CZ" sz="3100">
                <a:latin typeface="Arial" pitchFamily="34" charset="0"/>
                <a:cs typeface="Arial" pitchFamily="34" charset="0"/>
              </a:rPr>
              <a:t> - </a:t>
            </a:r>
            <a:r>
              <a:rPr lang="cs-CZ" sz="3100" smtClean="0">
                <a:latin typeface="Monotype Corsiva" pitchFamily="66" charset="0"/>
                <a:cs typeface="Arial" pitchFamily="34" charset="0"/>
              </a:rPr>
              <a:t>Říkali  to v televizi.</a:t>
            </a:r>
          </a:p>
          <a:p>
            <a:pPr marL="0" lvl="0" indent="0">
              <a:buNone/>
            </a:pPr>
            <a:r>
              <a:rPr lang="cs-CZ" sz="3100" smtClean="0">
                <a:latin typeface="Arial" pitchFamily="34" charset="0"/>
                <a:cs typeface="Arial" pitchFamily="34" charset="0"/>
              </a:rPr>
              <a:t>                         (všichni</a:t>
            </a:r>
            <a:r>
              <a:rPr lang="cs-CZ" sz="3100">
                <a:latin typeface="Arial" pitchFamily="34" charset="0"/>
                <a:cs typeface="Arial" pitchFamily="34" charset="0"/>
              </a:rPr>
              <a:t>, člověk, </a:t>
            </a:r>
            <a:r>
              <a:rPr lang="cs-CZ" sz="3100" smtClean="0">
                <a:latin typeface="Arial" pitchFamily="34" charset="0"/>
                <a:cs typeface="Arial" pitchFamily="34" charset="0"/>
              </a:rPr>
              <a:t>každý, lidé</a:t>
            </a:r>
            <a:r>
              <a:rPr lang="cs-CZ" sz="3100">
                <a:latin typeface="Arial" pitchFamily="34" charset="0"/>
                <a:cs typeface="Arial" pitchFamily="34" charset="0"/>
              </a:rPr>
              <a:t>, někdo…)</a:t>
            </a:r>
          </a:p>
          <a:p>
            <a:pPr marL="0" indent="0">
              <a:buNone/>
            </a:pPr>
            <a:endParaRPr lang="cs-CZ" sz="310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12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 Přívlastek - Pk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933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2400">
                <a:latin typeface="Arial" pitchFamily="34" charset="0"/>
                <a:cs typeface="Arial" pitchFamily="34" charset="0"/>
              </a:rPr>
              <a:t>závisí na podstatném jménu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- 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ptáme 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se: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>
                <a:latin typeface="Arial" pitchFamily="34" charset="0"/>
                <a:cs typeface="Arial" pitchFamily="34" charset="0"/>
              </a:rPr>
              <a:t>J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aký</a:t>
            </a:r>
            <a:r>
              <a:rPr lang="cs-CZ" sz="2400">
                <a:latin typeface="Arial" pitchFamily="34" charset="0"/>
                <a:cs typeface="Arial" pitchFamily="34" charset="0"/>
              </a:rPr>
              <a:t>? Který? Čí?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-  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druhy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: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r>
              <a:rPr lang="cs-CZ" sz="2400" b="1" i="1" smtClean="0">
                <a:latin typeface="Arial" pitchFamily="34" charset="0"/>
                <a:cs typeface="Arial" pitchFamily="34" charset="0"/>
              </a:rPr>
              <a:t> Pks (shodný)– </a:t>
            </a:r>
            <a:r>
              <a:rPr lang="cs-CZ" sz="2400">
                <a:latin typeface="Arial" pitchFamily="34" charset="0"/>
                <a:cs typeface="Arial" pitchFamily="34" charset="0"/>
              </a:rPr>
              <a:t>shoduje se s podstatným jménem v pádě, čísle a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rodě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>
                <a:latin typeface="Arial" pitchFamily="34" charset="0"/>
                <a:cs typeface="Arial" pitchFamily="34" charset="0"/>
              </a:rPr>
              <a:t>  stojí před podstatným jménem</a:t>
            </a:r>
          </a:p>
          <a:p>
            <a:pPr marL="0" indent="0">
              <a:buNone/>
            </a:pPr>
            <a:r>
              <a:rPr lang="cs-CZ" sz="2400" i="1">
                <a:latin typeface="Arial" pitchFamily="34" charset="0"/>
                <a:cs typeface="Arial" pitchFamily="34" charset="0"/>
              </a:rPr>
              <a:t>např.:</a:t>
            </a: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milý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chlapec    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(ale: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kyselina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sírová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, violka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vonná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)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r>
              <a:rPr lang="cs-CZ" sz="2400" b="1" i="1" smtClean="0">
                <a:latin typeface="Arial" pitchFamily="34" charset="0"/>
                <a:cs typeface="Arial" pitchFamily="34" charset="0"/>
              </a:rPr>
              <a:t> Pkn (neshodný)- </a:t>
            </a:r>
            <a:r>
              <a:rPr lang="cs-CZ" sz="2400">
                <a:latin typeface="Arial" pitchFamily="34" charset="0"/>
                <a:cs typeface="Arial" pitchFamily="34" charset="0"/>
              </a:rPr>
              <a:t> s podstatným jménem se neshoduje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400">
                <a:latin typeface="Arial" pitchFamily="34" charset="0"/>
                <a:cs typeface="Arial" pitchFamily="34" charset="0"/>
              </a:rPr>
              <a:t>  stojí za podstatným jménem</a:t>
            </a:r>
          </a:p>
          <a:p>
            <a:pPr marL="0" indent="0">
              <a:buNone/>
            </a:pPr>
            <a:r>
              <a:rPr lang="cs-CZ" sz="2400" i="1">
                <a:latin typeface="Arial" pitchFamily="34" charset="0"/>
                <a:cs typeface="Arial" pitchFamily="34" charset="0"/>
              </a:rPr>
              <a:t>např.:</a:t>
            </a: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>
                <a:latin typeface="Monotype Corsiva" pitchFamily="66" charset="0"/>
                <a:cs typeface="Arial" pitchFamily="34" charset="0"/>
              </a:rPr>
              <a:t>cesta 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lesem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,</a:t>
            </a: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zvuk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motoru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>
                <a:latin typeface="Monotype Corsiva" pitchFamily="66" charset="0"/>
                <a:cs typeface="Arial" pitchFamily="34" charset="0"/>
              </a:rPr>
              <a:t>čaj 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z bylinek</a:t>
            </a:r>
            <a:endParaRPr lang="cs-CZ" sz="2400">
              <a:latin typeface="Monotype Corsiva" pitchFamily="66" charset="0"/>
              <a:cs typeface="Arial" pitchFamily="34" charset="0"/>
            </a:endParaRPr>
          </a:p>
          <a:p>
            <a:endParaRPr lang="cs-CZ" sz="240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32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Předmět - Pt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8219256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smtClean="0"/>
              <a:t>-</a:t>
            </a:r>
            <a:r>
              <a:rPr lang="cs-CZ" sz="2400"/>
              <a:t> </a:t>
            </a:r>
            <a:r>
              <a:rPr lang="cs-CZ" sz="2400">
                <a:latin typeface="Arial" pitchFamily="34" charset="0"/>
                <a:cs typeface="Arial" pitchFamily="34" charset="0"/>
              </a:rPr>
              <a:t> 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>
                <a:latin typeface="Arial" pitchFamily="34" charset="0"/>
                <a:cs typeface="Arial" pitchFamily="34" charset="0"/>
              </a:rPr>
              <a:t>závisí zpravidla na slovesu nebo přídavném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jménu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-  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ptáme se: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>
                <a:latin typeface="Arial" pitchFamily="34" charset="0"/>
                <a:cs typeface="Arial" pitchFamily="34" charset="0"/>
              </a:rPr>
              <a:t>pádovými otázkami /kromě 1. a 5. pádu/</a:t>
            </a: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-  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vyjadřuje: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>
                <a:latin typeface="Arial" pitchFamily="34" charset="0"/>
                <a:cs typeface="Arial" pitchFamily="34" charset="0"/>
              </a:rPr>
              <a:t>osobu, věc, zvíře, které slovesný děj přímo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zasahuje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r>
              <a:rPr lang="cs-CZ" sz="2400" i="1">
                <a:latin typeface="Arial" pitchFamily="34" charset="0"/>
                <a:cs typeface="Arial" pitchFamily="34" charset="0"/>
              </a:rPr>
              <a:t>např.:</a:t>
            </a:r>
            <a:r>
              <a:rPr lang="cs-CZ" sz="2400">
                <a:latin typeface="Arial" pitchFamily="34" charset="0"/>
                <a:cs typeface="Arial" pitchFamily="34" charset="0"/>
              </a:rPr>
              <a:t> čtu 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knihu,</a:t>
            </a:r>
            <a:r>
              <a:rPr lang="cs-CZ" sz="2400">
                <a:latin typeface="Arial" pitchFamily="34" charset="0"/>
                <a:cs typeface="Arial" pitchFamily="34" charset="0"/>
              </a:rPr>
              <a:t> píšu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 dopis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smtClean="0">
                <a:latin typeface="Arial" pitchFamily="34" charset="0"/>
                <a:cs typeface="Arial" pitchFamily="34" charset="0"/>
              </a:rPr>
              <a:t>-  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je vyjádřen:</a:t>
            </a: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endParaRPr lang="cs-CZ" sz="240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            podstatným </a:t>
            </a:r>
            <a:r>
              <a:rPr lang="cs-CZ" sz="2400">
                <a:latin typeface="Arial" pitchFamily="34" charset="0"/>
                <a:cs typeface="Arial" pitchFamily="34" charset="0"/>
              </a:rPr>
              <a:t>jménem –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Chlapec popadl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míč. 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(Pt </a:t>
            </a:r>
            <a:r>
              <a:rPr lang="cs-CZ" sz="1800" b="1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)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          </a:t>
            </a:r>
            <a:r>
              <a:rPr lang="cs-CZ" sz="2400">
                <a:latin typeface="Arial" pitchFamily="34" charset="0"/>
                <a:cs typeface="Arial" pitchFamily="34" charset="0"/>
              </a:rPr>
              <a:t>zájmenem –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Vrátil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mu knihu. 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( Pt </a:t>
            </a:r>
            <a:r>
              <a:rPr lang="cs-CZ" sz="1800" b="1" smtClean="0">
                <a:latin typeface="Arial" pitchFamily="34" charset="0"/>
                <a:cs typeface="Arial" pitchFamily="34" charset="0"/>
              </a:rPr>
              <a:t>3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;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 Pt </a:t>
            </a:r>
            <a:r>
              <a:rPr lang="cs-CZ" sz="1800" b="1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 )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 b="1">
                <a:latin typeface="Arial" pitchFamily="34" charset="0"/>
                <a:cs typeface="Arial" pitchFamily="34" charset="0"/>
              </a:rPr>
              <a:t>       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    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   </a:t>
            </a:r>
            <a:r>
              <a:rPr lang="cs-CZ" sz="2400">
                <a:latin typeface="Arial" pitchFamily="34" charset="0"/>
                <a:cs typeface="Arial" pitchFamily="34" charset="0"/>
              </a:rPr>
              <a:t>infinitivem –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Neuměl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malovat. 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( Pt</a:t>
            </a:r>
            <a:r>
              <a:rPr lang="cs-CZ" sz="1800" b="1" smtClean="0">
                <a:latin typeface="Arial" pitchFamily="34" charset="0"/>
                <a:cs typeface="Arial" pitchFamily="34" charset="0"/>
              </a:rPr>
              <a:t> 4 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)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endParaRPr lang="cs-CZ" sz="24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53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1143000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Příslovečné určení - Pu</a:t>
            </a:r>
            <a:endParaRPr lang="cs-CZ" b="1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933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/>
              <a:t>-</a:t>
            </a:r>
            <a:r>
              <a:rPr lang="cs-CZ" sz="2400">
                <a:latin typeface="Arial" pitchFamily="34" charset="0"/>
                <a:cs typeface="Arial" pitchFamily="34" charset="0"/>
              </a:rPr>
              <a:t> 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>
                <a:latin typeface="Arial" pitchFamily="34" charset="0"/>
                <a:cs typeface="Arial" pitchFamily="34" charset="0"/>
              </a:rPr>
              <a:t>závisí na slovesu, přídavném jménu, příslovci</a:t>
            </a: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- 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vyjadřuje</a:t>
            </a:r>
            <a:r>
              <a:rPr lang="cs-CZ" sz="2400">
                <a:latin typeface="Arial" pitchFamily="34" charset="0"/>
                <a:cs typeface="Arial" pitchFamily="34" charset="0"/>
              </a:rPr>
              <a:t> různé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okolnosti děje 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400">
                <a:latin typeface="Arial" pitchFamily="34" charset="0"/>
                <a:cs typeface="Arial" pitchFamily="34" charset="0"/>
              </a:rPr>
              <a:t>-  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druhy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:</a:t>
            </a:r>
            <a:endParaRPr lang="cs-CZ" sz="2400">
              <a:latin typeface="Arial" pitchFamily="34" charset="0"/>
              <a:cs typeface="Arial" pitchFamily="34" charset="0"/>
            </a:endParaRPr>
          </a:p>
          <a:p>
            <a:r>
              <a:rPr lang="cs-CZ" sz="2400" b="1" i="1" smtClean="0">
                <a:latin typeface="Arial" pitchFamily="34" charset="0"/>
                <a:cs typeface="Arial" pitchFamily="34" charset="0"/>
              </a:rPr>
              <a:t>Pum (místa) </a:t>
            </a:r>
            <a:r>
              <a:rPr lang="cs-CZ" sz="2400" b="1" i="1">
                <a:latin typeface="Arial" pitchFamily="34" charset="0"/>
                <a:cs typeface="Arial" pitchFamily="34" charset="0"/>
              </a:rPr>
              <a:t>– </a:t>
            </a:r>
            <a:r>
              <a:rPr lang="cs-CZ" sz="2400">
                <a:latin typeface="Arial" pitchFamily="34" charset="0"/>
                <a:cs typeface="Arial" pitchFamily="34" charset="0"/>
              </a:rPr>
              <a:t>kde, odkud, kudy, kam? – </a:t>
            </a:r>
            <a:r>
              <a:rPr lang="cs-CZ" sz="2400">
                <a:latin typeface="Monotype Corsiva" pitchFamily="66" charset="0"/>
                <a:cs typeface="Arial" pitchFamily="34" charset="0"/>
              </a:rPr>
              <a:t>pracovat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doma ,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vrátit se 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z</a:t>
            </a:r>
            <a:r>
              <a:rPr lang="cs-CZ" sz="2400" b="1">
                <a:latin typeface="Arial" pitchFamily="34" charset="0"/>
                <a:cs typeface="Arial" pitchFamily="34" charset="0"/>
              </a:rPr>
              <a:t> 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dovolené</a:t>
            </a:r>
            <a:endParaRPr lang="cs-CZ" sz="2400">
              <a:latin typeface="Monotype Corsiva" pitchFamily="66" charset="0"/>
              <a:cs typeface="Arial" pitchFamily="34" charset="0"/>
            </a:endParaRPr>
          </a:p>
          <a:p>
            <a:r>
              <a:rPr lang="cs-CZ" sz="2400" b="1" i="1" smtClean="0">
                <a:latin typeface="Arial" pitchFamily="34" charset="0"/>
                <a:cs typeface="Arial" pitchFamily="34" charset="0"/>
              </a:rPr>
              <a:t>Puč (času) </a:t>
            </a:r>
            <a:r>
              <a:rPr lang="cs-CZ" sz="2400" b="1" i="1">
                <a:latin typeface="Arial" pitchFamily="34" charset="0"/>
                <a:cs typeface="Arial" pitchFamily="34" charset="0"/>
              </a:rPr>
              <a:t>– </a:t>
            </a:r>
            <a:r>
              <a:rPr lang="cs-CZ" sz="2400">
                <a:latin typeface="Arial" pitchFamily="34" charset="0"/>
                <a:cs typeface="Arial" pitchFamily="34" charset="0"/>
              </a:rPr>
              <a:t>kdy, odkdy, dokdy, jak dlouho? – </a:t>
            </a:r>
            <a:r>
              <a:rPr lang="cs-CZ" sz="2400">
                <a:latin typeface="Monotype Corsiva" pitchFamily="66" charset="0"/>
                <a:cs typeface="Arial" pitchFamily="34" charset="0"/>
              </a:rPr>
              <a:t>přijel</a:t>
            </a: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včera ráno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,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odešel 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včas</a:t>
            </a:r>
            <a:endParaRPr lang="cs-CZ" sz="2400">
              <a:latin typeface="Monotype Corsiva" pitchFamily="66" charset="0"/>
              <a:cs typeface="Arial" pitchFamily="34" charset="0"/>
            </a:endParaRPr>
          </a:p>
          <a:p>
            <a:r>
              <a:rPr lang="cs-CZ" sz="2400" b="1" i="1" smtClean="0">
                <a:latin typeface="Arial" pitchFamily="34" charset="0"/>
                <a:cs typeface="Arial" pitchFamily="34" charset="0"/>
              </a:rPr>
              <a:t>Puz (způsobu) </a:t>
            </a:r>
            <a:r>
              <a:rPr lang="cs-CZ" sz="2400" b="1" i="1">
                <a:latin typeface="Arial" pitchFamily="34" charset="0"/>
                <a:cs typeface="Arial" pitchFamily="34" charset="0"/>
              </a:rPr>
              <a:t>– </a:t>
            </a:r>
            <a:r>
              <a:rPr lang="cs-CZ" sz="2400">
                <a:latin typeface="Arial" pitchFamily="34" charset="0"/>
                <a:cs typeface="Arial" pitchFamily="34" charset="0"/>
              </a:rPr>
              <a:t>jak, jakým způsobem? –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psát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úhledně</a:t>
            </a:r>
            <a:r>
              <a:rPr lang="cs-CZ" sz="2400" b="1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>
                <a:latin typeface="Monotype Corsiva" pitchFamily="66" charset="0"/>
                <a:cs typeface="Arial" pitchFamily="34" charset="0"/>
              </a:rPr>
              <a:t>choval</a:t>
            </a: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>
                <a:latin typeface="Monotype Corsiva" pitchFamily="66" charset="0"/>
                <a:cs typeface="Arial" pitchFamily="34" charset="0"/>
              </a:rPr>
              <a:t>se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zdvořile,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škrábal  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jako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kocour</a:t>
            </a:r>
            <a:endParaRPr lang="cs-CZ" sz="2400">
              <a:latin typeface="Monotype Corsiva" pitchFamily="66" charset="0"/>
              <a:cs typeface="Arial" pitchFamily="34" charset="0"/>
            </a:endParaRPr>
          </a:p>
          <a:p>
            <a:r>
              <a:rPr lang="cs-CZ" sz="2400" b="1" i="1" smtClean="0">
                <a:latin typeface="Arial" pitchFamily="34" charset="0"/>
                <a:cs typeface="Arial" pitchFamily="34" charset="0"/>
              </a:rPr>
              <a:t>Pu míry </a:t>
            </a:r>
            <a:r>
              <a:rPr lang="cs-CZ" sz="2400" b="1" i="1">
                <a:latin typeface="Arial" pitchFamily="34" charset="0"/>
                <a:cs typeface="Arial" pitchFamily="34" charset="0"/>
              </a:rPr>
              <a:t>– </a:t>
            </a:r>
            <a:r>
              <a:rPr lang="cs-CZ" sz="2400">
                <a:latin typeface="Arial" pitchFamily="34" charset="0"/>
                <a:cs typeface="Arial" pitchFamily="34" charset="0"/>
              </a:rPr>
              <a:t>do jaké míry, kolik? –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pracoval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hodně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jedl 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málo, </a:t>
            </a:r>
            <a:r>
              <a:rPr lang="cs-CZ" sz="2400" smtClean="0">
                <a:latin typeface="Monotype Corsiva" pitchFamily="66" charset="0"/>
                <a:cs typeface="Arial" pitchFamily="34" charset="0"/>
              </a:rPr>
              <a:t>vyhrál </a:t>
            </a:r>
            <a:r>
              <a:rPr lang="cs-CZ" sz="2400" b="1">
                <a:latin typeface="Monotype Corsiva" pitchFamily="66" charset="0"/>
                <a:cs typeface="Arial" pitchFamily="34" charset="0"/>
              </a:rPr>
              <a:t>o </a:t>
            </a:r>
            <a:r>
              <a:rPr lang="cs-CZ" sz="2400" b="1" smtClean="0">
                <a:latin typeface="Monotype Corsiva" pitchFamily="66" charset="0"/>
                <a:cs typeface="Arial" pitchFamily="34" charset="0"/>
              </a:rPr>
              <a:t>dvanáct bodů</a:t>
            </a:r>
            <a:endParaRPr lang="cs-CZ" sz="2400">
              <a:latin typeface="Monotype Corsiva" pitchFamily="66" charset="0"/>
              <a:cs typeface="Arial" pitchFamily="34" charset="0"/>
            </a:endParaRPr>
          </a:p>
          <a:p>
            <a:endParaRPr lang="cs-CZ" sz="240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40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11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643192" cy="1084982"/>
          </a:xfrm>
        </p:spPr>
        <p:txBody>
          <a:bodyPr>
            <a:normAutofit/>
          </a:bodyPr>
          <a:lstStyle/>
          <a:p>
            <a:r>
              <a:rPr lang="cs-CZ" sz="2400" smtClean="0"/>
              <a:t>Vyber se alespoň 4 věty, opiš je do sešitu a zapiš jejich schéma:</a:t>
            </a:r>
            <a:endParaRPr lang="cs-CZ" sz="24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47800"/>
            <a:ext cx="8219256" cy="4572000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cs-CZ" sz="2400" smtClean="0"/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Všichni jsme se již těšili na hlavní prázdniny.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Moje sestra dostala k narozeninám nové kolo.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Na školní zahradě jsme strávili příjemné odpoledne.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Na zahradě školy jsme strávili příjemné odpoledne.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Nemocný byl převezen do blízké nemocnice.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Ze třídy se ozývalo hvízdání a bučení.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Naše babička nám pekla koláče s jahodami a   borůvkami</a:t>
            </a:r>
            <a:r>
              <a:rPr lang="cs-CZ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Naše babička nám pekla jahodové a švestkové koláče.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>
                <a:latin typeface="Arial" pitchFamily="34" charset="0"/>
                <a:cs typeface="Arial" pitchFamily="34" charset="0"/>
              </a:rPr>
              <a:t> </a:t>
            </a:r>
            <a:r>
              <a:rPr lang="cs-CZ" sz="2400" smtClean="0">
                <a:latin typeface="Arial" pitchFamily="34" charset="0"/>
                <a:cs typeface="Arial" pitchFamily="34" charset="0"/>
              </a:rPr>
              <a:t>Dnes večer musím napsat dopis kamarádce z Aše.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276346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smtClean="0"/>
              <a:t>Použité zdroje:</a:t>
            </a:r>
            <a:endParaRPr lang="cs-CZ" sz="200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Zpracováno podle Český jazyk 6, III.díl, Přehledy, tabulky, rozbory, cvičení, Alter, 1998, ISBN 80-85775-86-7</a:t>
            </a:r>
          </a:p>
        </p:txBody>
      </p:sp>
    </p:spTree>
    <p:extLst>
      <p:ext uri="{BB962C8B-B14F-4D97-AF65-F5344CB8AC3E}">
        <p14:creationId xmlns:p14="http://schemas.microsoft.com/office/powerpoint/2010/main" val="372091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4389</TotalTime>
  <Words>437</Words>
  <Application>Microsoft Office PowerPoint</Application>
  <PresentationFormat>Předvádění na obrazovce (4:3)</PresentationFormat>
  <Paragraphs>99</Paragraphs>
  <Slides>11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Prezentace aplikace PowerPoint</vt:lpstr>
      <vt:lpstr>Prezentace aplikace PowerPoint</vt:lpstr>
      <vt:lpstr>Prezentace aplikace PowerPoint</vt:lpstr>
      <vt:lpstr>Používané značení</vt:lpstr>
      <vt:lpstr>ZVČ : přísudek - Př</vt:lpstr>
      <vt:lpstr>ZVČ : podmět - Po</vt:lpstr>
      <vt:lpstr> Přívlastek - Pk</vt:lpstr>
      <vt:lpstr>Předmět - Pt</vt:lpstr>
      <vt:lpstr>Příslovečné určení - Pu</vt:lpstr>
      <vt:lpstr>Vyber se alespoň 4 věty, opiš je do sešitu a zapiš jejich schéma: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salovar</dc:creator>
  <cp:lastModifiedBy>salovar</cp:lastModifiedBy>
  <cp:revision>246</cp:revision>
  <dcterms:created xsi:type="dcterms:W3CDTF">2012-10-28T12:20:09Z</dcterms:created>
  <dcterms:modified xsi:type="dcterms:W3CDTF">2013-08-27T21:53:10Z</dcterms:modified>
</cp:coreProperties>
</file>