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9"/>
  </p:notesMasterIdLst>
  <p:sldIdLst>
    <p:sldId id="309" r:id="rId2"/>
    <p:sldId id="256" r:id="rId3"/>
    <p:sldId id="310" r:id="rId4"/>
    <p:sldId id="314" r:id="rId5"/>
    <p:sldId id="315" r:id="rId6"/>
    <p:sldId id="316" r:id="rId7"/>
    <p:sldId id="30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99"/>
    <a:srgbClr val="00CC66"/>
    <a:srgbClr val="ECF11B"/>
    <a:srgbClr val="009900"/>
    <a:srgbClr val="FFCC66"/>
    <a:srgbClr val="66FF99"/>
    <a:srgbClr val="FF0D0D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96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29591683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41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Finanční trhy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Vysvětlení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pojmu finanční trhy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finančních trhů.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3. ročníku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 k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SGaS04\AppData\Local\Microsoft\Windows\Temporary Internet Files\Content.IE5\QHP7GZDH\MC900438780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3149">
            <a:off x="4557171" y="1291655"/>
            <a:ext cx="4174664" cy="34788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FINANČNÍ TRHY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Vysvětlení pojmu finanční trhy</a:t>
            </a:r>
            <a:endParaRPr lang="cs-CZ" sz="2400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Pojem finanční trh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18722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Druh trhu, na kterém se obchoduje se zvláštní druhem zboží, a to penězi.</a:t>
            </a:r>
          </a:p>
        </p:txBody>
      </p:sp>
      <p:pic>
        <p:nvPicPr>
          <p:cNvPr id="2050" name="Picture 2" descr="C:\Users\SSGaS04\AppData\Local\Microsoft\Windows\Temporary Internet Files\Content.IE5\ER59DRMI\MC900440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9330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Pojem finanční trh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71601" y="1701555"/>
            <a:ext cx="7700912" cy="43917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Za specifický druh zboží lze považovat peníze v následující podobě:</a:t>
            </a:r>
          </a:p>
          <a:p>
            <a:pPr marL="2325688" indent="-536575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hotovosti</a:t>
            </a:r>
          </a:p>
          <a:p>
            <a:pPr marL="2325688" indent="-536575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deviz</a:t>
            </a:r>
          </a:p>
          <a:p>
            <a:pPr marL="2325688" indent="-536575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drahých kovů</a:t>
            </a:r>
          </a:p>
          <a:p>
            <a:pPr marL="2325688" indent="-536575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cenných papírů</a:t>
            </a:r>
          </a:p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</a:t>
            </a: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" name="Picture 2" descr="C:\Users\SSGaS04\AppData\Local\Microsoft\Windows\Temporary Internet Files\Content.IE5\ER59DRMI\MP9004236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34237">
            <a:off x="6372200" y="2911158"/>
            <a:ext cx="1297486" cy="1019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SGaS04\AppData\Local\Microsoft\Windows\Temporary Internet Files\Content.IE5\QHP7GZDH\MC900379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40687" cy="723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9086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FINANČNÍCH TRHŮ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1009442" y="1484784"/>
            <a:ext cx="7162958" cy="1152128"/>
          </a:xfrm>
        </p:spPr>
        <p:txBody>
          <a:bodyPr/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cs-CZ" dirty="0" smtClean="0"/>
              <a:t>JE ZALOŽENA NA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b="1" dirty="0" smtClean="0"/>
              <a:t>NABÍDCE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	</a:t>
            </a:r>
            <a:r>
              <a:rPr lang="cs-CZ" dirty="0" smtClean="0"/>
              <a:t>		A 			</a:t>
            </a:r>
            <a:r>
              <a:rPr lang="cs-CZ" b="1" dirty="0" smtClean="0"/>
              <a:t>POPTÁVCE</a:t>
            </a:r>
            <a:r>
              <a:rPr lang="cs-CZ" dirty="0" smtClean="0"/>
              <a:t>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dirty="0" smtClean="0"/>
              <a:t>                   PO PENĚZÍCH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1009442" y="2708920"/>
            <a:ext cx="3471277" cy="315213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VOLNÝCH PENĚZ, KTERÉ MAJÍ JEJICH MAJITELÉ  RELATIVNĚ K DISPOZICI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sz="5400" dirty="0" smtClean="0"/>
              <a:t>N</a:t>
            </a:r>
            <a:endParaRPr lang="cs-CZ" sz="54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63280" y="2708920"/>
            <a:ext cx="3471275" cy="315213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FIRMY POTŘEBUJÍ KE SVÉMU PODNIKÁNÍ HOTOVOST, ALE TU NEMAJÍ</a:t>
            </a:r>
          </a:p>
          <a:p>
            <a:pPr marL="0" indent="0" algn="ctr">
              <a:buNone/>
            </a:pPr>
            <a:r>
              <a:rPr lang="cs-CZ" sz="5400" dirty="0"/>
              <a:t>P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84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  <p:bldP spid="11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STRUKTURA FINANČNÍCH TRHŮ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331640" y="1807361"/>
            <a:ext cx="6840759" cy="4051437"/>
          </a:xfrm>
          <a:gradFill flip="none" rotWithShape="1">
            <a:gsLst>
              <a:gs pos="0">
                <a:srgbClr val="FFCC99">
                  <a:shade val="30000"/>
                  <a:satMod val="115000"/>
                </a:srgbClr>
              </a:gs>
              <a:gs pos="50000">
                <a:srgbClr val="FFCC99">
                  <a:shade val="67500"/>
                  <a:satMod val="115000"/>
                </a:srgbClr>
              </a:gs>
              <a:gs pos="100000">
                <a:srgbClr val="FFCC99">
                  <a:shade val="100000"/>
                  <a:satMod val="115000"/>
                </a:srgbClr>
              </a:gs>
            </a:gsLst>
            <a:lin ang="2700000" scaled="1"/>
            <a:tileRect/>
          </a:gradFill>
          <a:ln>
            <a:solidFill>
              <a:schemeClr val="accent6">
                <a:lumMod val="75000"/>
              </a:schemeClr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indent="-5400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cs-CZ" sz="2800" b="1" dirty="0" smtClean="0"/>
              <a:t>Peněžní</a:t>
            </a:r>
          </a:p>
          <a:p>
            <a:pPr indent="-5400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cs-CZ" sz="2800" b="1" dirty="0" smtClean="0"/>
              <a:t>Kapitálový</a:t>
            </a:r>
          </a:p>
          <a:p>
            <a:pPr indent="-5400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cs-CZ" sz="2800" b="1" dirty="0" smtClean="0"/>
              <a:t>Trh drahých kovů</a:t>
            </a:r>
          </a:p>
          <a:p>
            <a:pPr indent="-5400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cs-CZ" sz="2800" b="1" dirty="0" smtClean="0"/>
              <a:t>Devizový </a:t>
            </a:r>
            <a:endParaRPr lang="cs-CZ" sz="2800" b="1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RH0XOSY8\MC9004339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0613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SGaS04\AppData\Local\Microsoft\Windows\Temporary Internet Files\Content.IE5\RH0XOSY8\MC9003263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399" y="5157192"/>
            <a:ext cx="1415843" cy="1472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0307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7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1458</TotalTime>
  <Words>224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DIGITÁLNÍ UČEBNÍ MATERIÁL</vt:lpstr>
      <vt:lpstr>FINANČNÍ TRHY</vt:lpstr>
      <vt:lpstr> Pojem finanční trh  </vt:lpstr>
      <vt:lpstr> Pojem finanční trh  </vt:lpstr>
      <vt:lpstr>STRUKTURA FINANČNÍCH TRHŮ</vt:lpstr>
      <vt:lpstr>STRUKTURA FINANČNÍCH TRHŮ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70</cp:revision>
  <cp:lastPrinted>1601-01-01T00:00:00Z</cp:lastPrinted>
  <dcterms:created xsi:type="dcterms:W3CDTF">2006-11-18T10:07:42Z</dcterms:created>
  <dcterms:modified xsi:type="dcterms:W3CDTF">2013-08-27T22:01:06Z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