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notesMasterIdLst>
    <p:notesMasterId r:id="rId9"/>
  </p:notesMasterIdLst>
  <p:sldIdLst>
    <p:sldId id="309" r:id="rId2"/>
    <p:sldId id="256" r:id="rId3"/>
    <p:sldId id="310" r:id="rId4"/>
    <p:sldId id="314" r:id="rId5"/>
    <p:sldId id="316" r:id="rId6"/>
    <p:sldId id="317" r:id="rId7"/>
    <p:sldId id="30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CC99"/>
    <a:srgbClr val="00CC66"/>
    <a:srgbClr val="ECF11B"/>
    <a:srgbClr val="009900"/>
    <a:srgbClr val="FFCC66"/>
    <a:srgbClr val="66FF99"/>
    <a:srgbClr val="FF0D0D"/>
    <a:srgbClr val="CC6600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4" autoAdjust="0"/>
    <p:restoredTop sz="94237" autoAdjust="0"/>
  </p:normalViewPr>
  <p:slideViewPr>
    <p:cSldViewPr>
      <p:cViewPr varScale="1">
        <p:scale>
          <a:sx n="71" d="100"/>
          <a:sy n="71" d="100"/>
        </p:scale>
        <p:origin x="-102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71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054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54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fld id="{9A8E331E-0E44-44A8-92B0-D59AC74B370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8761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4D1F7-A2FE-4F83-9E74-FEA5EAAF00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C1794-3483-4D37-8C2B-053E4FF9EA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9EC04-5F8A-4D99-891C-867D36A18C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6236E-E720-4EBF-876A-F737F4FCA5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C2948-A677-443F-BBEC-FC3652DF98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304F5-9223-4591-B0E8-570B86F295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B7A4D-EF8D-4E6A-A614-CE1FE9273C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EF51F-E3B1-460F-B8F1-B349523EA28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3FBBD-F84B-4D1B-928E-58C48A558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24019-141F-447F-8D22-F8A6CFCF7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83FC09-7C9D-48FA-ABD0-F85DBCF683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ransition spd="slow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7813"/>
            <a:ext cx="7931224" cy="918939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9802499"/>
              </p:ext>
            </p:extLst>
          </p:nvPr>
        </p:nvGraphicFramePr>
        <p:xfrm>
          <a:off x="611560" y="1340768"/>
          <a:ext cx="8229600" cy="43863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42</a:t>
                      </a:r>
                      <a:endParaRPr lang="cs-CZ" sz="140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7586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Finanční trhy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Peněžní trh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Lenka </a:t>
                      </a:r>
                      <a:r>
                        <a:rPr lang="cs-CZ" sz="1400" b="0" baseline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Grosserová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17. 12. 2012</a:t>
                      </a:r>
                    </a:p>
                  </a:txBody>
                  <a:tcPr/>
                </a:tc>
              </a:tr>
              <a:tr h="10636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principy finančních trhů.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Materiál je určen pro žáky 3. ročníku obor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gastronomie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do předmětu „Ekonomika“. Slouží       k 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3132430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SSGaS04\AppData\Local\Microsoft\Windows\Temporary Internet Files\Content.IE5\QHP7GZDH\MC900438780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03149">
            <a:off x="4557171" y="1291655"/>
            <a:ext cx="4174664" cy="347888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7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1387996"/>
            <a:ext cx="6629400" cy="2209800"/>
          </a:xfrm>
        </p:spPr>
        <p:txBody>
          <a:bodyPr/>
          <a:lstStyle/>
          <a:p>
            <a:r>
              <a:rPr lang="cs-CZ" b="1" dirty="0" smtClean="0"/>
              <a:t>FINANČNÍ TRHY</a:t>
            </a:r>
            <a:endParaRPr lang="cs-CZ" b="1" dirty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Peněžní trh</a:t>
            </a:r>
            <a:endParaRPr lang="cs-CZ" sz="2400" b="1" dirty="0"/>
          </a:p>
        </p:txBody>
      </p:sp>
      <p:sp>
        <p:nvSpPr>
          <p:cNvPr id="6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/>
          <a:p>
            <a:fld id="{60817E39-CCF2-4537-97B1-96DCDCCA3003}" type="slidenum">
              <a:rPr lang="cs-CZ"/>
              <a:pPr/>
              <a:t>2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22413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PENĚŽNÍ TRH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900113" y="1700808"/>
            <a:ext cx="7772400" cy="446449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150000"/>
              </a:lnSpc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je součástí finančního trhu</a:t>
            </a:r>
          </a:p>
          <a:p>
            <a:pPr>
              <a:lnSpc>
                <a:spcPct val="150000"/>
              </a:lnSpc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dochází k umístění krátkodobých finančních zdrojů </a:t>
            </a:r>
          </a:p>
          <a:p>
            <a:pPr marL="0" indent="0">
              <a:lnSpc>
                <a:spcPct val="150000"/>
              </a:lnSpc>
              <a:buClr>
                <a:srgbClr val="FF0D0D"/>
              </a:buClr>
              <a:buNone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		navzájem mezi bankami</a:t>
            </a:r>
          </a:p>
          <a:p>
            <a:pPr marL="0" indent="0">
              <a:lnSpc>
                <a:spcPct val="150000"/>
              </a:lnSpc>
              <a:buClr>
                <a:srgbClr val="FF0D0D"/>
              </a:buClr>
              <a:buNone/>
            </a:pPr>
            <a:endParaRPr lang="cs-CZ" dirty="0" smtClean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0" indent="0">
              <a:lnSpc>
                <a:spcPct val="150000"/>
              </a:lnSpc>
              <a:buClr>
                <a:srgbClr val="FF0D0D"/>
              </a:buClr>
              <a:buNone/>
            </a:pPr>
            <a:r>
              <a:rPr lang="cs-CZ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</a:t>
            </a: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ezi bankami a klienty </a:t>
            </a:r>
          </a:p>
        </p:txBody>
      </p:sp>
      <p:sp>
        <p:nvSpPr>
          <p:cNvPr id="9" name="Tlačítko akce: Domů 8">
            <a:hlinkClick r:id="" action="ppaction://noaction" highlightClick="1"/>
          </p:cNvPr>
          <p:cNvSpPr/>
          <p:nvPr/>
        </p:nvSpPr>
        <p:spPr>
          <a:xfrm>
            <a:off x="5436096" y="5301208"/>
            <a:ext cx="936104" cy="576064"/>
          </a:xfrm>
          <a:prstGeom prst="actionButtonHom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 descr="C:\Users\SSGaS04\AppData\Local\Microsoft\Windows\Temporary Internet Files\Content.IE5\ER59DRMI\MC9003245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3203" y="4797152"/>
            <a:ext cx="519216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se šipkou 10"/>
          <p:cNvCxnSpPr/>
          <p:nvPr/>
        </p:nvCxnSpPr>
        <p:spPr>
          <a:xfrm>
            <a:off x="6516216" y="5589240"/>
            <a:ext cx="717734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4" name="Tlačítko akce: Domů 13">
            <a:hlinkClick r:id="" action="ppaction://noaction" highlightClick="1"/>
          </p:cNvPr>
          <p:cNvSpPr/>
          <p:nvPr/>
        </p:nvSpPr>
        <p:spPr>
          <a:xfrm>
            <a:off x="915756" y="3933056"/>
            <a:ext cx="936104" cy="576064"/>
          </a:xfrm>
          <a:prstGeom prst="actionButtonHom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Domů 14">
            <a:hlinkClick r:id="" action="ppaction://noaction" highlightClick="1"/>
          </p:cNvPr>
          <p:cNvSpPr/>
          <p:nvPr/>
        </p:nvSpPr>
        <p:spPr>
          <a:xfrm>
            <a:off x="2699792" y="3933056"/>
            <a:ext cx="936104" cy="576064"/>
          </a:xfrm>
          <a:prstGeom prst="actionButtonHom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1851860" y="4313221"/>
            <a:ext cx="717734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360808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2241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NÁSTROJE PENĚŽNÍHO TRHU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900113" y="1701555"/>
            <a:ext cx="7772400" cy="86334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>
              <a:lnSpc>
                <a:spcPct val="150000"/>
              </a:lnSpc>
              <a:buClr>
                <a:srgbClr val="FF0D0D"/>
              </a:buClr>
              <a:buNone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Hlavními nástroji jsou vklady a úvěry</a:t>
            </a:r>
          </a:p>
          <a:p>
            <a:pPr marL="533400" indent="-533400">
              <a:buFont typeface="Wingdings" pitchFamily="2" charset="2"/>
              <a:buNone/>
            </a:pPr>
            <a:endParaRPr lang="cs-CZ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1" name="Rectangle 4"/>
          <p:cNvSpPr txBox="1">
            <a:spLocks noChangeArrowheads="1"/>
          </p:cNvSpPr>
          <p:nvPr/>
        </p:nvSpPr>
        <p:spPr>
          <a:xfrm>
            <a:off x="911782" y="2852936"/>
            <a:ext cx="3444194" cy="28803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533400" indent="-533400" algn="ctr">
              <a:buFont typeface="Wingdings" pitchFamily="2" charset="2"/>
              <a:buNone/>
            </a:pPr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vklady</a:t>
            </a:r>
          </a:p>
          <a:p>
            <a:pPr marL="533400" indent="-533400">
              <a:buFont typeface="Wingdings" pitchFamily="2" charset="2"/>
              <a:buNone/>
            </a:pPr>
            <a:endParaRPr lang="cs-CZ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33400" indent="-533400">
              <a:buFont typeface="Wingdings" pitchFamily="2" charset="2"/>
              <a:buNone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termínované</a:t>
            </a:r>
          </a:p>
          <a:p>
            <a:pPr marL="533400" indent="-533400">
              <a:buFont typeface="Wingdings" pitchFamily="2" charset="2"/>
              <a:buNone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netermínované</a:t>
            </a:r>
          </a:p>
          <a:p>
            <a:pPr marL="533400" indent="-533400">
              <a:buFont typeface="Wingdings" pitchFamily="2" charset="2"/>
              <a:buNone/>
            </a:pPr>
            <a:endParaRPr lang="cs-CZ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2" name="Rectangle 4"/>
          <p:cNvSpPr txBox="1">
            <a:spLocks noChangeArrowheads="1"/>
          </p:cNvSpPr>
          <p:nvPr/>
        </p:nvSpPr>
        <p:spPr>
          <a:xfrm>
            <a:off x="5292080" y="2852936"/>
            <a:ext cx="3380433" cy="28803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533400" indent="-533400" algn="ctr">
              <a:buFont typeface="Wingdings" pitchFamily="2" charset="2"/>
              <a:buNone/>
            </a:pPr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úvěry</a:t>
            </a:r>
          </a:p>
          <a:p>
            <a:pPr marL="533400" indent="-533400">
              <a:buFont typeface="Wingdings" pitchFamily="2" charset="2"/>
              <a:buNone/>
            </a:pPr>
            <a:endParaRPr lang="cs-CZ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33400" indent="-533400">
              <a:buFont typeface="Wingdings" pitchFamily="2" charset="2"/>
              <a:buNone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krátkodobé</a:t>
            </a:r>
            <a:endParaRPr lang="cs-CZ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9908643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VKLADY NETERMÍNOVANÉ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259632" y="1807361"/>
            <a:ext cx="7344815" cy="4051437"/>
          </a:xfrm>
          <a:gradFill flip="none" rotWithShape="1">
            <a:gsLst>
              <a:gs pos="0">
                <a:srgbClr val="FFCC99">
                  <a:shade val="30000"/>
                  <a:satMod val="115000"/>
                </a:srgbClr>
              </a:gs>
              <a:gs pos="50000">
                <a:srgbClr val="FFCC99">
                  <a:shade val="67500"/>
                  <a:satMod val="115000"/>
                </a:srgbClr>
              </a:gs>
              <a:gs pos="100000">
                <a:srgbClr val="FFCC99">
                  <a:shade val="100000"/>
                  <a:satMod val="115000"/>
                </a:srgbClr>
              </a:gs>
            </a:gsLst>
            <a:lin ang="2700000" scaled="1"/>
            <a:tileRect/>
          </a:gradFill>
          <a:ln>
            <a:solidFill>
              <a:schemeClr val="accent6">
                <a:lumMod val="75000"/>
              </a:schemeClr>
            </a:solidFill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indent="-54000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2000"/>
            </a:pPr>
            <a:r>
              <a:rPr lang="cs-CZ" sz="2800" b="1" dirty="0" smtClean="0"/>
              <a:t>vklad klientů do banky za úrok</a:t>
            </a:r>
          </a:p>
          <a:p>
            <a:pPr indent="-54000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2000"/>
            </a:pPr>
            <a:r>
              <a:rPr lang="cs-CZ" sz="2800" b="1" dirty="0" smtClean="0"/>
              <a:t>úrok je nižší</a:t>
            </a:r>
          </a:p>
          <a:p>
            <a:pPr marL="560388" indent="-560388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2000"/>
            </a:pPr>
            <a:r>
              <a:rPr lang="cs-CZ" sz="2800" b="1" dirty="0" smtClean="0"/>
              <a:t>vklad lze kdykoliv bez </a:t>
            </a:r>
          </a:p>
          <a:p>
            <a:pPr marL="0" indent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2000"/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sankcí  vyzvednout</a:t>
            </a:r>
            <a:endParaRPr lang="cs-CZ" sz="2800" b="1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C2948-A677-443F-BBEC-FC3652DF986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5" name="Picture 2" descr="C:\Users\SSGaS04\AppData\Local\Microsoft\Windows\Temporary Internet Files\Content.IE5\QHP7GZDH\MC9003570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852936"/>
            <a:ext cx="1242465" cy="1476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030723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VKLADY TERMÍNOVANÉ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259632" y="1772816"/>
            <a:ext cx="7344815" cy="4051437"/>
          </a:xfrm>
          <a:gradFill flip="none" rotWithShape="1">
            <a:gsLst>
              <a:gs pos="0">
                <a:srgbClr val="FFCC99">
                  <a:shade val="30000"/>
                  <a:satMod val="115000"/>
                </a:srgbClr>
              </a:gs>
              <a:gs pos="50000">
                <a:srgbClr val="FFCC99">
                  <a:shade val="67500"/>
                  <a:satMod val="115000"/>
                </a:srgbClr>
              </a:gs>
              <a:gs pos="100000">
                <a:srgbClr val="FFCC99">
                  <a:shade val="100000"/>
                  <a:satMod val="115000"/>
                </a:srgbClr>
              </a:gs>
            </a:gsLst>
            <a:lin ang="2700000" scaled="1"/>
            <a:tileRect/>
          </a:gradFill>
          <a:ln>
            <a:solidFill>
              <a:schemeClr val="accent6">
                <a:lumMod val="75000"/>
              </a:schemeClr>
            </a:solidFill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indent="-54000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2000"/>
            </a:pPr>
            <a:r>
              <a:rPr lang="cs-CZ" sz="2800" b="1" dirty="0" smtClean="0"/>
              <a:t>vklad klientů do banky za úrok</a:t>
            </a:r>
          </a:p>
          <a:p>
            <a:pPr indent="-54000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2000"/>
            </a:pPr>
            <a:r>
              <a:rPr lang="cs-CZ" sz="2800" b="1" dirty="0" smtClean="0"/>
              <a:t>úrok je vyšší</a:t>
            </a:r>
          </a:p>
          <a:p>
            <a:pPr marL="560388" indent="-560388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2000"/>
            </a:pPr>
            <a:r>
              <a:rPr lang="cs-CZ" sz="2800" b="1" dirty="0" smtClean="0"/>
              <a:t>výběr vkladu v určitý čas</a:t>
            </a:r>
          </a:p>
          <a:p>
            <a:pPr marL="560388" indent="-560388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2000"/>
            </a:pPr>
            <a:r>
              <a:rPr lang="cs-CZ" sz="2800" b="1" dirty="0" smtClean="0"/>
              <a:t>dřívější výběr je sankcionován</a:t>
            </a:r>
            <a:endParaRPr lang="cs-CZ" sz="2800" b="1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C2948-A677-443F-BBEC-FC3652DF986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1026" name="Picture 2" descr="C:\Users\SSGaS04\AppData\Local\Microsoft\Windows\Temporary Internet Files\Content.IE5\QHP7GZDH\MC9003570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852936"/>
            <a:ext cx="1242465" cy="1476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237581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Literární zdroje</a:t>
            </a:r>
            <a:endParaRPr lang="cs-CZ" b="1" dirty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628775"/>
            <a:ext cx="8061325" cy="4530725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§"/>
            </a:pPr>
            <a:r>
              <a:rPr lang="cs-CZ" sz="3200" dirty="0" smtClean="0"/>
              <a:t>Švarcová</a:t>
            </a:r>
            <a:r>
              <a:rPr lang="cs-CZ" sz="3200" dirty="0"/>
              <a:t>, J. a kol. Ekonomie – stručný přehled, </a:t>
            </a:r>
            <a:r>
              <a:rPr lang="cs-CZ" sz="3200" dirty="0" smtClean="0"/>
              <a:t>2012/2013. </a:t>
            </a:r>
            <a:r>
              <a:rPr lang="cs-CZ" sz="3200" dirty="0"/>
              <a:t>Zlín, CEED </a:t>
            </a:r>
            <a:r>
              <a:rPr lang="cs-CZ" sz="3200" dirty="0" smtClean="0"/>
              <a:t>2012 ISBN 978-80-8730-116-6</a:t>
            </a:r>
          </a:p>
          <a:p>
            <a:pPr marL="0" indent="0">
              <a:buNone/>
            </a:pPr>
            <a:r>
              <a:rPr lang="cs-CZ" sz="3200" dirty="0" smtClean="0"/>
              <a:t>Obrázky: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3200" u="sng" dirty="0" smtClean="0">
                <a:latin typeface="Franklin Gothic Medium" pitchFamily="34" charset="0"/>
              </a:rPr>
              <a:t>http://office.microsoft.com </a:t>
            </a:r>
            <a:r>
              <a:rPr lang="cs-CZ" sz="3200" dirty="0">
                <a:latin typeface="Franklin Gothic Medium" pitchFamily="34" charset="0"/>
              </a:rPr>
              <a:t>Galerie Office, 17. 12. 2012</a:t>
            </a:r>
          </a:p>
          <a:p>
            <a:pPr marL="0" indent="0">
              <a:buNone/>
            </a:pPr>
            <a:endParaRPr lang="cs-CZ" sz="320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480D-2DA6-4D65-9EAC-E3F47DDDD3B2}" type="slidenum">
              <a:rPr lang="cs-CZ"/>
              <a:pPr/>
              <a:t>7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1489</TotalTime>
  <Words>209</Words>
  <Application>Microsoft Office PowerPoint</Application>
  <PresentationFormat>Předvádění na obrazovce (4:3)</PresentationFormat>
  <Paragraphs>60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DIGITÁLNÍ UČEBNÍ MATERIÁL</vt:lpstr>
      <vt:lpstr>FINANČNÍ TRHY</vt:lpstr>
      <vt:lpstr>PENĚŽNÍ TRH</vt:lpstr>
      <vt:lpstr> NÁSTROJE PENĚŽNÍHO TRHU </vt:lpstr>
      <vt:lpstr>VKLADY NETERMÍNOVANÉ</vt:lpstr>
      <vt:lpstr>VKLADY TERMÍNOVANÉ</vt:lpstr>
      <vt:lpstr>Literární zdroje</vt:lpstr>
    </vt:vector>
  </TitlesOfParts>
  <Company>SOU a OU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Kabinet VT</dc:creator>
  <cp:lastModifiedBy>SSGaS04</cp:lastModifiedBy>
  <cp:revision>74</cp:revision>
  <cp:lastPrinted>1601-01-01T00:00:00Z</cp:lastPrinted>
  <dcterms:created xsi:type="dcterms:W3CDTF">2006-11-18T10:07:42Z</dcterms:created>
  <dcterms:modified xsi:type="dcterms:W3CDTF">2013-08-27T22:05:06Z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5</vt:i4>
  </property>
</Properties>
</file>