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3"/>
  </p:notesMasterIdLst>
  <p:sldIdLst>
    <p:sldId id="309" r:id="rId2"/>
    <p:sldId id="256" r:id="rId3"/>
    <p:sldId id="310" r:id="rId4"/>
    <p:sldId id="318" r:id="rId5"/>
    <p:sldId id="314" r:id="rId6"/>
    <p:sldId id="319" r:id="rId7"/>
    <p:sldId id="320" r:id="rId8"/>
    <p:sldId id="321" r:id="rId9"/>
    <p:sldId id="330" r:id="rId10"/>
    <p:sldId id="331" r:id="rId11"/>
    <p:sldId id="30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99"/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 spd="slow">
    <p:wip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5" Type="http://schemas.openxmlformats.org/officeDocument/2006/relationships/hyperlink" Target="file:///E:\lenka\DUM\dumy2\VY_9_INOVACE_EKO44.pptx#-1,3, DRUHY KR&#193;TKODOB&#221;CH CENN&#221;CH PAP&#205;R&#366; " TargetMode="Externa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2976066"/>
              </p:ext>
            </p:extLst>
          </p:nvPr>
        </p:nvGraphicFramePr>
        <p:xfrm>
          <a:off x="611560" y="1340768"/>
          <a:ext cx="8229600" cy="45929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43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Cenné papíry peněžního trhu I.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Cenné papíry peněžního trhu I.</a:t>
            </a:r>
            <a:endParaRPr lang="cs-CZ" sz="24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POJEM CENNÝ PAPÍR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právní vztah mezi minimálně dvěma subjekty</a:t>
            </a:r>
          </a:p>
          <a:p>
            <a:pPr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písemné podobě</a:t>
            </a:r>
          </a:p>
          <a:p>
            <a:pPr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podle zákona</a:t>
            </a:r>
          </a:p>
        </p:txBody>
      </p:sp>
      <p:pic>
        <p:nvPicPr>
          <p:cNvPr id="1026" name="Picture 2" descr="C:\Users\SSGaS04\AppData\Local\Microsoft\Windows\Temporary Internet Files\Content.IE5\RNKDOS7Z\MC90031099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15261">
            <a:off x="6228184" y="3429000"/>
            <a:ext cx="187086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POJEM CENNÝ PAPÍR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dlužnický vztah</a:t>
            </a:r>
          </a:p>
          <a:p>
            <a:pPr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nepodléhají schválení Ministerstva financí</a:t>
            </a:r>
          </a:p>
        </p:txBody>
      </p:sp>
      <p:pic>
        <p:nvPicPr>
          <p:cNvPr id="6" name="Picture 2" descr="C:\Users\SSGaS04\AppData\Local\Microsoft\Windows\Temporary Internet Files\Content.IE5\RNKDOS7Z\MC90031099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15261">
            <a:off x="5806670" y="3885190"/>
            <a:ext cx="187086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558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1555"/>
            <a:ext cx="7772400" cy="395969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DRUHY:</a:t>
            </a:r>
          </a:p>
          <a:p>
            <a:pPr marL="514350" indent="-51435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Depozitní certifikát</a:t>
            </a:r>
          </a:p>
          <a:p>
            <a:pPr marL="514350" indent="-51435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Pokladniční poukázky</a:t>
            </a:r>
          </a:p>
          <a:p>
            <a:pPr marL="514350" indent="-51435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</a:t>
            </a:r>
          </a:p>
          <a:p>
            <a:pPr marL="514350" indent="-51435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Bankovní akcepty</a:t>
            </a: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Tlačítko akce: Informace 5">
            <a:hlinkClick r:id="rId2" action="ppaction://hlinksldjump" highlightClick="1"/>
          </p:cNvPr>
          <p:cNvSpPr/>
          <p:nvPr/>
        </p:nvSpPr>
        <p:spPr>
          <a:xfrm>
            <a:off x="7092280" y="2648617"/>
            <a:ext cx="504056" cy="432048"/>
          </a:xfrm>
          <a:prstGeom prst="actionButtonInformatio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Informace 7">
            <a:hlinkClick r:id="rId3" action="ppaction://hlinksldjump" highlightClick="1"/>
          </p:cNvPr>
          <p:cNvSpPr/>
          <p:nvPr/>
        </p:nvSpPr>
        <p:spPr>
          <a:xfrm>
            <a:off x="7094494" y="3249353"/>
            <a:ext cx="504056" cy="432048"/>
          </a:xfrm>
          <a:prstGeom prst="actionButtonInformatio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Informace 8">
            <a:hlinkClick r:id="rId4" action="ppaction://hlinksldjump" highlightClick="1"/>
          </p:cNvPr>
          <p:cNvSpPr/>
          <p:nvPr/>
        </p:nvSpPr>
        <p:spPr>
          <a:xfrm>
            <a:off x="7094494" y="4869160"/>
            <a:ext cx="504056" cy="432048"/>
          </a:xfrm>
          <a:prstGeom prst="actionButtonInformatio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Informace 9">
            <a:hlinkClick r:id="rId5" action="ppaction://hlinkpres?slideindex=3&amp;slidetitle= DRUHY KRÁTKODOBÝCH CENNÝCH PAPÍRŮ " highlightClick="1"/>
          </p:cNvPr>
          <p:cNvSpPr/>
          <p:nvPr/>
        </p:nvSpPr>
        <p:spPr>
          <a:xfrm>
            <a:off x="7094494" y="4149080"/>
            <a:ext cx="504056" cy="432048"/>
          </a:xfrm>
          <a:prstGeom prst="actionButtonInformatio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0864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93268" y="1916832"/>
            <a:ext cx="7772400" cy="417571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Depozitní certifikát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istinný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cenný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papír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umožňuje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zhodnocení volných finančních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prostředků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34620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18456" y="1700808"/>
            <a:ext cx="7772400" cy="417571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Depozitní certifikát</a:t>
            </a:r>
          </a:p>
          <a:p>
            <a:pPr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banka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vydáním depozitního certifikátu zavazuje splatit jeho držiteli k </a:t>
            </a:r>
            <a:r>
              <a:rPr lang="cs-CZ" dirty="0" err="1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uvedému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datu hodnotu certifikátu společně s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úroky (většinou pevná úroková sazba)</a:t>
            </a: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08125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17879" y="1772816"/>
            <a:ext cx="7772400" cy="417571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Depozitní certifikát</a:t>
            </a:r>
          </a:p>
          <a:p>
            <a:pPr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doba splatnosti např. 1 měsíc, 3 měsíce, 6 měsíců, 1 rok</a:t>
            </a:r>
          </a:p>
          <a:p>
            <a:pPr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jméno nebo na doručitele</a:t>
            </a:r>
          </a:p>
          <a:p>
            <a:pPr marL="457200" lvl="1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	</a:t>
            </a: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6948264" y="5013176"/>
            <a:ext cx="792088" cy="576064"/>
          </a:xfrm>
          <a:prstGeom prst="actionButtonBackPrevious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663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1554"/>
            <a:ext cx="7772400" cy="482379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Pokladniční poukázky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státní pokladniční poukázky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slouží k vyrovnání krátkodobého schodku příjmů a výdajů státního rozpočtu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nástroj měnové politiky</a:t>
            </a:r>
            <a:endParaRPr lang="cs-CZ" sz="28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</a:t>
            </a: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Tlačítko akce: Zpět nebo Předchozí 5">
            <a:hlinkClick r:id="rId2" action="ppaction://hlinksldjump" highlightClick="1"/>
          </p:cNvPr>
          <p:cNvSpPr/>
          <p:nvPr/>
        </p:nvSpPr>
        <p:spPr>
          <a:xfrm>
            <a:off x="7319628" y="5661248"/>
            <a:ext cx="792088" cy="576064"/>
          </a:xfrm>
          <a:prstGeom prst="actionButtonBackPrevious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171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1554"/>
            <a:ext cx="7772400" cy="496780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Bankovní akcepty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specifickou formou spojení akceptačního úvěru a směnky cizí, vystavené příjemcem akceptačního úvěru (klientem banky) a akceptované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bankou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banka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hlavní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směnečný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dlužník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směnka je velmi dobře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jištěna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</a:t>
            </a: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7308304" y="5157192"/>
            <a:ext cx="648072" cy="360040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rId2" action="ppaction://hlinksldjump" highlightClick="1"/>
          </p:cNvPr>
          <p:cNvSpPr/>
          <p:nvPr/>
        </p:nvSpPr>
        <p:spPr>
          <a:xfrm>
            <a:off x="7715672" y="5964505"/>
            <a:ext cx="792088" cy="576064"/>
          </a:xfrm>
          <a:prstGeom prst="actionButtonBackPrevious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6259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11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2381</TotalTime>
  <Words>299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DIGITÁLNÍ UČEBNÍ MATERIÁL</vt:lpstr>
      <vt:lpstr>FINANČNÍ TRHY</vt:lpstr>
      <vt:lpstr>POJEM CENNÝ PAPÍR</vt:lpstr>
      <vt:lpstr>POJEM CENNÝ PAPÍR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90</cp:revision>
  <cp:lastPrinted>1601-01-01T00:00:00Z</cp:lastPrinted>
  <dcterms:created xsi:type="dcterms:W3CDTF">2006-11-18T10:07:42Z</dcterms:created>
  <dcterms:modified xsi:type="dcterms:W3CDTF">2013-08-27T22:09:11Z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