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4" r:id="rId2"/>
    <p:sldId id="267" r:id="rId3"/>
    <p:sldId id="272" r:id="rId4"/>
    <p:sldId id="271" r:id="rId5"/>
    <p:sldId id="268" r:id="rId6"/>
    <p:sldId id="270" r:id="rId7"/>
    <p:sldId id="291" r:id="rId8"/>
    <p:sldId id="269" r:id="rId9"/>
    <p:sldId id="277" r:id="rId10"/>
    <p:sldId id="275" r:id="rId11"/>
    <p:sldId id="276" r:id="rId12"/>
    <p:sldId id="266" r:id="rId13"/>
    <p:sldId id="290" r:id="rId14"/>
    <p:sldId id="289" r:id="rId15"/>
    <p:sldId id="288" r:id="rId16"/>
    <p:sldId id="287" r:id="rId17"/>
    <p:sldId id="286" r:id="rId18"/>
    <p:sldId id="285" r:id="rId19"/>
    <p:sldId id="28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6" autoAdjust="0"/>
    <p:restoredTop sz="94607" autoAdjust="0"/>
  </p:normalViewPr>
  <p:slideViewPr>
    <p:cSldViewPr>
      <p:cViewPr>
        <p:scale>
          <a:sx n="77" d="100"/>
          <a:sy n="77" d="100"/>
        </p:scale>
        <p:origin x="-1164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4"/>
          <p:cNvGrpSpPr/>
          <p:nvPr/>
        </p:nvGrpSpPr>
        <p:grpSpPr>
          <a:xfrm>
            <a:off x="0" y="2928934"/>
            <a:ext cx="9144000" cy="285752"/>
            <a:chOff x="0" y="2928934"/>
            <a:chExt cx="9144000" cy="285752"/>
          </a:xfrm>
        </p:grpSpPr>
        <p:sp>
          <p:nvSpPr>
            <p:cNvPr id="12" name="Rectangle 11"/>
            <p:cNvSpPr/>
            <p:nvPr userDrawn="1"/>
          </p:nvSpPr>
          <p:spPr>
            <a:xfrm flipH="1">
              <a:off x="0" y="2928934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 flipH="1">
              <a:off x="8334000" y="2963384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 flipH="1">
              <a:off x="0" y="2966642"/>
              <a:ext cx="8286776" cy="214314"/>
            </a:xfrm>
            <a:prstGeom prst="rect">
              <a:avLst/>
            </a:prstGeom>
            <a:solidFill>
              <a:schemeClr val="accent5"/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54136"/>
            <a:ext cx="7772400" cy="1470025"/>
          </a:xfrm>
          <a:noFill/>
        </p:spPr>
        <p:txBody>
          <a:bodyPr/>
          <a:lstStyle>
            <a:lvl1pPr>
              <a:defRPr>
                <a:gradFill flip="none" rotWithShape="1"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16200000" scaled="1"/>
                  <a:tileRect/>
                </a:gradFill>
                <a:effectLst>
                  <a:outerShdw blurRad="50800" dist="50800" dir="18900000" algn="tl" rotWithShape="0">
                    <a:schemeClr val="accent5">
                      <a:tint val="2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219007"/>
            <a:ext cx="6400800" cy="1752600"/>
          </a:xfrm>
          <a:noFill/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98000"/>
            <a:ext cx="1800000" cy="360000"/>
          </a:xfrm>
        </p:spPr>
        <p:txBody>
          <a:bodyPr vert="horz"/>
          <a:lstStyle>
            <a:lvl1pPr algn="l">
              <a:defRPr/>
            </a:lvl1pPr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64000" y="6498000"/>
            <a:ext cx="2880000" cy="360000"/>
          </a:xfrm>
        </p:spPr>
        <p:txBody>
          <a:bodyPr vert="horz"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34000" y="2928934"/>
            <a:ext cx="810000" cy="285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randomBar dir="vert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0"/>
          <p:cNvGrpSpPr/>
          <p:nvPr/>
        </p:nvGrpSpPr>
        <p:grpSpPr>
          <a:xfrm>
            <a:off x="0" y="2928934"/>
            <a:ext cx="9144000" cy="285752"/>
            <a:chOff x="0" y="2928934"/>
            <a:chExt cx="9144000" cy="285752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2928934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 flipH="1">
              <a:off x="8334000" y="2963384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0" name="Rectangle 9"/>
            <p:cNvSpPr/>
            <p:nvPr userDrawn="1"/>
          </p:nvSpPr>
          <p:spPr>
            <a:xfrm flipH="1">
              <a:off x="0" y="2966642"/>
              <a:ext cx="8286776" cy="214314"/>
            </a:xfrm>
            <a:prstGeom prst="rect">
              <a:avLst/>
            </a:prstGeom>
            <a:solidFill>
              <a:schemeClr val="accent5"/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217345"/>
            <a:ext cx="7772400" cy="1362075"/>
          </a:xfrm>
          <a:noFill/>
        </p:spPr>
        <p:txBody>
          <a:bodyPr anchor="t"/>
          <a:lstStyle>
            <a:lvl1pPr algn="ctr">
              <a:defRPr sz="4000" b="1" cap="all">
                <a:gradFill flip="none" rotWithShape="1"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16200000" scaled="1"/>
                  <a:tileRect/>
                </a:gradFill>
                <a:effectLst>
                  <a:outerShdw blurRad="50800" dist="50800" dir="18900000" algn="tl" rotWithShape="0">
                    <a:schemeClr val="accent5">
                      <a:tint val="2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1426089"/>
            <a:ext cx="6400800" cy="1500187"/>
          </a:xfrm>
          <a:noFill/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98000"/>
            <a:ext cx="1800000" cy="360000"/>
          </a:xfrm>
        </p:spPr>
        <p:txBody>
          <a:bodyPr vert="horz"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64000" y="6498000"/>
            <a:ext cx="2880000" cy="360000"/>
          </a:xfrm>
        </p:spPr>
        <p:txBody>
          <a:bodyPr vert="horz"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34000" y="2928934"/>
            <a:ext cx="810000" cy="285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randomBar dir="vert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2994" y="1717110"/>
            <a:ext cx="4038600" cy="4838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3994" y="1717110"/>
            <a:ext cx="4038600" cy="4838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2994" y="1717668"/>
            <a:ext cx="4040188" cy="639762"/>
          </a:xfrm>
          <a:solidFill>
            <a:srgbClr val="FF9900">
              <a:alpha val="10196"/>
            </a:srgbClr>
          </a:solidFill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2994" y="2357433"/>
            <a:ext cx="4040188" cy="419605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0819" y="1717668"/>
            <a:ext cx="4041775" cy="639762"/>
          </a:xfrm>
          <a:solidFill>
            <a:srgbClr val="FF9900">
              <a:alpha val="10196"/>
            </a:srgbClr>
          </a:solidFill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0820" y="2357430"/>
            <a:ext cx="4041775" cy="41976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9"/>
          <p:cNvGrpSpPr/>
          <p:nvPr/>
        </p:nvGrpSpPr>
        <p:grpSpPr>
          <a:xfrm>
            <a:off x="0" y="1428736"/>
            <a:ext cx="9144000" cy="285752"/>
            <a:chOff x="0" y="1428736"/>
            <a:chExt cx="9144000" cy="285752"/>
          </a:xfrm>
        </p:grpSpPr>
        <p:sp>
          <p:nvSpPr>
            <p:cNvPr id="7" name="Rectangle 6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0" y="6286520"/>
            <a:ext cx="9144000" cy="285752"/>
            <a:chOff x="0" y="1428736"/>
            <a:chExt cx="9144000" cy="285752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7" name="Rectangle 6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86520"/>
            <a:ext cx="810000" cy="285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26" y="285728"/>
            <a:ext cx="3286146" cy="1143008"/>
          </a:xfrm>
        </p:spPr>
        <p:txBody>
          <a:bodyPr anchor="t"/>
          <a:lstStyle>
            <a:lvl1pPr algn="l">
              <a:defRPr sz="2000" b="1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7224" y="1717341"/>
            <a:ext cx="8215338" cy="483860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214810" y="285728"/>
            <a:ext cx="4857752" cy="11448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3" y="1718046"/>
            <a:ext cx="734214" cy="4834842"/>
          </a:xfrm>
          <a:noFill/>
        </p:spPr>
        <p:txBody>
          <a:bodyPr vert="eaVert" anchor="ctr"/>
          <a:lstStyle>
            <a:lvl1pPr algn="ctr">
              <a:defRPr sz="2000" b="1">
                <a:gradFill flip="none" rotWithShape="1"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5372" y="1790268"/>
            <a:ext cx="8091100" cy="4710569"/>
          </a:xfrm>
          <a:effectLst>
            <a:glow rad="101600">
              <a:schemeClr val="accent1">
                <a:alpha val="6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2994" y="285728"/>
            <a:ext cx="8229600" cy="1144800"/>
          </a:xfrm>
        </p:spPr>
        <p:txBody>
          <a:bodyPr anchor="ctr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6286520"/>
            <a:ext cx="9144000" cy="285752"/>
            <a:chOff x="0" y="1428736"/>
            <a:chExt cx="9144000" cy="285752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43802" y="285728"/>
            <a:ext cx="1500198" cy="6000791"/>
          </a:xfrm>
          <a:noFill/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16200000" scaled="1"/>
                  <a:tileRect/>
                </a:gradFill>
                <a:effectLst>
                  <a:outerShdw blurRad="50800" dist="50800" dir="13500000" algn="tl" rotWithShape="0">
                    <a:schemeClr val="tx2"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42994" y="285730"/>
            <a:ext cx="6657964" cy="6000791"/>
          </a:xfrm>
          <a:noFill/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0" y="6286520"/>
            <a:ext cx="810000" cy="285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2"/>
          <p:cNvGrpSpPr/>
          <p:nvPr/>
        </p:nvGrpSpPr>
        <p:grpSpPr>
          <a:xfrm>
            <a:off x="0" y="1428736"/>
            <a:ext cx="9144000" cy="285752"/>
            <a:chOff x="0" y="1428736"/>
            <a:chExt cx="9144000" cy="285752"/>
          </a:xfrm>
        </p:grpSpPr>
        <p:sp>
          <p:nvSpPr>
            <p:cNvPr id="7" name="Rectangle 6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5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2994" y="1716711"/>
            <a:ext cx="8229600" cy="4838735"/>
          </a:xfrm>
          <a:prstGeom prst="rect">
            <a:avLst/>
          </a:prstGeom>
          <a:noFill/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2272"/>
            <a:ext cx="1800000" cy="285728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64000" y="6572272"/>
            <a:ext cx="2880000" cy="285728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1428736"/>
            <a:ext cx="810000" cy="285752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42994" y="283053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randomBar dir="vert"/>
  </p:transition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  <a:tileRect/>
          </a:gradFill>
          <a:effectLst>
            <a:outerShdw blurRad="50800" dist="50800" dir="18900000" algn="tl" rotWithShape="0">
              <a:schemeClr val="tx2">
                <a:alpha val="43000"/>
              </a:scheme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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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"/>
        <a:buChar char="Ø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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7/EU-Netherlands.svg" TargetMode="External"/><Relationship Id="rId2" Type="http://schemas.openxmlformats.org/officeDocument/2006/relationships/hyperlink" Target="http://cs.wikipedia.org/wiki/Rotterdam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tbm=isch&amp;hl=cs&amp;source=hp&amp;biw=1014&amp;bih=568&amp;q=Amsterdam+Nizozemsko&amp;gbv=2&amp;oq=Amsterdam+Nizozemsko&amp;aq=f&amp;aqi=&amp;aql=&amp;gs_sm=e&amp;gs_upl=963l17196l0l18306l26l26l3l11l11l0l206l1731l3.7.2l12l0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ights_in_Amsterdam2.jp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EU-Netherlands.sv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dirty="0" smtClean="0"/>
              <a:t>Nizozemsko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VY_52_INOVACE_634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Evropské </a:t>
            </a:r>
            <a:r>
              <a:rPr lang="cs-CZ" smtClean="0"/>
              <a:t>státy I.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8213" y="5072896"/>
            <a:ext cx="7056437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dirty="0">
                <a:latin typeface="Calibri" pitchFamily="34" charset="0"/>
              </a:rPr>
              <a:t>Anotace: </a:t>
            </a:r>
            <a:r>
              <a:rPr lang="cs-CZ" dirty="0"/>
              <a:t>Materiál je určen k využití pro práci s interaktivní tabulí.</a:t>
            </a:r>
          </a:p>
          <a:p>
            <a:pPr algn="ctr"/>
            <a:r>
              <a:rPr lang="cs-CZ" dirty="0"/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/>
            <a:r>
              <a:rPr lang="cs-CZ" dirty="0"/>
              <a:t>Materiál může být využit jako zápis do sešitu</a:t>
            </a:r>
            <a:r>
              <a:rPr lang="cs-CZ" dirty="0">
                <a:latin typeface="Calibri" pitchFamily="34" charset="0"/>
              </a:rPr>
              <a:t>. </a:t>
            </a:r>
          </a:p>
          <a:p>
            <a:r>
              <a:rPr lang="cs-CZ" sz="2000" dirty="0" smtClean="0">
                <a:latin typeface="Calibri" pitchFamily="34" charset="0"/>
              </a:rPr>
              <a:t>  </a:t>
            </a:r>
            <a:endParaRPr lang="cs-CZ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321112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sz="6600" dirty="0" smtClean="0"/>
              <a:t>Nizozemsko</a:t>
            </a:r>
            <a:endParaRPr lang="cs-CZ" sz="6600" dirty="0"/>
          </a:p>
        </p:txBody>
      </p:sp>
      <p:pic>
        <p:nvPicPr>
          <p:cNvPr id="3" name="Picture 2" descr="C:\Users\123P\AppData\Local\Microsoft\Windows\Temporary Internet Files\Content.IE5\DE4CGPLA\MC9000188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348880"/>
            <a:ext cx="3980115" cy="2641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oubor:Europe countries map c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04664"/>
            <a:ext cx="7488435" cy="60964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1">
            <a:hlinkClick r:id="rId2" tooltip="Rotterdam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1746" name="Rectangle 2">
            <a:hlinkClick r:id="rId2" tooltip="Rotterdam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1748" name="Picture 4" descr="Soubor:EU-Netherlands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04664"/>
            <a:ext cx="7871445" cy="5715000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Hlavní město –  Amsterdam</a:t>
            </a:r>
          </a:p>
          <a:p>
            <a:pPr>
              <a:defRPr/>
            </a:pPr>
            <a:r>
              <a:rPr lang="cs-CZ" dirty="0" smtClean="0"/>
              <a:t>Počet </a:t>
            </a:r>
            <a:r>
              <a:rPr lang="cs-CZ" dirty="0" smtClean="0"/>
              <a:t>obyvatel -  </a:t>
            </a:r>
            <a:r>
              <a:rPr lang="cs-CZ" dirty="0" smtClean="0"/>
              <a:t>16 8500 000</a:t>
            </a:r>
          </a:p>
          <a:p>
            <a:pPr>
              <a:defRPr/>
            </a:pPr>
            <a:r>
              <a:rPr lang="cs-CZ" dirty="0" smtClean="0"/>
              <a:t>Státní </a:t>
            </a:r>
            <a:r>
              <a:rPr lang="cs-CZ" dirty="0" smtClean="0"/>
              <a:t>zřízení -  </a:t>
            </a:r>
            <a:r>
              <a:rPr lang="cs-CZ" dirty="0" smtClean="0"/>
              <a:t>konstituční monarchie</a:t>
            </a:r>
          </a:p>
          <a:p>
            <a:pPr>
              <a:defRPr/>
            </a:pPr>
            <a:r>
              <a:rPr lang="cs-CZ" dirty="0" smtClean="0"/>
              <a:t>Jazyk – nizozemština</a:t>
            </a:r>
          </a:p>
          <a:p>
            <a:pPr>
              <a:defRPr/>
            </a:pPr>
            <a:r>
              <a:rPr lang="cs-CZ" dirty="0" smtClean="0"/>
              <a:t>Měna - euro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Další velká </a:t>
            </a:r>
            <a:r>
              <a:rPr lang="cs-CZ" dirty="0" smtClean="0"/>
              <a:t>města - </a:t>
            </a:r>
            <a:r>
              <a:rPr lang="cs-CZ" dirty="0" err="1" smtClean="0"/>
              <a:t>Haarlem</a:t>
            </a:r>
            <a:r>
              <a:rPr lang="cs-CZ" dirty="0" smtClean="0"/>
              <a:t>, Rotterdam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93411" y="14988"/>
            <a:ext cx="8229600" cy="1143000"/>
          </a:xfrm>
        </p:spPr>
        <p:txBody>
          <a:bodyPr/>
          <a:lstStyle/>
          <a:p>
            <a:r>
              <a:rPr lang="cs-CZ" dirty="0" smtClean="0"/>
              <a:t>Amsterodam</a:t>
            </a:r>
            <a:endParaRPr lang="cs-CZ" dirty="0"/>
          </a:p>
        </p:txBody>
      </p:sp>
      <p:pic>
        <p:nvPicPr>
          <p:cNvPr id="7172" name="Picture 4" descr="Soubor:Sights in Amsterdam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980728"/>
            <a:ext cx="40767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lačítko akce: Vlastní 1">
            <a:hlinkClick r:id="rId3" highlightClick="1"/>
          </p:cNvPr>
          <p:cNvSpPr/>
          <p:nvPr/>
        </p:nvSpPr>
        <p:spPr>
          <a:xfrm>
            <a:off x="6732240" y="5445224"/>
            <a:ext cx="2115988" cy="104241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Další fotografie</a:t>
            </a:r>
            <a:endParaRPr lang="cs-CZ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123P\AppData\Local\Microsoft\Windows\Temporary Internet Files\Content.IE5\DE4CGPLA\MP9004278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92696"/>
            <a:ext cx="8460432" cy="5651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9123326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Nejznámější nizozemské krajinné typy podle zeminy jsou: písečné duny, říční a přímořské jílové naplaveniny, rašeliniště, křídové </a:t>
            </a:r>
            <a:r>
              <a:rPr lang="cs-CZ" dirty="0" smtClean="0"/>
              <a:t>útesy. </a:t>
            </a:r>
            <a:endParaRPr lang="cs-CZ" dirty="0" smtClean="0"/>
          </a:p>
          <a:p>
            <a:r>
              <a:rPr lang="cs-CZ" dirty="0" smtClean="0"/>
              <a:t>V Nizozemsku je několik chráněných oblastí, zejména tam, kde je ještě les a vřesoviště a asi dvacet národních </a:t>
            </a:r>
            <a:r>
              <a:rPr lang="cs-CZ" dirty="0" smtClean="0"/>
              <a:t>parků.</a:t>
            </a:r>
            <a:endParaRPr lang="cs-CZ" dirty="0" smtClean="0"/>
          </a:p>
          <a:p>
            <a:r>
              <a:rPr lang="cs-CZ" dirty="0" smtClean="0"/>
              <a:t> Je  zde převaha nížin  a úrodné půdy, proto jsou zde předpoklady pro dobře rozvinuté </a:t>
            </a:r>
            <a:r>
              <a:rPr lang="cs-CZ" dirty="0" smtClean="0"/>
              <a:t>zemědělství.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Pro pobřežní oblasti Nizozemska jsou typické prolákliny mělkých přílivových </a:t>
            </a:r>
            <a:r>
              <a:rPr lang="cs-CZ" dirty="0" smtClean="0"/>
              <a:t>plošin.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Řeka Rýn</a:t>
            </a:r>
            <a:endParaRPr lang="cs-CZ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Převládá oceánské </a:t>
            </a:r>
            <a:r>
              <a:rPr lang="cs-CZ" dirty="0" smtClean="0"/>
              <a:t>podnebí.</a:t>
            </a:r>
            <a:endParaRPr lang="cs-CZ" dirty="0" smtClean="0"/>
          </a:p>
          <a:p>
            <a:r>
              <a:rPr lang="cs-CZ" dirty="0" smtClean="0"/>
              <a:t>Velmi často se ve vnitrozemí objevují mlhy a často vane silný </a:t>
            </a:r>
            <a:r>
              <a:rPr lang="cs-CZ" dirty="0" smtClean="0"/>
              <a:t>vítr.</a:t>
            </a:r>
            <a:endParaRPr lang="cs-CZ" dirty="0" smtClean="0"/>
          </a:p>
          <a:p>
            <a:r>
              <a:rPr lang="cs-CZ" dirty="0" smtClean="0"/>
              <a:t>Na pobřeží často zuří bouře, které způsobují </a:t>
            </a:r>
            <a:r>
              <a:rPr lang="cs-CZ" dirty="0" smtClean="0"/>
              <a:t>záplavy.</a:t>
            </a:r>
            <a:endParaRPr lang="cs-CZ" dirty="0" smtClean="0"/>
          </a:p>
          <a:p>
            <a:r>
              <a:rPr lang="cs-CZ" dirty="0" smtClean="0"/>
              <a:t> Zimy  jsou relativně teplé, naopak léta nejsou příliš </a:t>
            </a:r>
            <a:r>
              <a:rPr lang="cs-CZ" dirty="0" smtClean="0"/>
              <a:t>teplá.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 + náboženství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4525963"/>
          </a:xfrm>
        </p:spPr>
        <p:txBody>
          <a:bodyPr/>
          <a:lstStyle/>
          <a:p>
            <a:r>
              <a:rPr lang="cs-CZ" dirty="0" smtClean="0"/>
              <a:t>patří mezi jedny z nejhustěji osídlených zemí v Evropě </a:t>
            </a:r>
          </a:p>
          <a:p>
            <a:r>
              <a:rPr lang="cs-CZ" dirty="0" smtClean="0"/>
              <a:t>Náboženství :</a:t>
            </a:r>
          </a:p>
          <a:p>
            <a:r>
              <a:rPr lang="cs-CZ" dirty="0" smtClean="0"/>
              <a:t>                      katolické</a:t>
            </a:r>
          </a:p>
          <a:p>
            <a:r>
              <a:rPr lang="cs-CZ" dirty="0" smtClean="0"/>
              <a:t>                      protestantské</a:t>
            </a:r>
          </a:p>
          <a:p>
            <a:r>
              <a:rPr lang="cs-CZ" dirty="0" smtClean="0"/>
              <a:t>                      islám          (mezi přistěhovalci)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Těží se: Nizozemsko je v těžbě zemního plynu  6. na světě),dále ropa, sůl kamenná,vápenec,slín a keramická </a:t>
            </a:r>
            <a:r>
              <a:rPr lang="cs-CZ" dirty="0" smtClean="0"/>
              <a:t>hlína.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Pěstuje se</a:t>
            </a:r>
            <a:r>
              <a:rPr lang="cs-CZ" dirty="0" smtClean="0"/>
              <a:t>: kukuřice</a:t>
            </a:r>
            <a:r>
              <a:rPr lang="cs-CZ" dirty="0" smtClean="0"/>
              <a:t>, brambory a cukrová řepa</a:t>
            </a:r>
          </a:p>
          <a:p>
            <a:endParaRPr lang="cs-CZ" dirty="0" smtClean="0"/>
          </a:p>
          <a:p>
            <a:r>
              <a:rPr lang="cs-CZ" dirty="0" smtClean="0"/>
              <a:t>Chová se</a:t>
            </a:r>
            <a:r>
              <a:rPr lang="cs-CZ" dirty="0" smtClean="0"/>
              <a:t>: prasata</a:t>
            </a:r>
            <a:r>
              <a:rPr lang="cs-CZ" dirty="0" smtClean="0"/>
              <a:t>, drůbež a skot</a:t>
            </a:r>
          </a:p>
          <a:p>
            <a:r>
              <a:rPr lang="cs-CZ" dirty="0" smtClean="0"/>
              <a:t>Rybolov - zejména </a:t>
            </a:r>
            <a:r>
              <a:rPr lang="cs-CZ" dirty="0" smtClean="0"/>
              <a:t>sledi.</a:t>
            </a:r>
            <a:endParaRPr lang="cs-CZ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123P\AppData\Local\Microsoft\Windows\Temporary Internet Files\Content.IE5\S7687CZ2\MP9004328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28600"/>
            <a:ext cx="3168352" cy="4745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123P\AppData\Local\Microsoft\Windows\Temporary Internet Files\Content.IE5\DE4CGPLA\MP9004329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2445" y="3284984"/>
            <a:ext cx="4171862" cy="2781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123P\AppData\Local\Microsoft\Windows\Temporary Internet Files\Content.IE5\AM1I8PN9\MP9004038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1559" y="404323"/>
            <a:ext cx="4106572" cy="2736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60920" y="610910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err="1"/>
              <a:t>Binnenhof</a:t>
            </a:r>
            <a:r>
              <a:rPr lang="cs-CZ" dirty="0"/>
              <a:t> v Den Haagu je centrum nizozemské politické scény</a:t>
            </a:r>
          </a:p>
        </p:txBody>
      </p:sp>
    </p:spTree>
    <p:extLst>
      <p:ext uri="{BB962C8B-B14F-4D97-AF65-F5344CB8AC3E}">
        <p14:creationId xmlns:p14="http://schemas.microsoft.com/office/powerpoint/2010/main" val="2995619728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123P\AppData\Local\Microsoft\Windows\Temporary Internet Files\Content.IE5\AM1I8PN9\MC9004322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124744"/>
            <a:ext cx="4532262" cy="4485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4849190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123P\AppData\Local\Microsoft\Windows\Temporary Internet Files\Content.IE5\K0O7W0UI\MP9004279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20688"/>
            <a:ext cx="3727979" cy="558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123P\AppData\Local\Microsoft\Windows\Temporary Internet Files\Content.IE5\AM1I8PN9\MP9004027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894472"/>
            <a:ext cx="4392488" cy="3513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8387770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123P\AppData\Local\Microsoft\Windows\Temporary Internet Files\Content.IE5\AM1I8PN9\MP9004278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7903"/>
            <a:ext cx="9144000" cy="6122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4467184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123P\AppData\Local\Microsoft\Windows\Temporary Internet Files\Content.IE5\S7687CZ2\MP9004278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1475"/>
            <a:ext cx="9144000" cy="611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2939637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SAN, </a:t>
            </a:r>
            <a:r>
              <a:rPr lang="cs-CZ" dirty="0" err="1"/>
              <a:t>Jose:Europe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 map cs.png </a:t>
            </a:r>
            <a:r>
              <a:rPr lang="cs-CZ" b="1" dirty="0"/>
              <a:t>[online]. </a:t>
            </a:r>
            <a:r>
              <a:rPr lang="cs-CZ" b="1" dirty="0" smtClean="0"/>
              <a:t>29.7.2011 20:16:54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SISYFUS:</a:t>
            </a:r>
            <a:r>
              <a:rPr lang="cs-CZ" dirty="0" err="1"/>
              <a:t>Sights</a:t>
            </a:r>
            <a:r>
              <a:rPr lang="cs-CZ" dirty="0"/>
              <a:t> in </a:t>
            </a:r>
            <a:r>
              <a:rPr lang="cs-CZ" dirty="0" smtClean="0"/>
              <a:t>Amsterdam2.jpg</a:t>
            </a:r>
            <a:r>
              <a:rPr lang="cs-CZ" b="1" dirty="0"/>
              <a:t> [online]. </a:t>
            </a:r>
            <a:r>
              <a:rPr lang="cs-CZ" b="1" dirty="0" smtClean="0"/>
              <a:t>29.7.2011 20:23:08 </a:t>
            </a:r>
            <a:r>
              <a:rPr lang="cs-CZ" b="1" dirty="0"/>
              <a:t>[cit. 2011-07-27]. Dostupný z WWW: </a:t>
            </a:r>
            <a:r>
              <a:rPr lang="cs-CZ" b="1" dirty="0" smtClean="0"/>
              <a:t>&lt;</a:t>
            </a:r>
            <a:r>
              <a:rPr lang="cs-CZ" dirty="0">
                <a:hlinkClick r:id="rId3"/>
              </a:rPr>
              <a:t> http://</a:t>
            </a:r>
            <a:r>
              <a:rPr lang="cs-CZ" dirty="0" smtClean="0">
                <a:hlinkClick r:id="rId3"/>
              </a:rPr>
              <a:t>cs.wikipedia.org/wiki/Soubor:Sights_in_Amsterdam2.jpg</a:t>
            </a:r>
            <a:r>
              <a:rPr lang="cs-CZ" dirty="0" smtClean="0"/>
              <a:t>&gt;.</a:t>
            </a:r>
            <a:r>
              <a:rPr lang="cs-CZ" b="1" dirty="0" smtClean="0"/>
              <a:t> </a:t>
            </a:r>
          </a:p>
          <a:p>
            <a:r>
              <a:rPr lang="cs-CZ" dirty="0" err="1" smtClean="0"/>
              <a:t>NUCLEARVacuum</a:t>
            </a:r>
            <a:r>
              <a:rPr lang="cs-CZ" dirty="0" smtClean="0"/>
              <a:t>:</a:t>
            </a:r>
            <a:r>
              <a:rPr lang="cs-CZ" dirty="0"/>
              <a:t> </a:t>
            </a:r>
            <a:r>
              <a:rPr lang="cs-CZ" dirty="0" smtClean="0"/>
              <a:t>EU-</a:t>
            </a:r>
            <a:r>
              <a:rPr lang="cs-CZ" dirty="0" err="1" smtClean="0"/>
              <a:t>Netherlands.svg</a:t>
            </a:r>
            <a:r>
              <a:rPr lang="cs-CZ" b="1" dirty="0"/>
              <a:t> [online]. 29.7.2011 </a:t>
            </a:r>
            <a:r>
              <a:rPr lang="cs-CZ" b="1" dirty="0" smtClean="0"/>
              <a:t>20:36:11 </a:t>
            </a:r>
            <a:r>
              <a:rPr lang="cs-CZ" b="1" dirty="0"/>
              <a:t>[cit. 2011-07-27]. Dostupný z WWW: &lt;</a:t>
            </a:r>
            <a:r>
              <a:rPr lang="cs-CZ" dirty="0">
                <a:hlinkClick r:id="rId3"/>
              </a:rPr>
              <a:t>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</a:t>
            </a:r>
            <a:r>
              <a:rPr lang="cs-CZ" dirty="0" err="1" smtClean="0">
                <a:hlinkClick r:id="rId4"/>
              </a:rPr>
              <a:t>Soubor:EU-Netherlands.svg</a:t>
            </a:r>
            <a:r>
              <a:rPr lang="cs-CZ" dirty="0" smtClean="0"/>
              <a:t>&gt;.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5747655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</a:t>
            </a:r>
          </a:p>
          <a:p>
            <a:pPr>
              <a:defRPr/>
            </a:pPr>
            <a:r>
              <a:rPr lang="cs-CZ" dirty="0" smtClean="0">
                <a:hlinkClick r:id="rId2"/>
              </a:rPr>
              <a:t>http://cs.tixik.com/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google.cz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4"/>
              </a:rPr>
              <a:t>http://cs.wikipedia.org/wiki/Hlavn%C3%AD_strana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zemepis.com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6"/>
              </a:rPr>
              <a:t>http://referaty.cz/</a:t>
            </a:r>
            <a:endParaRPr lang="cs-CZ" dirty="0" smtClean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ok">
  <a:themeElements>
    <a:clrScheme name="Book">
      <a:dk1>
        <a:sysClr val="windowText" lastClr="000000"/>
      </a:dk1>
      <a:lt1>
        <a:sysClr val="window" lastClr="FFFFFF"/>
      </a:lt1>
      <a:dk2>
        <a:srgbClr val="000082"/>
      </a:dk2>
      <a:lt2>
        <a:srgbClr val="F3F3FF"/>
      </a:lt2>
      <a:accent1>
        <a:srgbClr val="828200"/>
      </a:accent1>
      <a:accent2>
        <a:srgbClr val="1B582B"/>
      </a:accent2>
      <a:accent3>
        <a:srgbClr val="009FEC"/>
      </a:accent3>
      <a:accent4>
        <a:srgbClr val="00BDBD"/>
      </a:accent4>
      <a:accent5>
        <a:srgbClr val="7C5BAE"/>
      </a:accent5>
      <a:accent6>
        <a:srgbClr val="0055AA"/>
      </a:accent6>
      <a:hlink>
        <a:srgbClr val="FC9658"/>
      </a:hlink>
      <a:folHlink>
        <a:srgbClr val="E800E8"/>
      </a:folHlink>
    </a:clrScheme>
    <a:fontScheme name="Book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標楷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mbria"/>
        <a:ea typeface=""/>
        <a:cs typeface=""/>
        <a:font script="Jpan" typeface="ＭＳ Ｐ明朝"/>
        <a:font script="Hang" typeface="HY견명조"/>
        <a:font script="Hans" typeface="方正舒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o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30000"/>
                <a:shade val="100000"/>
                <a:hueMod val="100000"/>
                <a:satMod val="100000"/>
              </a:schemeClr>
            </a:gs>
            <a:gs pos="80000">
              <a:schemeClr val="phClr">
                <a:tint val="7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7200000" scaled="1"/>
        </a:gradFill>
        <a:gradFill rotWithShape="1">
          <a:gsLst>
            <a:gs pos="0">
              <a:schemeClr val="phClr">
                <a:tint val="8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180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>
              <a:rot lat="0" lon="0" rev="0"/>
            </a:camera>
            <a:lightRig rig="morning" dir="bl"/>
          </a:scene3d>
          <a:sp3d extrusionH="222250" contourW="25400" prstMaterial="matte">
            <a:bevelT w="38100" h="38100" prst="softRound"/>
            <a:bevelB/>
            <a:extrusionClr>
              <a:srgbClr val="FF0000"/>
            </a:extrusionClr>
            <a:contourClr>
              <a:schemeClr val="accent3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 fov="0">
              <a:rot lat="0" lon="0" rev="0"/>
            </a:camera>
            <a:lightRig rig="soft" dir="bl">
              <a:rot lat="0" lon="0" rev="0"/>
            </a:lightRig>
          </a:scene3d>
          <a:sp3d prstMaterial="plastic">
            <a:bevelT w="381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60000"/>
                <a:hueMod val="100000"/>
                <a:satMod val="100000"/>
              </a:schemeClr>
            </a:gs>
            <a:gs pos="80000">
              <a:schemeClr val="phClr">
                <a:tint val="9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80000"/>
                <a:shade val="100000"/>
                <a:hueMod val="100000"/>
                <a:satMod val="100000"/>
              </a:schemeClr>
            </a:gs>
          </a:gsLst>
          <a:lin ang="180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50000"/>
                <a:hueMod val="100000"/>
                <a:satMod val="100000"/>
              </a:schemeClr>
              <a:schemeClr val="phClr">
                <a:tint val="9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TC010219409[[fn=Knižní motiv]]</Template>
  <TotalTime>206</TotalTime>
  <Words>361</Words>
  <Application>Microsoft Office PowerPoint</Application>
  <PresentationFormat>Předvádění na obrazovce (4:3)</PresentationFormat>
  <Paragraphs>61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Book</vt:lpstr>
      <vt:lpstr>Nizozemsko</vt:lpstr>
      <vt:lpstr>Nizozemsko</vt:lpstr>
      <vt:lpstr>Prezentace aplikace PowerPoint</vt:lpstr>
      <vt:lpstr>Prezentace aplikace PowerPoint</vt:lpstr>
      <vt:lpstr>Základní informace</vt:lpstr>
      <vt:lpstr>Amsterodam</vt:lpstr>
      <vt:lpstr>Prezentace aplikace PowerPoint</vt:lpstr>
      <vt:lpstr>Povrch</vt:lpstr>
      <vt:lpstr>Vodstvo</vt:lpstr>
      <vt:lpstr>Podnebí</vt:lpstr>
      <vt:lpstr>Obyvatelstvo + náboženství</vt:lpstr>
      <vt:lpstr>Hospodářství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BELGIE</dc:title>
  <dc:creator>123P</dc:creator>
  <cp:lastModifiedBy>Učitel</cp:lastModifiedBy>
  <cp:revision>35</cp:revision>
  <dcterms:modified xsi:type="dcterms:W3CDTF">2012-03-16T20:04:30Z</dcterms:modified>
</cp:coreProperties>
</file>