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0"/>
  </p:notesMasterIdLst>
  <p:sldIdLst>
    <p:sldId id="309" r:id="rId2"/>
    <p:sldId id="256" r:id="rId3"/>
    <p:sldId id="310" r:id="rId4"/>
    <p:sldId id="318" r:id="rId5"/>
    <p:sldId id="332" r:id="rId6"/>
    <p:sldId id="333" r:id="rId7"/>
    <p:sldId id="334" r:id="rId8"/>
    <p:sldId id="30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99"/>
    <a:srgbClr val="00CC66"/>
    <a:srgbClr val="ECF11B"/>
    <a:srgbClr val="009900"/>
    <a:srgbClr val="FFCC66"/>
    <a:srgbClr val="66FF99"/>
    <a:srgbClr val="FF0D0D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35511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38892940"/>
              </p:ext>
            </p:extLst>
          </p:nvPr>
        </p:nvGraphicFramePr>
        <p:xfrm>
          <a:off x="539552" y="1298466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VY_9_INOVACE_EKO45</a:t>
                      </a: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Kapitálový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trh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17. 12. 2012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finančních trhů.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QHP7GZDH\MC900438780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49">
            <a:off x="4557171" y="1291655"/>
            <a:ext cx="4174664" cy="3478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FINANČNÍ TRHY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Kapitálový trh</a:t>
            </a:r>
            <a:endParaRPr lang="cs-CZ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KAPITÁLOVÝ TRH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hangingPunct="0"/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předmětem </a:t>
            </a:r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obchodu je dlouhodobý kapitál, který představují dlouhodobé (příp. střednědobé) cenné papíry se splatností nad 1 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rok</a:t>
            </a:r>
          </a:p>
          <a:p>
            <a:pPr marL="0" indent="0" hangingPunct="0">
              <a:buNone/>
            </a:pPr>
            <a:endParaRPr lang="cs-CZ" dirty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hangingPunct="0"/>
            <a:r>
              <a:rPr lang="cs-CZ" dirty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obchody se odehrávají na burze a na trzích obdobného charakteru</a:t>
            </a:r>
          </a:p>
        </p:txBody>
      </p:sp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KAPITÁLOVÝ TRH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Nástroje</a:t>
            </a:r>
          </a:p>
          <a:p>
            <a:pPr marL="514350" indent="-514350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střednědobé a dlouhodobé  vklady</a:t>
            </a:r>
          </a:p>
          <a:p>
            <a:pPr marL="514350" indent="-514350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Font typeface="+mj-lt"/>
              <a:buAutoNum type="arabicPeriod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střednědobé a dlouhodobé úvěry</a:t>
            </a:r>
          </a:p>
          <a:p>
            <a:pPr marL="457200" lvl="1" indent="0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endParaRPr lang="cs-CZ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4355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KAPITÁLOVÝ TRH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32037" y="1668270"/>
            <a:ext cx="7772400" cy="48245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Nástroje</a:t>
            </a:r>
          </a:p>
          <a:p>
            <a:pPr marL="514350" indent="-514350">
              <a:lnSpc>
                <a:spcPct val="200000"/>
              </a:lnSpc>
              <a:spcBef>
                <a:spcPts val="0"/>
              </a:spcBef>
              <a:spcAft>
                <a:spcPts val="600"/>
              </a:spcAft>
              <a:buClr>
                <a:srgbClr val="FF0D0D"/>
              </a:buClr>
              <a:buFont typeface="+mj-lt"/>
              <a:buAutoNum type="arabicPeriod" startAt="3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emise cenných papírů</a:t>
            </a:r>
          </a:p>
          <a:p>
            <a:pPr lvl="1"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akcie				</a:t>
            </a:r>
          </a:p>
          <a:p>
            <a:pPr lvl="1"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podílové listy</a:t>
            </a:r>
          </a:p>
          <a:p>
            <a:pPr lvl="1"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obligace</a:t>
            </a:r>
          </a:p>
          <a:p>
            <a:pPr lvl="1"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hypotéční zástavní listy</a:t>
            </a:r>
          </a:p>
          <a:p>
            <a:pPr marL="514350" lvl="1" indent="-514350">
              <a:spcAft>
                <a:spcPts val="600"/>
              </a:spcAft>
              <a:buClr>
                <a:srgbClr val="FF0D0D"/>
              </a:buClr>
              <a:buSzPct val="100000"/>
              <a:buFont typeface="+mj-lt"/>
              <a:buAutoNum type="arabicPeriod" startAt="4"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deriváty cenných papírů</a:t>
            </a:r>
          </a:p>
          <a:p>
            <a:pPr marL="971550" lvl="1" indent="-514350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Font typeface="+mj-lt"/>
              <a:buAutoNum type="arabicPeriod" startAt="3"/>
            </a:pPr>
            <a:endParaRPr lang="cs-CZ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1026" name="Picture 2" descr="C:\Users\SSGaS04\AppData\Local\Microsoft\Windows\Temporary Internet Files\Content.IE5\ER59DRMI\MC9000158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88998"/>
            <a:ext cx="1401775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295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KAPITÁLOVÝ </a:t>
            </a:r>
            <a:r>
              <a:rPr lang="cs-CZ" dirty="0" smtClean="0"/>
              <a:t>TRH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32037" y="1668270"/>
            <a:ext cx="7772400" cy="482453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457200" lvl="1" indent="-457200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Cenné papíry vydávány ve velkých objemech</a:t>
            </a:r>
          </a:p>
          <a:p>
            <a:pPr marL="457200" lvl="1" indent="-457200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delší dobou splatnosti</a:t>
            </a:r>
          </a:p>
          <a:p>
            <a:pPr marL="457200" lvl="1" indent="-457200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podléhají schválení ministerstva financí</a:t>
            </a:r>
          </a:p>
        </p:txBody>
      </p:sp>
    </p:spTree>
    <p:extLst>
      <p:ext uri="{BB962C8B-B14F-4D97-AF65-F5344CB8AC3E}">
        <p14:creationId xmlns:p14="http://schemas.microsoft.com/office/powerpoint/2010/main" val="135347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KAPITÁLOVÝ </a:t>
            </a:r>
            <a:r>
              <a:rPr lang="cs-CZ" dirty="0" smtClean="0"/>
              <a:t>TRH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832037" y="1668270"/>
            <a:ext cx="3379923" cy="392097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1" indent="0" algn="ctr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majetkové CP</a:t>
            </a:r>
          </a:p>
          <a:p>
            <a:pPr marL="0" lvl="1" indent="0" algn="ctr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právo podílu na výnosech </a:t>
            </a:r>
          </a:p>
          <a:p>
            <a:pPr marL="0" lvl="1" indent="0" algn="ctr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 podnikání</a:t>
            </a:r>
          </a:p>
        </p:txBody>
      </p:sp>
      <p:sp>
        <p:nvSpPr>
          <p:cNvPr id="5" name="Rectangle 4"/>
          <p:cNvSpPr txBox="1">
            <a:spLocks noChangeArrowheads="1"/>
          </p:cNvSpPr>
          <p:nvPr/>
        </p:nvSpPr>
        <p:spPr>
          <a:xfrm>
            <a:off x="4992343" y="1668270"/>
            <a:ext cx="3379923" cy="392097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1" indent="0" algn="ctr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úvěrové CP</a:t>
            </a:r>
          </a:p>
          <a:p>
            <a:pPr marL="0" lvl="1" indent="0" algn="ctr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vztah mezi věřitelem </a:t>
            </a:r>
          </a:p>
          <a:p>
            <a:pPr marL="0" lvl="1" indent="0" algn="ctr">
              <a:lnSpc>
                <a:spcPct val="200000"/>
              </a:lnSpc>
              <a:spcAft>
                <a:spcPts val="600"/>
              </a:spcAft>
              <a:buClr>
                <a:srgbClr val="FF0D0D"/>
              </a:buClr>
              <a:buNone/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 dlužníkem</a:t>
            </a:r>
          </a:p>
        </p:txBody>
      </p:sp>
      <p:pic>
        <p:nvPicPr>
          <p:cNvPr id="2050" name="Picture 2" descr="C:\Users\SSGaS04\AppData\Local\Microsoft\Windows\Temporary Internet Files\Content.IE5\RNKDOS7Z\MC9002991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500" y="5400145"/>
            <a:ext cx="1302996" cy="1087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SGaS04\AppData\Local\Microsoft\Windows\Temporary Internet Files\Content.IE5\QHP7GZDH\MC9002526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2175" y="5355796"/>
            <a:ext cx="1228989" cy="1176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5269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750"/>
                            </p:stCondLst>
                            <p:childTnLst>
                              <p:par>
                                <p:cTn id="27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500"/>
                            </p:stCondLst>
                            <p:childTnLst>
                              <p:par>
                                <p:cTn id="31" presetID="16" presetClass="entr" presetSubtype="2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>
                <a:latin typeface="Franklin Gothic Medium" pitchFamily="34" charset="0"/>
              </a:rPr>
              <a:t>http://</a:t>
            </a:r>
            <a:r>
              <a:rPr lang="cs-CZ" sz="3200" u="sng" dirty="0" smtClean="0">
                <a:latin typeface="Franklin Gothic Medium" pitchFamily="34" charset="0"/>
              </a:rPr>
              <a:t>office.microsoft.com </a:t>
            </a:r>
            <a:r>
              <a:rPr lang="cs-CZ" sz="3200" dirty="0" smtClean="0">
                <a:latin typeface="Franklin Gothic Medium" pitchFamily="34" charset="0"/>
              </a:rPr>
              <a:t>Galerie </a:t>
            </a:r>
            <a:r>
              <a:rPr lang="cs-CZ" sz="3200" dirty="0">
                <a:latin typeface="Franklin Gothic Medium" pitchFamily="34" charset="0"/>
              </a:rPr>
              <a:t>Office, </a:t>
            </a:r>
            <a:r>
              <a:rPr lang="cs-CZ" sz="3200" dirty="0" smtClean="0">
                <a:latin typeface="Franklin Gothic Medium" pitchFamily="34" charset="0"/>
              </a:rPr>
              <a:t>17.12.2012</a:t>
            </a:r>
            <a:endParaRPr lang="cs-CZ" sz="3200" dirty="0">
              <a:latin typeface="Franklin Gothic Medium" pitchFamily="34" charset="0"/>
            </a:endParaRP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8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2852</TotalTime>
  <Words>229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DIGITÁLNÍ UČEBNÍ MATERIÁL</vt:lpstr>
      <vt:lpstr>FINANČNÍ TRHY</vt:lpstr>
      <vt:lpstr>KAPITÁLOVÝ TRH</vt:lpstr>
      <vt:lpstr>KAPITÁLOVÝ TRH</vt:lpstr>
      <vt:lpstr>KAPITÁLOVÝ TRH</vt:lpstr>
      <vt:lpstr>KAPITÁLOVÝ TRH </vt:lpstr>
      <vt:lpstr>KAPITÁLOVÝ TRH 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92</cp:revision>
  <cp:lastPrinted>1601-01-01T00:00:00Z</cp:lastPrinted>
  <dcterms:created xsi:type="dcterms:W3CDTF">2006-11-18T10:07:42Z</dcterms:created>
  <dcterms:modified xsi:type="dcterms:W3CDTF">2013-08-27T22:17:27Z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