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1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15" r:id="rId9"/>
    <p:sldId id="30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66"/>
    <a:srgbClr val="FF9933"/>
    <a:srgbClr val="FF0D0D"/>
    <a:srgbClr val="FFCC99"/>
    <a:srgbClr val="00CC66"/>
    <a:srgbClr val="ECF11B"/>
    <a:srgbClr val="009900"/>
    <a:srgbClr val="66FF99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709875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46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Akcie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Akcie</a:t>
            </a:r>
            <a:endParaRPr lang="cs-CZ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just" hangingPunct="0"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obchodovatelné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cenné papíry, s nimiž jsou spojena práva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akcionáře:</a:t>
            </a:r>
          </a:p>
          <a:p>
            <a:pPr marL="0" indent="0" algn="just" hangingPunct="0">
              <a:buClr>
                <a:srgbClr val="FF0D0D"/>
              </a:buClr>
              <a:buNone/>
            </a:pP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algn="just" hangingPunct="0"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podílet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na řízení společnosti (právo účasti a hlasování na valné hromadě akcionářů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lvl="1" algn="just" hangingPunct="0"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zisku společnosti (právo na dividendy) </a:t>
            </a:r>
          </a:p>
          <a:p>
            <a:pPr lvl="1" algn="just" hangingPunct="0"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likvidačním zůstatku</a:t>
            </a:r>
          </a:p>
        </p:txBody>
      </p:sp>
      <p:pic>
        <p:nvPicPr>
          <p:cNvPr id="1026" name="Picture 2" descr="C:\Users\SSGaS04\AppData\Local\Microsoft\Windows\Temporary Internet Files\Content.IE5\ER59DRMI\MC900440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232" y="5085184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7450990" cy="576262"/>
          </a:xfrm>
          <a:solidFill>
            <a:srgbClr val="FFCC66"/>
          </a:solidFill>
        </p:spPr>
        <p:txBody>
          <a:bodyPr/>
          <a:lstStyle/>
          <a:p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Emise akcií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979712" y="2564904"/>
            <a:ext cx="5328592" cy="3471861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nominální hodnota</a:t>
            </a: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emisní ážio</a:t>
            </a: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emisní disážio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2051" name="Picture 3" descr="C:\Users\SSGaS04\AppData\Local\Microsoft\Windows\Temporary Internet Files\Content.IE5\ER59DRMI\MC900396762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826971" cy="167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71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750"/>
                            </p:stCondLst>
                            <p:childTnLst>
                              <p:par>
                                <p:cTn id="28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7450990" cy="576262"/>
          </a:xfrm>
          <a:solidFill>
            <a:srgbClr val="FFCC66"/>
          </a:solidFill>
        </p:spPr>
        <p:txBody>
          <a:bodyPr/>
          <a:lstStyle/>
          <a:p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Druhy akcií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979712" y="2564904"/>
            <a:ext cx="5328592" cy="3471861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kmenové akcie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jméno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majitele</a:t>
            </a:r>
          </a:p>
          <a:p>
            <a:pPr marL="107632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speciální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zaměstnanecké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prioritní</a:t>
            </a:r>
            <a:endParaRPr lang="cs-CZ" sz="26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Picture 3" descr="C:\Users\SSGaS04\AppData\Local\Microsoft\Windows\Temporary Internet Files\Content.IE5\ER59DRMI\MC900396762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826971" cy="167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441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7450990" cy="576262"/>
          </a:xfrm>
          <a:solidFill>
            <a:srgbClr val="FFCC66"/>
          </a:solidFill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Forma akcií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043608" y="2564904"/>
            <a:ext cx="7344816" cy="3471861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materializované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listinné – fyzicky na papíře</a:t>
            </a:r>
            <a:endParaRPr lang="cs-CZ" sz="26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dematerializované</a:t>
            </a:r>
          </a:p>
          <a:p>
            <a:pPr marL="1476375" lvl="1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6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zaknihované – data v počítači</a:t>
            </a:r>
            <a:endParaRPr lang="cs-CZ" sz="26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539552" y="4428641"/>
            <a:ext cx="1511378" cy="1956135"/>
            <a:chOff x="539552" y="4428641"/>
            <a:chExt cx="1511378" cy="1956135"/>
          </a:xfrm>
        </p:grpSpPr>
        <p:pic>
          <p:nvPicPr>
            <p:cNvPr id="3074" name="Picture 2" descr="C:\Users\SSGaS04\AppData\Local\Microsoft\Windows\Temporary Internet Files\Content.IE5\QHP7GZDH\MC900441734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5013176"/>
              <a:ext cx="1371600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Program Files\Microsoft Office\MEDIA\CAGCAT10\j0205582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600" y="4428641"/>
              <a:ext cx="1384330" cy="1270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76" name="Picture 4" descr="C:\Users\SSGaS04\AppData\Local\Microsoft\Windows\Temporary Internet Files\Content.IE5\ER59DRMI\MC900310998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60" y="2628239"/>
            <a:ext cx="1268139" cy="123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441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7450990" cy="576262"/>
          </a:xfrm>
          <a:solidFill>
            <a:srgbClr val="FFCC66"/>
          </a:solidFill>
        </p:spPr>
        <p:txBody>
          <a:bodyPr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Výnos akcie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043608" y="2564904"/>
            <a:ext cx="7344816" cy="3471861"/>
          </a:xfrm>
          <a:solidFill>
            <a:schemeClr val="accent4">
              <a:lumMod val="40000"/>
              <a:lumOff val="60000"/>
            </a:schemeClr>
          </a:solidFill>
        </p:spPr>
        <p:txBody>
          <a:bodyPr anchor="t">
            <a:normAutofit/>
          </a:bodyPr>
          <a:lstStyle/>
          <a:p>
            <a:pPr marL="712787" indent="0" algn="ctr"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Dividenda</a:t>
            </a:r>
          </a:p>
          <a:p>
            <a:pPr marL="712787" indent="0" algn="ctr"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příjem z kapitálového majetku</a:t>
            </a: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zdaňuje se 15% srážkovou daní (plátcem akciová společnost)</a:t>
            </a:r>
            <a:endParaRPr lang="cs-CZ" sz="26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0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7450990" cy="576262"/>
          </a:xfrm>
          <a:solidFill>
            <a:srgbClr val="FFCC66"/>
          </a:solidFill>
        </p:spPr>
        <p:txBody>
          <a:bodyPr/>
          <a:lstStyle/>
          <a:p>
            <a:pPr algn="ctr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Výnos akcie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043608" y="2564904"/>
            <a:ext cx="7344816" cy="3471861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712787" indent="0" algn="ctr"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Kapitálový výnos</a:t>
            </a:r>
          </a:p>
          <a:p>
            <a:pPr marL="712787" indent="0" algn="ctr"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1076325" indent="-363538">
              <a:buClr>
                <a:srgbClr val="C00000"/>
              </a:buClr>
              <a:buFont typeface="Wingdings" pitchFamily="2" charset="2"/>
              <a:buChar char="§"/>
            </a:pPr>
            <a:r>
              <a:rPr lang="cs-CZ" sz="28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rozdíl mezi nákupní a prodejní cenou akcie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20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9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2903</TotalTime>
  <Words>253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DIGITÁLNÍ UČEBNÍ MATERIÁL</vt:lpstr>
      <vt:lpstr>FINANČNÍ TRHY</vt:lpstr>
      <vt:lpstr>AKCIE</vt:lpstr>
      <vt:lpstr>AKCIE</vt:lpstr>
      <vt:lpstr>AKCIE</vt:lpstr>
      <vt:lpstr>AKCIE</vt:lpstr>
      <vt:lpstr>AKCIE</vt:lpstr>
      <vt:lpstr>AKCIE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97</cp:revision>
  <cp:lastPrinted>1601-01-01T00:00:00Z</cp:lastPrinted>
  <dcterms:created xsi:type="dcterms:W3CDTF">2006-11-18T10:07:42Z</dcterms:created>
  <dcterms:modified xsi:type="dcterms:W3CDTF">2013-08-27T22:19:28Z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