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  <p:sldMasterId id="2147483792" r:id="rId2"/>
  </p:sldMasterIdLst>
  <p:sldIdLst>
    <p:sldId id="271" r:id="rId3"/>
    <p:sldId id="258" r:id="rId4"/>
    <p:sldId id="259" r:id="rId5"/>
    <p:sldId id="260" r:id="rId6"/>
    <p:sldId id="272" r:id="rId7"/>
    <p:sldId id="276" r:id="rId8"/>
    <p:sldId id="273" r:id="rId9"/>
    <p:sldId id="274" r:id="rId10"/>
    <p:sldId id="277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722" autoAdjust="0"/>
  </p:normalViewPr>
  <p:slideViewPr>
    <p:cSldViewPr>
      <p:cViewPr>
        <p:scale>
          <a:sx n="90" d="100"/>
          <a:sy n="90" d="100"/>
        </p:scale>
        <p:origin x="-990" y="-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534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566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1816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780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856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07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215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799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542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398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869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702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o%C4%8D%C3%ADta%C4%8Dov%C3%A1_kl%C3%A1vesnice" TargetMode="External"/><Relationship Id="rId2" Type="http://schemas.openxmlformats.org/officeDocument/2006/relationships/hyperlink" Target="http://vstupnizarizeni.rames.info/1keyb.html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://cs.wikipedia.org/wiki/Po%C4%8D%C3%ADta%C4%8Dov%C3%A1_my%C5%A1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1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prstClr val="white"/>
              </a:solidFill>
            </a:endParaRPr>
          </a:p>
        </p:txBody>
      </p:sp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1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4" y="5877272"/>
            <a:ext cx="834866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 dirty="0">
                <a:solidFill>
                  <a:prstClr val="black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6585056"/>
              </p:ext>
            </p:extLst>
          </p:nvPr>
        </p:nvGraphicFramePr>
        <p:xfrm>
          <a:off x="1103784" y="1397000"/>
          <a:ext cx="6936432" cy="437233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321119"/>
                <a:gridCol w="4615313"/>
              </a:tblGrid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SŠ: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SOU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Uherský Brod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Autoři: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Ing. Radim Bublík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65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prezentace:</a:t>
                      </a:r>
                    </a:p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(DUMu)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Klávesnice a myš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oblast: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Hardware počítače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 ročník oboru Mechanik opravář motorových vozidel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projektu: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CZ.1.07/1.5.00/34.0369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Datum vzniku: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24. 11. 2012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7966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Záměrem této sady výukových materiálů s názvem </a:t>
            </a:r>
            <a:r>
              <a:rPr lang="cs-CZ" sz="2400" b="1" dirty="0" smtClean="0"/>
              <a:t>Hardware počítače </a:t>
            </a:r>
            <a:r>
              <a:rPr lang="cs-CZ" sz="2400" dirty="0" smtClean="0"/>
              <a:t>je poskytnout žákům potřebné informace o technickém vybavení počítačů pro jejich lepší orientaci v informačních a komunikačních technologiích (zejména počítačích), se kterými se budou velmi pravděpodobně setkávat po celý svůj život.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Jednotlivé </a:t>
            </a:r>
            <a:r>
              <a:rPr lang="cs-CZ" sz="2400" dirty="0" err="1" smtClean="0"/>
              <a:t>DUMy</a:t>
            </a:r>
            <a:r>
              <a:rPr lang="cs-CZ" sz="2400" dirty="0" smtClean="0"/>
              <a:t> (prezentace a pracovní listy) v této sadě pokryjí postupně tematické oblasti, které jsou probírány v předmětu Informační a komunikační technologie na naší SŠ.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Tato prezentace je konkrétně zaměřena na tematický celek </a:t>
            </a:r>
            <a:r>
              <a:rPr lang="cs-CZ" sz="2400" b="1" dirty="0" smtClean="0"/>
              <a:t>Klávesnice a myš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49307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Klávesnice a myš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58" t="19876" r="5116" b="4308"/>
          <a:stretch/>
        </p:blipFill>
        <p:spPr>
          <a:xfrm>
            <a:off x="860573" y="1419295"/>
            <a:ext cx="7527851" cy="517805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931422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Klávesnice - 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0146"/>
            <a:ext cx="8686800" cy="4971182"/>
          </a:xfrm>
        </p:spPr>
        <p:txBody>
          <a:bodyPr>
            <a:noAutofit/>
          </a:bodyPr>
          <a:lstStyle/>
          <a:p>
            <a:r>
              <a:rPr lang="cs-CZ" dirty="0"/>
              <a:t>Klávesnice  je  </a:t>
            </a:r>
            <a:r>
              <a:rPr lang="cs-CZ" b="1" dirty="0"/>
              <a:t>historicky  nejdůležitější  vstupní  zařízení</a:t>
            </a:r>
            <a:r>
              <a:rPr lang="cs-CZ" dirty="0"/>
              <a:t>  </a:t>
            </a:r>
            <a:r>
              <a:rPr lang="cs-CZ" dirty="0" smtClean="0"/>
              <a:t>počítačů.</a:t>
            </a:r>
          </a:p>
          <a:p>
            <a:r>
              <a:rPr lang="cs-CZ" dirty="0" smtClean="0"/>
              <a:t>Pomocí  klávesnice se </a:t>
            </a:r>
            <a:r>
              <a:rPr lang="cs-CZ" dirty="0"/>
              <a:t>na počítači píše nebo se ovládají jednotlivé programy</a:t>
            </a:r>
            <a:r>
              <a:rPr lang="cs-CZ" dirty="0" smtClean="0"/>
              <a:t>.</a:t>
            </a:r>
          </a:p>
          <a:p>
            <a:r>
              <a:rPr lang="cs-CZ" dirty="0" smtClean="0"/>
              <a:t>Klávesnice </a:t>
            </a:r>
            <a:r>
              <a:rPr lang="cs-CZ" dirty="0"/>
              <a:t>je rozdělena do několika </a:t>
            </a:r>
            <a:r>
              <a:rPr lang="cs-CZ" dirty="0" smtClean="0"/>
              <a:t>částí  </a:t>
            </a:r>
            <a:r>
              <a:rPr lang="cs-CZ" dirty="0"/>
              <a:t>podle  určení  </a:t>
            </a:r>
            <a:r>
              <a:rPr lang="cs-CZ" dirty="0" smtClean="0"/>
              <a:t>kláves: </a:t>
            </a:r>
            <a:r>
              <a:rPr lang="cs-CZ" i="1" dirty="0" smtClean="0"/>
              <a:t>funkční  </a:t>
            </a:r>
            <a:r>
              <a:rPr lang="cs-CZ" i="1" dirty="0"/>
              <a:t>klávesy,  alfanumerická  část,  numerická  část,  </a:t>
            </a:r>
            <a:r>
              <a:rPr lang="cs-CZ" i="1" dirty="0" smtClean="0"/>
              <a:t>kurzorové klávesy </a:t>
            </a:r>
            <a:r>
              <a:rPr lang="cs-CZ" i="1" dirty="0"/>
              <a:t>(„šipky“),  LED  indikátory  (</a:t>
            </a:r>
            <a:r>
              <a:rPr lang="cs-CZ" i="1" dirty="0" err="1"/>
              <a:t>CapsLock</a:t>
            </a:r>
            <a:r>
              <a:rPr lang="cs-CZ" i="1" dirty="0"/>
              <a:t>  apod.)</a:t>
            </a:r>
            <a:r>
              <a:rPr lang="cs-CZ" dirty="0"/>
              <a:t>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371840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Klávesnice – funkce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2776"/>
            <a:ext cx="8686800" cy="5112568"/>
          </a:xfrm>
        </p:spPr>
        <p:txBody>
          <a:bodyPr>
            <a:noAutofit/>
          </a:bodyPr>
          <a:lstStyle/>
          <a:p>
            <a:r>
              <a:rPr lang="cs-CZ" dirty="0"/>
              <a:t>Klávesnice  obsahuje  vlastní  </a:t>
            </a:r>
            <a:r>
              <a:rPr lang="cs-CZ" dirty="0" smtClean="0"/>
              <a:t>řídící elektroniku</a:t>
            </a:r>
            <a:r>
              <a:rPr lang="cs-CZ" dirty="0"/>
              <a:t>, která převádí jednotlivé stisky kláves </a:t>
            </a:r>
            <a:r>
              <a:rPr lang="cs-CZ" dirty="0" smtClean="0"/>
              <a:t>(snímané většinou mechanicky) na číselné </a:t>
            </a:r>
            <a:r>
              <a:rPr lang="cs-CZ" dirty="0"/>
              <a:t>hodnoty a ty pak posílá do PC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K PC se připojuje klávesnice přes PS/2 rozhraní (fialový konektor</a:t>
            </a:r>
            <a:r>
              <a:rPr lang="cs-CZ" dirty="0" smtClean="0"/>
              <a:t>) </a:t>
            </a:r>
            <a:r>
              <a:rPr lang="cs-CZ" dirty="0"/>
              <a:t>nebo přes USB </a:t>
            </a:r>
            <a:r>
              <a:rPr lang="cs-CZ" dirty="0" smtClean="0"/>
              <a:t>rozhraní, případně </a:t>
            </a:r>
            <a:r>
              <a:rPr lang="cs-CZ" dirty="0"/>
              <a:t>přes  </a:t>
            </a:r>
            <a:r>
              <a:rPr lang="cs-CZ" i="1" dirty="0" err="1" smtClean="0"/>
              <a:t>Bluetooth</a:t>
            </a:r>
            <a:r>
              <a:rPr lang="cs-CZ" dirty="0" smtClean="0"/>
              <a:t>  </a:t>
            </a:r>
            <a:r>
              <a:rPr lang="cs-CZ" dirty="0"/>
              <a:t>či  jinou  bezdrátovou  </a:t>
            </a:r>
            <a:r>
              <a:rPr lang="cs-CZ" dirty="0" smtClean="0"/>
              <a:t>technologii.</a:t>
            </a:r>
          </a:p>
          <a:p>
            <a:r>
              <a:rPr lang="cs-CZ" dirty="0" smtClean="0"/>
              <a:t>Dnešní  </a:t>
            </a:r>
            <a:r>
              <a:rPr lang="cs-CZ" dirty="0"/>
              <a:t>klávesnice  vycházejí  ze </a:t>
            </a:r>
            <a:r>
              <a:rPr lang="cs-CZ" dirty="0" smtClean="0"/>
              <a:t>standardu </a:t>
            </a:r>
            <a:r>
              <a:rPr lang="cs-CZ" dirty="0"/>
              <a:t>PC/AT (101 (US), příp. 102 kláves (Evropa</a:t>
            </a:r>
            <a:r>
              <a:rPr lang="cs-CZ" dirty="0" smtClean="0"/>
              <a:t>)).</a:t>
            </a:r>
            <a:endParaRPr lang="cs-CZ" sz="3200" dirty="0" smtClean="0"/>
          </a:p>
        </p:txBody>
      </p:sp>
    </p:spTree>
    <p:extLst>
      <p:ext uri="{BB962C8B-B14F-4D97-AF65-F5344CB8AC3E}">
        <p14:creationId xmlns:p14="http://schemas.microsoft.com/office/powerpoint/2010/main" val="544002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Myš - Charakteristika</a:t>
            </a:r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2776"/>
            <a:ext cx="8686800" cy="5112568"/>
          </a:xfrm>
        </p:spPr>
        <p:txBody>
          <a:bodyPr>
            <a:noAutofit/>
          </a:bodyPr>
          <a:lstStyle/>
          <a:p>
            <a:r>
              <a:rPr lang="cs-CZ" dirty="0" smtClean="0"/>
              <a:t>Myš je </a:t>
            </a:r>
            <a:r>
              <a:rPr lang="cs-CZ" b="1" dirty="0"/>
              <a:t>polohovací </a:t>
            </a:r>
            <a:r>
              <a:rPr lang="cs-CZ" b="1" dirty="0" smtClean="0"/>
              <a:t>zařízení</a:t>
            </a:r>
            <a:r>
              <a:rPr lang="cs-CZ" dirty="0" smtClean="0"/>
              <a:t>, jehož hlavním </a:t>
            </a:r>
            <a:r>
              <a:rPr lang="cs-CZ" b="1" dirty="0" smtClean="0"/>
              <a:t>úkolem je snímat pohyb ruky po podložce a převádět jej na pohyb kurzoru na obrazovce</a:t>
            </a:r>
            <a:r>
              <a:rPr lang="cs-CZ" dirty="0" smtClean="0"/>
              <a:t>.</a:t>
            </a:r>
          </a:p>
          <a:p>
            <a:r>
              <a:rPr lang="cs-CZ" dirty="0" smtClean="0"/>
              <a:t>Nejčastěji </a:t>
            </a:r>
            <a:r>
              <a:rPr lang="cs-CZ" dirty="0"/>
              <a:t>je </a:t>
            </a:r>
            <a:r>
              <a:rPr lang="cs-CZ" b="1" dirty="0" smtClean="0"/>
              <a:t>dvoutlačítková </a:t>
            </a:r>
            <a:r>
              <a:rPr lang="cs-CZ" b="1" dirty="0"/>
              <a:t>s rolovacím kolečkem</a:t>
            </a:r>
            <a:r>
              <a:rPr lang="cs-CZ" dirty="0"/>
              <a:t>, které také slouží </a:t>
            </a:r>
            <a:r>
              <a:rPr lang="cs-CZ" dirty="0" smtClean="0"/>
              <a:t>jako třetí  </a:t>
            </a:r>
            <a:r>
              <a:rPr lang="cs-CZ" dirty="0"/>
              <a:t>tlačítko</a:t>
            </a:r>
            <a:r>
              <a:rPr lang="cs-CZ" dirty="0" smtClean="0"/>
              <a:t>.</a:t>
            </a:r>
          </a:p>
          <a:p>
            <a:r>
              <a:rPr lang="cs-CZ" dirty="0" smtClean="0"/>
              <a:t>Může být buď </a:t>
            </a:r>
            <a:r>
              <a:rPr lang="cs-CZ" b="1" dirty="0"/>
              <a:t>mechanická</a:t>
            </a:r>
            <a:r>
              <a:rPr lang="cs-CZ" dirty="0"/>
              <a:t> </a:t>
            </a:r>
            <a:r>
              <a:rPr lang="cs-CZ" dirty="0" smtClean="0"/>
              <a:t>(„</a:t>
            </a:r>
            <a:r>
              <a:rPr lang="cs-CZ" dirty="0"/>
              <a:t>s  kuličkou“,  </a:t>
            </a:r>
            <a:r>
              <a:rPr lang="cs-CZ" dirty="0" smtClean="0"/>
              <a:t>pohyb </a:t>
            </a:r>
            <a:r>
              <a:rPr lang="cs-CZ" dirty="0"/>
              <a:t>v </a:t>
            </a:r>
            <a:r>
              <a:rPr lang="cs-CZ" dirty="0" smtClean="0"/>
              <a:t>ploše je </a:t>
            </a:r>
            <a:r>
              <a:rPr lang="cs-CZ" dirty="0"/>
              <a:t>snímán </a:t>
            </a:r>
            <a:r>
              <a:rPr lang="cs-CZ" dirty="0" smtClean="0"/>
              <a:t>dvěma válečky </a:t>
            </a:r>
            <a:r>
              <a:rPr lang="cs-CZ" dirty="0"/>
              <a:t>pro jednotlivé osy pohybu</a:t>
            </a:r>
            <a:r>
              <a:rPr lang="cs-CZ" dirty="0" smtClean="0"/>
              <a:t>) </a:t>
            </a:r>
            <a:r>
              <a:rPr lang="cs-CZ" dirty="0"/>
              <a:t>a nebo </a:t>
            </a:r>
            <a:r>
              <a:rPr lang="cs-CZ" b="1" dirty="0"/>
              <a:t>optická</a:t>
            </a:r>
            <a:r>
              <a:rPr lang="cs-CZ" dirty="0"/>
              <a:t> (popř. dokonalejší optická je </a:t>
            </a:r>
            <a:r>
              <a:rPr lang="cs-CZ" dirty="0" smtClean="0"/>
              <a:t>pak laserová).</a:t>
            </a:r>
          </a:p>
          <a:p>
            <a:r>
              <a:rPr lang="cs-CZ" sz="3200" i="1" dirty="0" smtClean="0"/>
              <a:t>Pozn.: ne každá optická myš je laserová!</a:t>
            </a:r>
          </a:p>
        </p:txBody>
      </p:sp>
    </p:spTree>
    <p:extLst>
      <p:ext uri="{BB962C8B-B14F-4D97-AF65-F5344CB8AC3E}">
        <p14:creationId xmlns:p14="http://schemas.microsoft.com/office/powerpoint/2010/main" val="3823908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Myš – Připojení k PC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84784"/>
            <a:ext cx="8686800" cy="4752528"/>
          </a:xfrm>
        </p:spPr>
        <p:txBody>
          <a:bodyPr>
            <a:normAutofit/>
          </a:bodyPr>
          <a:lstStyle/>
          <a:p>
            <a:r>
              <a:rPr lang="cs-CZ" sz="2400" dirty="0"/>
              <a:t>Připojení  je  řešeno  přes  PS/2  rozhraní  (zelený  konektor)  nebo  přes  USB  </a:t>
            </a:r>
            <a:r>
              <a:rPr lang="cs-CZ" sz="2400" dirty="0" smtClean="0"/>
              <a:t>rozhraní.</a:t>
            </a:r>
          </a:p>
          <a:p>
            <a:r>
              <a:rPr lang="cs-CZ" sz="2400" dirty="0" smtClean="0"/>
              <a:t>Existují i </a:t>
            </a:r>
            <a:r>
              <a:rPr lang="cs-CZ" sz="2400" dirty="0"/>
              <a:t>myši bezdrátové, které používaly </a:t>
            </a:r>
            <a:r>
              <a:rPr lang="cs-CZ" sz="2400" dirty="0" smtClean="0"/>
              <a:t>buď infračervený </a:t>
            </a:r>
            <a:r>
              <a:rPr lang="cs-CZ" sz="2400" dirty="0"/>
              <a:t>přenos (nepraktické, infračervený </a:t>
            </a:r>
            <a:r>
              <a:rPr lang="cs-CZ" sz="2400" dirty="0" smtClean="0"/>
              <a:t>snímač musel  </a:t>
            </a:r>
            <a:r>
              <a:rPr lang="cs-CZ" sz="2400" dirty="0"/>
              <a:t>být  umístěn  tak,  aby  myš  byla  neustále  v jeho  „zorném  poli“) </a:t>
            </a:r>
            <a:r>
              <a:rPr lang="cs-CZ" sz="2400" dirty="0" smtClean="0"/>
              <a:t>a nebo některou z </a:t>
            </a:r>
            <a:r>
              <a:rPr lang="cs-CZ" sz="2400" dirty="0"/>
              <a:t>rádiových technologií (např. </a:t>
            </a:r>
            <a:r>
              <a:rPr lang="cs-CZ" sz="2400" dirty="0" err="1"/>
              <a:t>bluetooth</a:t>
            </a:r>
            <a:r>
              <a:rPr lang="cs-CZ" sz="2400" dirty="0"/>
              <a:t>, ty jsou standardizované a použitelné </a:t>
            </a:r>
            <a:r>
              <a:rPr lang="cs-CZ" sz="2400" dirty="0" smtClean="0"/>
              <a:t>u více různých zařízení</a:t>
            </a:r>
            <a:r>
              <a:rPr lang="cs-CZ" sz="2400" dirty="0"/>
              <a:t>, nejen </a:t>
            </a:r>
            <a:r>
              <a:rPr lang="cs-CZ" sz="2400" dirty="0" smtClean="0"/>
              <a:t>v PC </a:t>
            </a:r>
            <a:r>
              <a:rPr lang="cs-CZ" sz="2400" dirty="0"/>
              <a:t>– např. i s tablety, mobilními telefony, Playstation3</a:t>
            </a:r>
            <a:r>
              <a:rPr lang="cs-CZ" sz="2400" dirty="0" smtClean="0"/>
              <a:t>…).</a:t>
            </a:r>
          </a:p>
          <a:p>
            <a:r>
              <a:rPr lang="cs-CZ" sz="2400" dirty="0" smtClean="0"/>
              <a:t>Bezdrátové </a:t>
            </a:r>
            <a:r>
              <a:rPr lang="cs-CZ" sz="2400" dirty="0"/>
              <a:t>myši </a:t>
            </a:r>
            <a:r>
              <a:rPr lang="cs-CZ" sz="2400" dirty="0" smtClean="0"/>
              <a:t>však potřebují vlastní napájení</a:t>
            </a:r>
            <a:r>
              <a:rPr lang="cs-CZ" sz="2400" dirty="0"/>
              <a:t>, </a:t>
            </a:r>
            <a:r>
              <a:rPr lang="cs-CZ" sz="2400" dirty="0" smtClean="0"/>
              <a:t>které je  </a:t>
            </a:r>
            <a:r>
              <a:rPr lang="cs-CZ" sz="2400" dirty="0"/>
              <a:t>řešeno </a:t>
            </a:r>
            <a:r>
              <a:rPr lang="cs-CZ" sz="2400" dirty="0" smtClean="0"/>
              <a:t>např</a:t>
            </a:r>
            <a:r>
              <a:rPr lang="cs-CZ" sz="2400" dirty="0"/>
              <a:t>. </a:t>
            </a:r>
            <a:r>
              <a:rPr lang="cs-CZ" sz="2400" dirty="0" smtClean="0"/>
              <a:t>dvěma bateriemi typu AA nebo AAA a samozřejmě vlastní jednotkou, </a:t>
            </a:r>
            <a:r>
              <a:rPr lang="cs-CZ" sz="2400" dirty="0"/>
              <a:t>která se připojuje k PC přes USB nebo přes PS/2 rozhraní.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1028145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Klávesnice a myš - konektory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61" t="17074" r="25116" b="34821"/>
          <a:stretch/>
        </p:blipFill>
        <p:spPr>
          <a:xfrm>
            <a:off x="3514825" y="3140968"/>
            <a:ext cx="5305647" cy="328546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TextovéPole 7"/>
          <p:cNvSpPr txBox="1"/>
          <p:nvPr/>
        </p:nvSpPr>
        <p:spPr>
          <a:xfrm>
            <a:off x="395536" y="1412776"/>
            <a:ext cx="856895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Dnešní klávesnice a myši používají již většinou populární </a:t>
            </a:r>
            <a:r>
              <a:rPr lang="cs-CZ" sz="3200" b="1" i="1" dirty="0" smtClean="0"/>
              <a:t>USB</a:t>
            </a:r>
            <a:r>
              <a:rPr lang="cs-CZ" sz="3200" i="1" dirty="0" smtClean="0"/>
              <a:t> </a:t>
            </a:r>
            <a:r>
              <a:rPr lang="cs-CZ" sz="3200" dirty="0" smtClean="0"/>
              <a:t>konektor. Přesto jsou ještě na trhu i varianty s konektory </a:t>
            </a:r>
            <a:r>
              <a:rPr lang="cs-CZ" sz="3200" b="1" i="1" dirty="0" smtClean="0"/>
              <a:t>PS/2</a:t>
            </a:r>
            <a:r>
              <a:rPr lang="cs-CZ" sz="3200" dirty="0" smtClean="0"/>
              <a:t>: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59832" y="3503910"/>
            <a:ext cx="26642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Zelený PS/2 = myš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84168" y="2855838"/>
            <a:ext cx="28083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Fialový PS/2 = klávesnice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621750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86544"/>
            <a:ext cx="8686800" cy="838200"/>
          </a:xfrm>
        </p:spPr>
        <p:txBody>
          <a:bodyPr>
            <a:normAutofit/>
          </a:bodyPr>
          <a:lstStyle/>
          <a:p>
            <a:r>
              <a:rPr lang="cs-CZ" dirty="0" smtClean="0"/>
              <a:t>Další zdroje informací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639341"/>
            <a:ext cx="86868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>
                <a:hlinkClick r:id="rId2"/>
              </a:rPr>
              <a:t>http://</a:t>
            </a:r>
            <a:r>
              <a:rPr lang="cs-CZ" sz="2800" dirty="0" err="1" smtClean="0">
                <a:hlinkClick r:id="rId2"/>
              </a:rPr>
              <a:t>vstupnizarizeni.rames.info</a:t>
            </a:r>
            <a:r>
              <a:rPr lang="cs-CZ" sz="2800" dirty="0" smtClean="0">
                <a:hlinkClick r:id="rId2"/>
              </a:rPr>
              <a:t>/1keyb.html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nebo</a:t>
            </a:r>
          </a:p>
          <a:p>
            <a:pPr marL="0" indent="0">
              <a:buNone/>
            </a:pPr>
            <a:r>
              <a:rPr lang="cs-CZ" sz="2800" dirty="0">
                <a:hlinkClick r:id="rId3"/>
              </a:rPr>
              <a:t>http://</a:t>
            </a:r>
            <a:r>
              <a:rPr lang="cs-CZ" sz="2800" dirty="0" err="1" smtClean="0">
                <a:hlinkClick r:id="rId3"/>
              </a:rPr>
              <a:t>cs.wikipedia.org</a:t>
            </a:r>
            <a:r>
              <a:rPr lang="cs-CZ" sz="2800" dirty="0" smtClean="0">
                <a:hlinkClick r:id="rId3"/>
              </a:rPr>
              <a:t>/wiki/Po%C4%8D%C3%ADta%C4%8Dov%C3%A1_kl%C3%A1vesnice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případně</a:t>
            </a:r>
          </a:p>
          <a:p>
            <a:pPr marL="0" indent="0">
              <a:buNone/>
            </a:pPr>
            <a:r>
              <a:rPr lang="cs-CZ" sz="2800" dirty="0">
                <a:hlinkClick r:id="rId4"/>
              </a:rPr>
              <a:t>http://</a:t>
            </a:r>
            <a:r>
              <a:rPr lang="cs-CZ" sz="2800" dirty="0" err="1">
                <a:hlinkClick r:id="rId4"/>
              </a:rPr>
              <a:t>cs.wikipedia.org</a:t>
            </a:r>
            <a:r>
              <a:rPr lang="cs-CZ" sz="2800" dirty="0">
                <a:hlinkClick r:id="rId4"/>
              </a:rPr>
              <a:t>/wiki/Po%C4%8D%C3%ADta%C4%8Dov%C3%A1_my%C5%A1</a:t>
            </a: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1879921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230688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/>
              <a:t>Výukový materiál je výhradně dílem autora (včetně fotografií).</a:t>
            </a:r>
          </a:p>
        </p:txBody>
      </p:sp>
    </p:spTree>
    <p:extLst>
      <p:ext uri="{BB962C8B-B14F-4D97-AF65-F5344CB8AC3E}">
        <p14:creationId xmlns:p14="http://schemas.microsoft.com/office/powerpoint/2010/main" val="1778126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2032</TotalTime>
  <Words>421</Words>
  <Application>Microsoft Office PowerPoint</Application>
  <PresentationFormat>Předvádění na obrazovce (4:3)</PresentationFormat>
  <Paragraphs>50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Cesta</vt:lpstr>
      <vt:lpstr>Prezentace aplikace PowerPoint</vt:lpstr>
      <vt:lpstr>ANOTACE</vt:lpstr>
      <vt:lpstr>Klávesnice a myš</vt:lpstr>
      <vt:lpstr>Klávesnice - charakteristika</vt:lpstr>
      <vt:lpstr>Klávesnice – funkce</vt:lpstr>
      <vt:lpstr>Myš - Charakteristika</vt:lpstr>
      <vt:lpstr>Myš – Připojení k PC</vt:lpstr>
      <vt:lpstr>Klávesnice a myš - konektory</vt:lpstr>
      <vt:lpstr>Další zdroje informací</vt:lpstr>
      <vt:lpstr>Použité zdroje</vt:lpstr>
    </vt:vector>
  </TitlesOfParts>
  <Company>SOU Uherský Brod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Radim Bublík</dc:creator>
  <cp:lastModifiedBy>bublikradim</cp:lastModifiedBy>
  <cp:revision>158</cp:revision>
  <dcterms:created xsi:type="dcterms:W3CDTF">2012-08-02T10:31:28Z</dcterms:created>
  <dcterms:modified xsi:type="dcterms:W3CDTF">2013-02-28T13:15:02Z</dcterms:modified>
</cp:coreProperties>
</file>