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2" r:id="rId7"/>
    <p:sldId id="276" r:id="rId8"/>
    <p:sldId id="273" r:id="rId9"/>
    <p:sldId id="278" r:id="rId10"/>
    <p:sldId id="27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isplej_z_tekut%C3%BDch_krystal%C5%AF" TargetMode="External"/><Relationship Id="rId2" Type="http://schemas.openxmlformats.org/officeDocument/2006/relationships/hyperlink" Target="http://cs.wikipedia.org/wiki/Obrazovka_CRT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OL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5354602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Monitory CRT a LCD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22. 12. 2012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Monitory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Monitory CRT a LCD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90" t="3949" r="15827" b="1368"/>
          <a:stretch/>
        </p:blipFill>
        <p:spPr>
          <a:xfrm rot="-60000">
            <a:off x="1952006" y="1429137"/>
            <a:ext cx="5411323" cy="51241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Monitory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cs-CZ" dirty="0" smtClean="0"/>
              <a:t>Monitor  </a:t>
            </a:r>
            <a:r>
              <a:rPr lang="cs-CZ" dirty="0"/>
              <a:t>je  </a:t>
            </a:r>
            <a:r>
              <a:rPr lang="cs-CZ" b="1" dirty="0"/>
              <a:t>historicky  nejdůležitější  </a:t>
            </a:r>
            <a:r>
              <a:rPr lang="cs-CZ" b="1" dirty="0" smtClean="0"/>
              <a:t>výstupní  </a:t>
            </a:r>
            <a:r>
              <a:rPr lang="cs-CZ" b="1" dirty="0"/>
              <a:t>zařízení</a:t>
            </a:r>
            <a:r>
              <a:rPr lang="cs-CZ" dirty="0"/>
              <a:t>  </a:t>
            </a:r>
            <a:r>
              <a:rPr lang="cs-CZ" dirty="0" smtClean="0"/>
              <a:t>počítače.</a:t>
            </a:r>
          </a:p>
          <a:p>
            <a:r>
              <a:rPr lang="cs-CZ" dirty="0" smtClean="0"/>
              <a:t>Pomocí monitoru s námi počítač komunikuje, zobrazuje nám výstupy své činnosti.</a:t>
            </a:r>
          </a:p>
          <a:p>
            <a:r>
              <a:rPr lang="cs-CZ" dirty="0" smtClean="0"/>
              <a:t>Monitory používají různé technologie, nejrozšířenější v PC světě byly dříve bezpochyby </a:t>
            </a:r>
            <a:r>
              <a:rPr lang="cs-CZ" b="1" dirty="0" smtClean="0"/>
              <a:t>CRT</a:t>
            </a:r>
            <a:r>
              <a:rPr lang="cs-CZ" dirty="0" smtClean="0"/>
              <a:t> monitory</a:t>
            </a:r>
          </a:p>
          <a:p>
            <a:r>
              <a:rPr lang="cs-CZ" dirty="0" smtClean="0"/>
              <a:t>Dnes jsou to </a:t>
            </a:r>
            <a:r>
              <a:rPr lang="cs-CZ" b="1" dirty="0" smtClean="0"/>
              <a:t>LCD</a:t>
            </a:r>
            <a:r>
              <a:rPr lang="cs-CZ" dirty="0" smtClean="0"/>
              <a:t> monitory.</a:t>
            </a:r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(</a:t>
            </a:r>
            <a:r>
              <a:rPr lang="en-US" dirty="0" err="1" smtClean="0"/>
              <a:t>barevn</a:t>
            </a:r>
            <a:r>
              <a:rPr lang="cs-CZ" dirty="0" smtClean="0"/>
              <a:t>ý) CRT monitor – Princip funkce</a:t>
            </a:r>
            <a:endParaRPr lang="cs-CZ" dirty="0"/>
          </a:p>
        </p:txBody>
      </p:sp>
      <p:pic>
        <p:nvPicPr>
          <p:cNvPr id="1028" name="Picture 4" descr="http://upload.wikimedia.org/wikipedia/commons/9/9b/CRT_color_enhanc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300" y="1283162"/>
            <a:ext cx="4163108" cy="33304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414908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586384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/>
              <a:t>Elektronové dělo (emitor)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Svazky elektronů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Zaostřovací cívky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Vychylovací cívky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Připojení anody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Maska pro oddělení paprsků pro </a:t>
            </a:r>
            <a:r>
              <a:rPr lang="cs-CZ" sz="2400" dirty="0" smtClean="0"/>
              <a:t>červenou, zelenou </a:t>
            </a:r>
            <a:r>
              <a:rPr lang="cs-CZ" sz="2400" dirty="0"/>
              <a:t>a modrou část zobrazovaného obrazu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Luminoforová</a:t>
            </a:r>
            <a:r>
              <a:rPr lang="cs-CZ" sz="2400" dirty="0" smtClean="0"/>
              <a:t> </a:t>
            </a:r>
            <a:r>
              <a:rPr lang="cs-CZ" sz="2400" dirty="0"/>
              <a:t>vrstva s červenými, zelenými a modrými oblastmi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Detail </a:t>
            </a:r>
            <a:r>
              <a:rPr lang="cs-CZ" sz="2400" dirty="0" err="1" smtClean="0"/>
              <a:t>luminoforové</a:t>
            </a:r>
            <a:r>
              <a:rPr lang="cs-CZ" sz="2400" dirty="0" smtClean="0"/>
              <a:t> vrstvy</a:t>
            </a:r>
            <a:r>
              <a:rPr lang="cs-CZ" sz="2400" dirty="0"/>
              <a:t>, nanesené z vnitřní strany </a:t>
            </a:r>
            <a:r>
              <a:rPr lang="cs-CZ" sz="2400" dirty="0" smtClean="0"/>
              <a:t>obrazovky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400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(barevný) LCD Monitor – princip funkce</a:t>
            </a:r>
            <a:endParaRPr lang="cs-CZ" dirty="0"/>
          </a:p>
        </p:txBody>
      </p:sp>
      <p:pic>
        <p:nvPicPr>
          <p:cNvPr id="2050" name="Picture 2" descr="http://upload.wikimedia.org/wikipedia/commons/7/74/Liquid_Crystal_Display_Macro_Example_zoo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624" y="1340768"/>
            <a:ext cx="5832648" cy="51550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40352" y="60212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90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(Barevný) LCD monitor – princip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7525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LCD (</a:t>
            </a:r>
            <a:r>
              <a:rPr lang="cs-CZ" sz="2400" i="1" dirty="0" err="1"/>
              <a:t>L</a:t>
            </a:r>
            <a:r>
              <a:rPr lang="cs-CZ" sz="2400" i="1" dirty="0" err="1" smtClean="0"/>
              <a:t>iquid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Crystal</a:t>
            </a:r>
            <a:r>
              <a:rPr lang="cs-CZ" sz="2400" i="1" dirty="0" smtClean="0"/>
              <a:t> </a:t>
            </a:r>
            <a:r>
              <a:rPr lang="cs-CZ" sz="2400" i="1" dirty="0"/>
              <a:t>D</a:t>
            </a:r>
            <a:r>
              <a:rPr lang="cs-CZ" sz="2400" i="1" dirty="0" smtClean="0"/>
              <a:t>isplay</a:t>
            </a:r>
            <a:r>
              <a:rPr lang="cs-CZ" sz="2400" dirty="0" smtClean="0"/>
              <a:t>) </a:t>
            </a:r>
            <a:r>
              <a:rPr lang="cs-CZ" sz="2400" dirty="0"/>
              <a:t>je tenké a ploché zobrazovací zařízení skládající se z omezeného </a:t>
            </a:r>
            <a:r>
              <a:rPr lang="cs-CZ" sz="2400" dirty="0" smtClean="0"/>
              <a:t>počtu pixelů, </a:t>
            </a:r>
            <a:r>
              <a:rPr lang="cs-CZ" sz="2400" dirty="0"/>
              <a:t>seřazených před zdrojem světla nebo reflektorem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Vyžaduje </a:t>
            </a:r>
            <a:r>
              <a:rPr lang="cs-CZ" sz="2400" dirty="0"/>
              <a:t>poměrně malé množství elektrické energie; je proto vhodné pro použití v přístrojích běžících na baterie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LCD </a:t>
            </a:r>
            <a:r>
              <a:rPr lang="cs-CZ" sz="2400" dirty="0"/>
              <a:t>monitory nemají </a:t>
            </a:r>
            <a:r>
              <a:rPr lang="cs-CZ" sz="2400" dirty="0" smtClean="0"/>
              <a:t>negativní </a:t>
            </a:r>
            <a:r>
              <a:rPr lang="cs-CZ" sz="2400" dirty="0"/>
              <a:t>vliv na zrak člověka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Každý </a:t>
            </a:r>
            <a:r>
              <a:rPr lang="cs-CZ" sz="2400" dirty="0"/>
              <a:t>pixel LCD se skládá z molekul tekutých krystalů uložených mezi dvěma průhlednými elektrodami a mezi dvěma polarizačními filtry, přičemž osy </a:t>
            </a:r>
            <a:r>
              <a:rPr lang="cs-CZ" sz="2400" dirty="0" smtClean="0"/>
              <a:t>polarizace </a:t>
            </a:r>
            <a:r>
              <a:rPr lang="cs-CZ" sz="2400" dirty="0"/>
              <a:t>jsou na sebe kolmé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								</a:t>
            </a:r>
            <a:r>
              <a:rPr lang="en-US" sz="2400" dirty="0" smtClean="0"/>
              <a:t>          [3]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Bez krystalů mezi filtry by bylo světlo procházející jedním filtrem blokováno filtrem druhým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Molekuly </a:t>
            </a:r>
            <a:r>
              <a:rPr lang="cs-CZ" dirty="0"/>
              <a:t>tekutých krystalů jsou bez vnějšího elektrického pole ovlivněny mikroskopickými drážkami na elektrodách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Drážky </a:t>
            </a:r>
            <a:r>
              <a:rPr lang="cs-CZ" dirty="0"/>
              <a:t>na elektrodách jsou vzájemně kolmé, takže molekuly jsou srovnány do spirálové struktury a stáčí polarizaci procházejícího světla o 90 stupňů, což mu umožňuje projít i druhým filtrem. Polovina světla je absorbována prvním polarizačním filtrem, kromě toho je ale celá sestava průhledná</a:t>
            </a:r>
            <a:r>
              <a:rPr lang="cs-CZ" dirty="0" smtClean="0"/>
              <a:t>.</a:t>
            </a:r>
            <a:r>
              <a:rPr lang="en-US" dirty="0" smtClean="0"/>
              <a:t> [3]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80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6544"/>
            <a:ext cx="8686800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Další zdroje informací</a:t>
            </a:r>
            <a:r>
              <a:rPr lang="en-US" dirty="0" smtClean="0"/>
              <a:t> o </a:t>
            </a:r>
            <a:r>
              <a:rPr lang="en-US" dirty="0" err="1" smtClean="0"/>
              <a:t>monitorech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39341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cs.wikipedia.org</a:t>
            </a:r>
            <a:r>
              <a:rPr lang="cs-CZ" sz="2800" dirty="0" smtClean="0">
                <a:hlinkClick r:id="rId2"/>
              </a:rPr>
              <a:t>/wiki/</a:t>
            </a:r>
            <a:r>
              <a:rPr lang="cs-CZ" sz="2800" dirty="0" err="1" smtClean="0">
                <a:hlinkClick r:id="rId2"/>
              </a:rPr>
              <a:t>Obrazovka_CRT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 smtClean="0">
                <a:hlinkClick r:id="rId3"/>
              </a:rPr>
              <a:t>cs.wikipedia.org</a:t>
            </a:r>
            <a:r>
              <a:rPr lang="cs-CZ" sz="2800" dirty="0" smtClean="0">
                <a:hlinkClick r:id="rId3"/>
              </a:rPr>
              <a:t>/wiki/Displej_z_tekut%C3%BDch_krystal%C5%AF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/>
              <a:t>případně</a:t>
            </a:r>
          </a:p>
          <a:p>
            <a:pPr marL="0" indent="0">
              <a:buNone/>
            </a:pPr>
            <a:r>
              <a:rPr lang="cs-CZ" sz="2800" dirty="0">
                <a:hlinkClick r:id="rId4"/>
              </a:rPr>
              <a:t>http://</a:t>
            </a:r>
            <a:r>
              <a:rPr lang="cs-CZ" sz="2800" dirty="0" err="1">
                <a:hlinkClick r:id="rId4"/>
              </a:rPr>
              <a:t>cs.wikipedia.org</a:t>
            </a:r>
            <a:r>
              <a:rPr lang="cs-CZ" sz="2800" dirty="0">
                <a:hlinkClick r:id="rId4"/>
              </a:rPr>
              <a:t>/wiki/OLED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 smtClean="0"/>
              <a:t>[1] </a:t>
            </a:r>
            <a:r>
              <a:rPr lang="cs-CZ" sz="1400" dirty="0"/>
              <a:t>GRM_WNR. </a:t>
            </a:r>
            <a:r>
              <a:rPr lang="cs-CZ" sz="1400" i="1" dirty="0"/>
              <a:t>Obrazovka CRT</a:t>
            </a:r>
            <a:r>
              <a:rPr lang="cs-CZ" sz="1400" dirty="0"/>
              <a:t> [online]. [cit. </a:t>
            </a:r>
            <a:r>
              <a:rPr lang="en-US" sz="1400" dirty="0" smtClean="0"/>
              <a:t>22</a:t>
            </a:r>
            <a:r>
              <a:rPr lang="cs-CZ" sz="1400" dirty="0" smtClean="0"/>
              <a:t>.</a:t>
            </a:r>
            <a:r>
              <a:rPr lang="en-US" sz="1400" dirty="0" smtClean="0"/>
              <a:t>12</a:t>
            </a:r>
            <a:r>
              <a:rPr lang="cs-CZ" sz="1400" dirty="0" smtClean="0"/>
              <a:t>.201</a:t>
            </a:r>
            <a:r>
              <a:rPr lang="en-US" sz="1400" dirty="0" smtClean="0"/>
              <a:t>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</a:t>
            </a:r>
            <a:r>
              <a:rPr lang="cs-CZ" sz="1400" dirty="0" err="1" smtClean="0"/>
              <a:t>upload.wikimedia.org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/</a:t>
            </a:r>
            <a:r>
              <a:rPr lang="cs-CZ" sz="1400" dirty="0" err="1" smtClean="0"/>
              <a:t>commons</a:t>
            </a:r>
            <a:r>
              <a:rPr lang="cs-CZ" sz="1400" dirty="0" smtClean="0"/>
              <a:t>/9/9b/</a:t>
            </a:r>
            <a:r>
              <a:rPr lang="cs-CZ" sz="1400" dirty="0" err="1" smtClean="0"/>
              <a:t>CRT_color_enhanced.png</a:t>
            </a:r>
            <a:endParaRPr lang="en-US" sz="1400" dirty="0" smtClean="0"/>
          </a:p>
          <a:p>
            <a:pPr marL="0" indent="0">
              <a:buNone/>
            </a:pPr>
            <a:r>
              <a:rPr lang="en-US" sz="1400" dirty="0" smtClean="0"/>
              <a:t>[2] </a:t>
            </a:r>
            <a:r>
              <a:rPr lang="cs-CZ" sz="1400" dirty="0"/>
              <a:t>RAVEDAVE. </a:t>
            </a:r>
            <a:r>
              <a:rPr lang="cs-CZ" sz="1400" i="1" dirty="0"/>
              <a:t>Displej z tekutých krystalů</a:t>
            </a:r>
            <a:r>
              <a:rPr lang="cs-CZ" sz="1400" dirty="0"/>
              <a:t> [online]. [cit. </a:t>
            </a:r>
            <a:r>
              <a:rPr lang="cs-CZ" sz="1400" dirty="0" smtClean="0"/>
              <a:t>2</a:t>
            </a:r>
            <a:r>
              <a:rPr lang="en-US" sz="1400" dirty="0" smtClean="0"/>
              <a:t>2</a:t>
            </a:r>
            <a:r>
              <a:rPr lang="cs-CZ" sz="1400" dirty="0" smtClean="0"/>
              <a:t>.</a:t>
            </a:r>
            <a:r>
              <a:rPr lang="en-US" sz="1400" dirty="0" smtClean="0"/>
              <a:t>12</a:t>
            </a:r>
            <a:r>
              <a:rPr lang="cs-CZ" sz="1400" dirty="0" smtClean="0"/>
              <a:t>.201</a:t>
            </a:r>
            <a:r>
              <a:rPr lang="en-US" sz="1400" dirty="0" smtClean="0"/>
              <a:t>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</a:t>
            </a:r>
            <a:r>
              <a:rPr lang="cs-CZ" sz="1400" dirty="0" err="1" smtClean="0"/>
              <a:t>upload.wikimedia.org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/</a:t>
            </a:r>
            <a:r>
              <a:rPr lang="cs-CZ" sz="1400" dirty="0" err="1" smtClean="0"/>
              <a:t>commons</a:t>
            </a:r>
            <a:r>
              <a:rPr lang="cs-CZ" sz="1400" dirty="0" smtClean="0"/>
              <a:t>/7/74/</a:t>
            </a:r>
            <a:r>
              <a:rPr lang="cs-CZ" sz="1400" dirty="0" err="1" smtClean="0"/>
              <a:t>Liquid_Crystal_Display_Macro_Example_zoom.jpg</a:t>
            </a:r>
            <a:endParaRPr lang="cs-CZ" sz="1400" dirty="0"/>
          </a:p>
          <a:p>
            <a:pPr marL="0" indent="0">
              <a:buNone/>
            </a:pPr>
            <a:r>
              <a:rPr lang="en-US" sz="1400" dirty="0" smtClean="0"/>
              <a:t>[3] </a:t>
            </a:r>
            <a:r>
              <a:rPr lang="cs-CZ" sz="1400" dirty="0"/>
              <a:t>Displej z tekutých krystalů.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2012, 2012-12-20 [cit. </a:t>
            </a:r>
            <a:r>
              <a:rPr lang="cs-CZ" sz="1400" dirty="0" smtClean="0"/>
              <a:t>2012-12-22]. </a:t>
            </a:r>
            <a:r>
              <a:rPr lang="cs-CZ" sz="1400" dirty="0"/>
              <a:t>Dostupné z: http://</a:t>
            </a:r>
            <a:r>
              <a:rPr lang="cs-CZ" sz="1400" dirty="0" err="1"/>
              <a:t>cs.wikipedia.org</a:t>
            </a:r>
            <a:r>
              <a:rPr lang="cs-CZ" sz="1400" dirty="0"/>
              <a:t>/wiki/Displej_z_tekut%C3%BDch_krystal%C5%AF </a:t>
            </a:r>
            <a:endParaRPr lang="en-US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2153</TotalTime>
  <Words>355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Monitory CRT a LCD</vt:lpstr>
      <vt:lpstr>Monitory - charakteristika</vt:lpstr>
      <vt:lpstr>(barevný) CRT monitor – Princip funkce</vt:lpstr>
      <vt:lpstr>(barevný) LCD Monitor – princip funkce</vt:lpstr>
      <vt:lpstr>(Barevný) LCD monitor – princip funkce</vt:lpstr>
      <vt:lpstr>Prezentace aplikace PowerPoint</vt:lpstr>
      <vt:lpstr>Další zdroje informací o monitorech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167</cp:revision>
  <dcterms:created xsi:type="dcterms:W3CDTF">2012-08-02T10:31:28Z</dcterms:created>
  <dcterms:modified xsi:type="dcterms:W3CDTF">2013-02-28T13:15:27Z</dcterms:modified>
</cp:coreProperties>
</file>