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  <p:sldMasterId id="2147483792" r:id="rId2"/>
  </p:sldMasterIdLst>
  <p:sldIdLst>
    <p:sldId id="271" r:id="rId3"/>
    <p:sldId id="258" r:id="rId4"/>
    <p:sldId id="259" r:id="rId5"/>
    <p:sldId id="260" r:id="rId6"/>
    <p:sldId id="273" r:id="rId7"/>
    <p:sldId id="278" r:id="rId8"/>
    <p:sldId id="279" r:id="rId9"/>
    <p:sldId id="280" r:id="rId10"/>
    <p:sldId id="277" r:id="rId11"/>
    <p:sldId id="27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722" autoAdjust="0"/>
  </p:normalViewPr>
  <p:slideViewPr>
    <p:cSldViewPr>
      <p:cViewPr>
        <p:scale>
          <a:sx n="90" d="100"/>
          <a:sy n="90" d="100"/>
        </p:scale>
        <p:origin x="-990" y="-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>
                <a:solidFill>
                  <a:srgbClr val="94C600"/>
                </a:solidFill>
              </a:rPr>
              <a:pPr/>
              <a:t>‹#›</a:t>
            </a:fld>
            <a:endParaRPr lang="cs-CZ">
              <a:solidFill>
                <a:srgbClr val="94C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3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2566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1816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0780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8856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040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215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0799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0542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1398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6869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C37B229-3315-4450-A05C-459553D0C7DF}" type="slidenum">
              <a:rPr lang="cs-CZ" smtClean="0">
                <a:solidFill>
                  <a:srgbClr val="94C600"/>
                </a:solidFill>
              </a:rPr>
              <a:pPr/>
              <a:t>‹#›</a:t>
            </a:fld>
            <a:endParaRPr lang="cs-CZ">
              <a:solidFill>
                <a:srgbClr val="94C6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0D11D-3FDA-490A-A584-D9D128A67B9C}" type="datetimeFigureOut">
              <a:rPr lang="cs-CZ" smtClean="0"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A10FC3-42F0-45BC-BFC3-471E5C1CBF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9702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D20D11D-3FDA-490A-A584-D9D128A67B9C}" type="datetimeFigureOut">
              <a:rPr lang="cs-CZ" smtClean="0"/>
              <a:t>28.2.2013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EA10FC3-42F0-45BC-BFC3-471E5C1CBFDC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Inkoustov%C3%A1_tisk%C3%A1rna" TargetMode="External"/><Relationship Id="rId2" Type="http://schemas.openxmlformats.org/officeDocument/2006/relationships/hyperlink" Target="http://cs.wikipedia.org/wiki/Jehli%C4%8Dkov%C3%A1_tisk%C3%A1rna" TargetMode="Externa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://cs.wikipedia.org/wiki/Laserov%C3%A1_tisk%C3%A1rna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1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2074" name="Picture 30" descr="logolinkI_b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188" y="1"/>
            <a:ext cx="3744912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5" name="Text Box 43"/>
          <p:cNvSpPr txBox="1">
            <a:spLocks noChangeArrowheads="1"/>
          </p:cNvSpPr>
          <p:nvPr/>
        </p:nvSpPr>
        <p:spPr bwMode="auto">
          <a:xfrm>
            <a:off x="468314" y="5877272"/>
            <a:ext cx="83486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i="1" dirty="0">
                <a:solidFill>
                  <a:prstClr val="black"/>
                </a:solidFill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9913552"/>
              </p:ext>
            </p:extLst>
          </p:nvPr>
        </p:nvGraphicFramePr>
        <p:xfrm>
          <a:off x="1103784" y="1397000"/>
          <a:ext cx="6936432" cy="4372337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321119"/>
                <a:gridCol w="4615313"/>
              </a:tblGrid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0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SŠ: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SOU</a:t>
                      </a:r>
                      <a:r>
                        <a:rPr lang="cs-CZ" sz="20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Uherský Brod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Autoři: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Ing. Radim Bublík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06547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Název prezentace:</a:t>
                      </a:r>
                    </a:p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(DUMu)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Laserové tiskárny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Tematická</a:t>
                      </a:r>
                      <a:r>
                        <a:rPr lang="cs-CZ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oblast: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Hardware počítače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 ročník oboru Mechanik opravář motorových vozidel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</a:t>
                      </a:r>
                      <a:r>
                        <a:rPr lang="cs-CZ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projektu: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CZ.1.07/1.5.00/34.0369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Datum vzniku: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22. 12. 2012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7966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400" dirty="0" smtClean="0"/>
              <a:t>Záměrem této sady výukových materiálů s názvem </a:t>
            </a:r>
            <a:r>
              <a:rPr lang="cs-CZ" sz="2400" b="1" dirty="0" smtClean="0"/>
              <a:t>Hardware počítače </a:t>
            </a:r>
            <a:r>
              <a:rPr lang="cs-CZ" sz="2400" dirty="0" smtClean="0"/>
              <a:t>je poskytnout žákům potřebné informace o technickém vybavení počítačů pro jejich lepší orientaci v informačních a komunikačních technologiích (zejména počítačích), se kterými se budou velmi pravděpodobně setkávat po celý svůj život.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Jednotlivé </a:t>
            </a:r>
            <a:r>
              <a:rPr lang="cs-CZ" sz="2400" dirty="0" err="1" smtClean="0"/>
              <a:t>DUMy</a:t>
            </a:r>
            <a:r>
              <a:rPr lang="cs-CZ" sz="2400" dirty="0" smtClean="0"/>
              <a:t> (prezentace a pracovní listy) v této sadě pokryjí postupně tematické oblasti, které jsou probírány v předmětu Informační a komunikační technologie na naší SŠ.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Tato prezentace je konkrétně zaměřena na tematický celek </a:t>
            </a:r>
            <a:r>
              <a:rPr lang="cs-CZ" sz="2400" b="1" dirty="0" smtClean="0"/>
              <a:t>Tiskárny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549307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Laserové tiskárny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7" t="10099" r="7149" b="6786"/>
          <a:stretch/>
        </p:blipFill>
        <p:spPr>
          <a:xfrm>
            <a:off x="1298199" y="1628800"/>
            <a:ext cx="6970271" cy="47757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31422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Laserové tiskárny - charakteristika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410146"/>
            <a:ext cx="8686800" cy="4971182"/>
          </a:xfrm>
        </p:spPr>
        <p:txBody>
          <a:bodyPr>
            <a:noAutofit/>
          </a:bodyPr>
          <a:lstStyle/>
          <a:p>
            <a:r>
              <a:rPr lang="en-US" dirty="0" err="1"/>
              <a:t>Laserová</a:t>
            </a:r>
            <a:r>
              <a:rPr lang="en-US" dirty="0"/>
              <a:t> </a:t>
            </a:r>
            <a:r>
              <a:rPr lang="en-US" dirty="0" err="1"/>
              <a:t>tiskárna</a:t>
            </a:r>
            <a:r>
              <a:rPr lang="en-US" dirty="0"/>
              <a:t> je </a:t>
            </a:r>
            <a:r>
              <a:rPr lang="en-US" dirty="0" err="1"/>
              <a:t>druh</a:t>
            </a:r>
            <a:r>
              <a:rPr lang="en-US" dirty="0"/>
              <a:t> </a:t>
            </a:r>
            <a:r>
              <a:rPr lang="en-US" dirty="0" err="1"/>
              <a:t>počítačové</a:t>
            </a:r>
            <a:r>
              <a:rPr lang="en-US" dirty="0"/>
              <a:t> </a:t>
            </a:r>
            <a:r>
              <a:rPr lang="en-US" dirty="0" err="1"/>
              <a:t>tiskárny</a:t>
            </a:r>
            <a:r>
              <a:rPr lang="en-US" dirty="0"/>
              <a:t>, </a:t>
            </a:r>
            <a:r>
              <a:rPr lang="en-US" dirty="0" err="1"/>
              <a:t>pracující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podobném</a:t>
            </a:r>
            <a:r>
              <a:rPr lang="en-US" dirty="0"/>
              <a:t> </a:t>
            </a:r>
            <a:r>
              <a:rPr lang="en-US" dirty="0" err="1"/>
              <a:t>principu</a:t>
            </a:r>
            <a:r>
              <a:rPr lang="en-US" dirty="0"/>
              <a:t> </a:t>
            </a:r>
            <a:r>
              <a:rPr lang="en-US" dirty="0" err="1"/>
              <a:t>jako</a:t>
            </a:r>
            <a:r>
              <a:rPr lang="en-US" dirty="0"/>
              <a:t> </a:t>
            </a:r>
            <a:r>
              <a:rPr lang="en-US" dirty="0" err="1"/>
              <a:t>kopírka</a:t>
            </a:r>
            <a:r>
              <a:rPr lang="en-US" dirty="0" smtClean="0"/>
              <a:t>.</a:t>
            </a:r>
            <a:endParaRPr lang="cs-CZ" dirty="0" smtClean="0"/>
          </a:p>
          <a:p>
            <a:r>
              <a:rPr lang="en-US" dirty="0" err="1" smtClean="0"/>
              <a:t>Laserový</a:t>
            </a:r>
            <a:r>
              <a:rPr lang="en-US" dirty="0" smtClean="0"/>
              <a:t> </a:t>
            </a:r>
            <a:r>
              <a:rPr lang="en-US" dirty="0" err="1"/>
              <a:t>paprsek</a:t>
            </a:r>
            <a:r>
              <a:rPr lang="en-US" dirty="0"/>
              <a:t> </a:t>
            </a:r>
            <a:r>
              <a:rPr lang="en-US" dirty="0" err="1"/>
              <a:t>vykresluje</a:t>
            </a:r>
            <a:r>
              <a:rPr lang="en-US" dirty="0"/>
              <a:t> </a:t>
            </a:r>
            <a:r>
              <a:rPr lang="en-US" dirty="0" err="1"/>
              <a:t>obrázek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světlocitlivý</a:t>
            </a:r>
            <a:r>
              <a:rPr lang="en-US" dirty="0"/>
              <a:t> </a:t>
            </a:r>
            <a:r>
              <a:rPr lang="cs-CZ" dirty="0" smtClean="0"/>
              <a:t>selenový </a:t>
            </a:r>
            <a:r>
              <a:rPr lang="en-US" dirty="0" err="1" smtClean="0"/>
              <a:t>válec</a:t>
            </a:r>
            <a:r>
              <a:rPr lang="en-US" dirty="0"/>
              <a:t>,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jehož</a:t>
            </a:r>
            <a:r>
              <a:rPr lang="en-US" dirty="0"/>
              <a:t> </a:t>
            </a:r>
            <a:r>
              <a:rPr lang="en-US" dirty="0" err="1"/>
              <a:t>povrch</a:t>
            </a:r>
            <a:r>
              <a:rPr lang="en-US" dirty="0"/>
              <a:t> se </a:t>
            </a:r>
            <a:r>
              <a:rPr lang="en-US" dirty="0" err="1"/>
              <a:t>poté</a:t>
            </a:r>
            <a:r>
              <a:rPr lang="en-US" dirty="0"/>
              <a:t> </a:t>
            </a:r>
            <a:r>
              <a:rPr lang="en-US" dirty="0" err="1"/>
              <a:t>nanáší</a:t>
            </a:r>
            <a:r>
              <a:rPr lang="en-US" dirty="0"/>
              <a:t> toner</a:t>
            </a:r>
            <a:r>
              <a:rPr lang="en-US" dirty="0" smtClean="0"/>
              <a:t>.</a:t>
            </a:r>
            <a:endParaRPr lang="cs-CZ" dirty="0" smtClean="0"/>
          </a:p>
          <a:p>
            <a:r>
              <a:rPr lang="en-US" dirty="0" smtClean="0"/>
              <a:t>Ten </a:t>
            </a:r>
            <a:r>
              <a:rPr lang="en-US" dirty="0"/>
              <a:t>se </a:t>
            </a:r>
            <a:r>
              <a:rPr lang="en-US" dirty="0" err="1"/>
              <a:t>uchytí</a:t>
            </a:r>
            <a:r>
              <a:rPr lang="en-US" dirty="0"/>
              <a:t> </a:t>
            </a:r>
            <a:r>
              <a:rPr lang="en-US" dirty="0" err="1"/>
              <a:t>jen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osvětlených</a:t>
            </a:r>
            <a:r>
              <a:rPr lang="en-US" dirty="0"/>
              <a:t> </a:t>
            </a:r>
            <a:r>
              <a:rPr lang="en-US" dirty="0" err="1"/>
              <a:t>místech</a:t>
            </a:r>
            <a:r>
              <a:rPr lang="en-US" dirty="0"/>
              <a:t>, </a:t>
            </a:r>
            <a:r>
              <a:rPr lang="en-US" dirty="0" err="1"/>
              <a:t>obtiskne</a:t>
            </a:r>
            <a:r>
              <a:rPr lang="en-US" dirty="0"/>
              <a:t> se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papír</a:t>
            </a:r>
            <a:r>
              <a:rPr lang="en-US" dirty="0"/>
              <a:t> a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závěr</a:t>
            </a:r>
            <a:r>
              <a:rPr lang="en-US" dirty="0"/>
              <a:t> je k </a:t>
            </a:r>
            <a:r>
              <a:rPr lang="en-US" dirty="0" err="1"/>
              <a:t>papíru</a:t>
            </a:r>
            <a:r>
              <a:rPr lang="en-US" dirty="0"/>
              <a:t> </a:t>
            </a:r>
            <a:r>
              <a:rPr lang="en-US" dirty="0" err="1"/>
              <a:t>tepelně</a:t>
            </a:r>
            <a:r>
              <a:rPr lang="en-US" dirty="0"/>
              <a:t> </a:t>
            </a:r>
            <a:r>
              <a:rPr lang="en-US" dirty="0" err="1"/>
              <a:t>fixován</a:t>
            </a:r>
            <a:r>
              <a:rPr lang="en-US" dirty="0" smtClean="0"/>
              <a:t>.</a:t>
            </a:r>
            <a:r>
              <a:rPr lang="cs-CZ" dirty="0" smtClean="0"/>
              <a:t> 					</a:t>
            </a:r>
            <a:r>
              <a:rPr lang="en-US" sz="2000" dirty="0" smtClean="0"/>
              <a:t>[</a:t>
            </a:r>
            <a:r>
              <a:rPr lang="cs-CZ" sz="2000" dirty="0" smtClean="0"/>
              <a:t>1</a:t>
            </a:r>
            <a:r>
              <a:rPr lang="en-US" sz="2000" dirty="0" smtClean="0"/>
              <a:t>]</a:t>
            </a: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3371840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Laserová </a:t>
            </a:r>
            <a:r>
              <a:rPr lang="cs-CZ" dirty="0" err="1" smtClean="0"/>
              <a:t>tiskárnA</a:t>
            </a:r>
            <a:r>
              <a:rPr lang="cs-CZ" dirty="0" smtClean="0"/>
              <a:t> – princip tisku</a:t>
            </a:r>
            <a:endParaRPr lang="cs-CZ" dirty="0"/>
          </a:p>
        </p:txBody>
      </p:sp>
      <p:pic>
        <p:nvPicPr>
          <p:cNvPr id="1026" name="Picture 2" descr="Soubor:Laser-printer-diagram-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432" y="1810096"/>
            <a:ext cx="7620000" cy="4067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956376" y="5867980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[2]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8145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Průběh tisku – 1. krok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Mechanický stěrač setře zbytky toneru a žárovka odstraní náboj z předchozí fáze tisku. Poté je povrch válce </a:t>
            </a:r>
            <a:r>
              <a:rPr lang="cs-CZ" sz="2400" dirty="0" smtClean="0"/>
              <a:t>v celé </a:t>
            </a:r>
            <a:r>
              <a:rPr lang="cs-CZ" sz="2400" dirty="0"/>
              <a:t>šířce nabit z korony. V bodech, které se mají tisknout, je válec osvícen laserem, tím je odpor polovodiče v bodě snížen </a:t>
            </a:r>
            <a:r>
              <a:rPr lang="cs-CZ" sz="2400" dirty="0" smtClean="0"/>
              <a:t>a náboj </a:t>
            </a:r>
            <a:r>
              <a:rPr lang="cs-CZ" sz="2400" dirty="0"/>
              <a:t>z povrchu se vybije do středu válce. Toner (suchý jemný prášek) je vlivem otáčení válce nabit na stejnou polaritu jako povrch válce a přilne k válci pouze na místech, kde byl odstraněn náboj. V ostatních místech je toner od válce odpuzován, protože má stejnou polaritu. Následně se toner přenese z válce na papír, který je nabit na opačnou hodnotu než povrch válce</a:t>
            </a:r>
            <a:r>
              <a:rPr lang="cs-CZ" sz="2400" dirty="0" smtClean="0"/>
              <a:t>.</a:t>
            </a:r>
            <a:r>
              <a:rPr lang="en-US" sz="2400" dirty="0" smtClean="0"/>
              <a:t>	</a:t>
            </a:r>
            <a:r>
              <a:rPr lang="cs-CZ" sz="2400" dirty="0" smtClean="0"/>
              <a:t>					</a:t>
            </a:r>
            <a:r>
              <a:rPr lang="en-US" sz="2000" dirty="0" smtClean="0"/>
              <a:t>[</a:t>
            </a:r>
            <a:r>
              <a:rPr lang="cs-CZ" sz="2000" dirty="0" smtClean="0"/>
              <a:t>2</a:t>
            </a:r>
            <a:r>
              <a:rPr lang="en-US" sz="2000" dirty="0" smtClean="0"/>
              <a:t>]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60339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Průběh tisku – 2. krok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/>
              <a:t>Papír se pod válec dostane ze vstupního zásobníku </a:t>
            </a:r>
            <a:r>
              <a:rPr lang="cs-CZ" sz="2800" dirty="0" smtClean="0"/>
              <a:t>a je </a:t>
            </a:r>
            <a:r>
              <a:rPr lang="cs-CZ" sz="2800" dirty="0"/>
              <a:t>nabit opačným nábojem než povrch válce a toner. Toner se z míst na válci </a:t>
            </a:r>
            <a:r>
              <a:rPr lang="cs-CZ" sz="2800" dirty="0" smtClean="0"/>
              <a:t>s neutrálním </a:t>
            </a:r>
            <a:r>
              <a:rPr lang="cs-CZ" sz="2800" dirty="0"/>
              <a:t>nábojem přenese na papír, který je nabit nábojem opačným (než toner). Dále je toner pomocí vysoké teploty (od </a:t>
            </a:r>
            <a:r>
              <a:rPr lang="cs-CZ" sz="2800" dirty="0" smtClean="0"/>
              <a:t>180˚C </a:t>
            </a:r>
            <a:r>
              <a:rPr lang="cs-CZ" sz="2800" dirty="0"/>
              <a:t>a více) a tlaku roztaven a zapečen do papíru a následně je </a:t>
            </a:r>
            <a:r>
              <a:rPr lang="cs-CZ" sz="2800" dirty="0" smtClean="0"/>
              <a:t>z papíru </a:t>
            </a:r>
            <a:r>
              <a:rPr lang="cs-CZ" sz="2800" dirty="0"/>
              <a:t>sejmut náboj a papír je uložen do výstupního zásobníku.</a:t>
            </a:r>
            <a:r>
              <a:rPr lang="cs-CZ" dirty="0"/>
              <a:t>		</a:t>
            </a:r>
            <a:r>
              <a:rPr lang="cs-CZ" dirty="0" smtClean="0"/>
              <a:t>				</a:t>
            </a:r>
            <a:r>
              <a:rPr lang="en-US" sz="2200" dirty="0" smtClean="0"/>
              <a:t>[</a:t>
            </a:r>
            <a:r>
              <a:rPr lang="cs-CZ" sz="2200" dirty="0" smtClean="0"/>
              <a:t>2</a:t>
            </a:r>
            <a:r>
              <a:rPr lang="en-US" sz="2200" dirty="0" smtClean="0"/>
              <a:t>]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4041162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Průběh tisku – 3. krok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268760"/>
            <a:ext cx="8686800" cy="5472608"/>
          </a:xfrm>
        </p:spPr>
        <p:txBody>
          <a:bodyPr>
            <a:noAutofit/>
          </a:bodyPr>
          <a:lstStyle/>
          <a:p>
            <a:r>
              <a:rPr lang="cs-CZ" dirty="0"/>
              <a:t>Laserový paprsek prochází deflektorem, což je součástka, která v závislosti na přivedeném napětí propouští nebo nepropouští světlo (laserový paprsek). Napětí přivedené do deflektoru je obrazem bitmapy tištěné stránky. Rotující zrcátko (hranol) rozprostírá paprsek po celé šířce válce</a:t>
            </a:r>
            <a:r>
              <a:rPr lang="cs-CZ" dirty="0" smtClean="0"/>
              <a:t>.					</a:t>
            </a:r>
            <a:r>
              <a:rPr lang="en-US" sz="2000" dirty="0" smtClean="0"/>
              <a:t>[2]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559794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286544"/>
            <a:ext cx="8686800" cy="838200"/>
          </a:xfrm>
        </p:spPr>
        <p:txBody>
          <a:bodyPr>
            <a:normAutofit/>
          </a:bodyPr>
          <a:lstStyle/>
          <a:p>
            <a:r>
              <a:rPr lang="cs-CZ" dirty="0" smtClean="0"/>
              <a:t>Další zdroje informací</a:t>
            </a:r>
            <a:r>
              <a:rPr lang="en-US" dirty="0" smtClean="0"/>
              <a:t> o </a:t>
            </a:r>
            <a:r>
              <a:rPr lang="cs-CZ" dirty="0" smtClean="0"/>
              <a:t>tiskárnách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639341"/>
            <a:ext cx="86868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>
                <a:hlinkClick r:id="rId2"/>
              </a:rPr>
              <a:t>http://</a:t>
            </a:r>
            <a:r>
              <a:rPr lang="cs-CZ" sz="2800" dirty="0" err="1" smtClean="0">
                <a:hlinkClick r:id="rId2"/>
              </a:rPr>
              <a:t>cs.wikipedia.org</a:t>
            </a:r>
            <a:r>
              <a:rPr lang="cs-CZ" sz="2800" dirty="0" smtClean="0">
                <a:hlinkClick r:id="rId2"/>
              </a:rPr>
              <a:t>/wiki/Jehli%C4%8Dkov%C3%A1_tisk%C3%A1rna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nebo</a:t>
            </a:r>
          </a:p>
          <a:p>
            <a:pPr marL="0" indent="0">
              <a:buNone/>
            </a:pPr>
            <a:r>
              <a:rPr lang="cs-CZ" sz="2800" dirty="0">
                <a:hlinkClick r:id="rId3"/>
              </a:rPr>
              <a:t>http://</a:t>
            </a:r>
            <a:r>
              <a:rPr lang="cs-CZ" sz="2800" dirty="0" err="1" smtClean="0">
                <a:hlinkClick r:id="rId3"/>
              </a:rPr>
              <a:t>cs.wikipedia.org</a:t>
            </a:r>
            <a:r>
              <a:rPr lang="cs-CZ" sz="2800" dirty="0" smtClean="0">
                <a:hlinkClick r:id="rId3"/>
              </a:rPr>
              <a:t>/wiki/Inkoustov%C3%A1_tisk%C3%A1rna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případně</a:t>
            </a:r>
          </a:p>
          <a:p>
            <a:pPr marL="0" indent="0">
              <a:buNone/>
            </a:pPr>
            <a:r>
              <a:rPr lang="cs-CZ" sz="2800" dirty="0">
                <a:hlinkClick r:id="rId4"/>
              </a:rPr>
              <a:t>http://</a:t>
            </a:r>
            <a:r>
              <a:rPr lang="cs-CZ" sz="2800" dirty="0" err="1">
                <a:hlinkClick r:id="rId4"/>
              </a:rPr>
              <a:t>cs.wikipedia.org</a:t>
            </a:r>
            <a:r>
              <a:rPr lang="cs-CZ" sz="2800" dirty="0">
                <a:hlinkClick r:id="rId4"/>
              </a:rPr>
              <a:t>/wiki/Laserov%C3%A1_tisk%C3%A1rna</a:t>
            </a:r>
            <a:endParaRPr lang="cs-CZ" sz="2800" dirty="0" smtClean="0"/>
          </a:p>
        </p:txBody>
      </p:sp>
    </p:spTree>
    <p:extLst>
      <p:ext uri="{BB962C8B-B14F-4D97-AF65-F5344CB8AC3E}">
        <p14:creationId xmlns:p14="http://schemas.microsoft.com/office/powerpoint/2010/main" val="1879921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23068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400" dirty="0" smtClean="0"/>
              <a:t>[1] </a:t>
            </a:r>
            <a:r>
              <a:rPr lang="cs-CZ" sz="1400" dirty="0" smtClean="0"/>
              <a:t>Laserová </a:t>
            </a:r>
            <a:r>
              <a:rPr lang="cs-CZ" sz="1400" dirty="0"/>
              <a:t>tiskárna. In: </a:t>
            </a:r>
            <a:r>
              <a:rPr lang="cs-CZ" sz="1400" i="1" dirty="0" err="1"/>
              <a:t>Wikipedia</a:t>
            </a:r>
            <a:r>
              <a:rPr lang="cs-CZ" sz="1400" i="1" dirty="0"/>
              <a:t>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 [online]. San Francisco (CA): </a:t>
            </a:r>
            <a:r>
              <a:rPr lang="cs-CZ" sz="1400" dirty="0" err="1"/>
              <a:t>Wikimedia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2012, 2012-12-20 [cit. 2012-12-22]. Dostupné z</a:t>
            </a:r>
            <a:r>
              <a:rPr lang="cs-CZ" sz="1400" dirty="0" smtClean="0"/>
              <a:t>:</a:t>
            </a:r>
          </a:p>
          <a:p>
            <a:pPr marL="0" indent="0">
              <a:buNone/>
            </a:pPr>
            <a:r>
              <a:rPr lang="cs-CZ" sz="1400" dirty="0" smtClean="0"/>
              <a:t>http</a:t>
            </a:r>
            <a:r>
              <a:rPr lang="cs-CZ" sz="1400" dirty="0"/>
              <a:t>://</a:t>
            </a:r>
            <a:r>
              <a:rPr lang="cs-CZ" sz="1400" dirty="0" err="1" smtClean="0"/>
              <a:t>cs.wikipedia.org</a:t>
            </a:r>
            <a:r>
              <a:rPr lang="cs-CZ" sz="1400" dirty="0" smtClean="0"/>
              <a:t>/wiki/Laserov%C3%A1_tisk%C3%A1rna</a:t>
            </a:r>
          </a:p>
          <a:p>
            <a:pPr marL="0" indent="0">
              <a:buNone/>
            </a:pPr>
            <a:r>
              <a:rPr lang="en-US" sz="1400" dirty="0" smtClean="0"/>
              <a:t>[2] </a:t>
            </a:r>
            <a:r>
              <a:rPr lang="pl-PL" sz="1400" dirty="0" smtClean="0"/>
              <a:t>PREMEK.V@CS.WIKI.</a:t>
            </a:r>
            <a:r>
              <a:rPr lang="pl-PL" sz="1400" dirty="0"/>
              <a:t> </a:t>
            </a:r>
            <a:r>
              <a:rPr lang="pl-PL" sz="1400" i="1" dirty="0"/>
              <a:t>Laser-printer-diagram-cs.svg</a:t>
            </a:r>
            <a:r>
              <a:rPr lang="pl-PL" sz="1400" dirty="0"/>
              <a:t> [online]. [cit. </a:t>
            </a:r>
            <a:r>
              <a:rPr lang="pl-PL" sz="1400" dirty="0" smtClean="0"/>
              <a:t>22.12.2012]. </a:t>
            </a:r>
            <a:r>
              <a:rPr lang="pl-PL" sz="1400" dirty="0"/>
              <a:t>Dostupný na WWW: http://cs.wikipedia.org/wiki/Soubor:Laser-printer-diagram-cs.svg</a:t>
            </a:r>
            <a:endParaRPr lang="en-US" sz="1400" dirty="0" smtClean="0"/>
          </a:p>
        </p:txBody>
      </p:sp>
    </p:spTree>
    <p:extLst>
      <p:ext uri="{BB962C8B-B14F-4D97-AF65-F5344CB8AC3E}">
        <p14:creationId xmlns:p14="http://schemas.microsoft.com/office/powerpoint/2010/main" val="1778126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2226</TotalTime>
  <Words>252</Words>
  <Application>Microsoft Office PowerPoint</Application>
  <PresentationFormat>Předvádění na obrazovce (4:3)</PresentationFormat>
  <Paragraphs>43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Motiv systému Office</vt:lpstr>
      <vt:lpstr>Cesta</vt:lpstr>
      <vt:lpstr>Prezentace aplikace PowerPoint</vt:lpstr>
      <vt:lpstr>ANOTACE</vt:lpstr>
      <vt:lpstr>Laserové tiskárny</vt:lpstr>
      <vt:lpstr>Laserové tiskárny - charakteristika</vt:lpstr>
      <vt:lpstr>Laserová tiskárnA – princip tisku</vt:lpstr>
      <vt:lpstr>Průběh tisku – 1. krok</vt:lpstr>
      <vt:lpstr>Průběh tisku – 2. krok</vt:lpstr>
      <vt:lpstr>Průběh tisku – 3. krok</vt:lpstr>
      <vt:lpstr>Další zdroje informací o tiskárnách</vt:lpstr>
      <vt:lpstr>Použité zdroje</vt:lpstr>
    </vt:vector>
  </TitlesOfParts>
  <Company>SOU Uherský Brod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Ing. Radim Bublík</dc:creator>
  <cp:lastModifiedBy>bublikradim</cp:lastModifiedBy>
  <cp:revision>180</cp:revision>
  <dcterms:created xsi:type="dcterms:W3CDTF">2012-08-02T10:31:28Z</dcterms:created>
  <dcterms:modified xsi:type="dcterms:W3CDTF">2013-02-28T13:15:35Z</dcterms:modified>
</cp:coreProperties>
</file>