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  <p:sldMasterId id="2147483792" r:id="rId2"/>
  </p:sldMasterIdLst>
  <p:sldIdLst>
    <p:sldId id="271" r:id="rId3"/>
    <p:sldId id="258" r:id="rId4"/>
    <p:sldId id="259" r:id="rId5"/>
    <p:sldId id="260" r:id="rId6"/>
    <p:sldId id="273" r:id="rId7"/>
    <p:sldId id="278" r:id="rId8"/>
    <p:sldId id="279" r:id="rId9"/>
    <p:sldId id="280" r:id="rId10"/>
    <p:sldId id="281" r:id="rId11"/>
    <p:sldId id="282" r:id="rId12"/>
    <p:sldId id="283" r:id="rId13"/>
    <p:sldId id="284" r:id="rId14"/>
    <p:sldId id="285" r:id="rId15"/>
    <p:sldId id="277" r:id="rId16"/>
    <p:sldId id="270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722" autoAdjust="0"/>
  </p:normalViewPr>
  <p:slideViewPr>
    <p:cSldViewPr>
      <p:cViewPr>
        <p:scale>
          <a:sx n="90" d="100"/>
          <a:sy n="90" d="100"/>
        </p:scale>
        <p:origin x="-990" y="-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534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2566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1816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0780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8856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07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2153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99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0542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139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68691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>
                <a:solidFill>
                  <a:srgbClr val="94C600"/>
                </a:solidFill>
              </a:rPr>
              <a:pPr/>
              <a:t>‹#›</a:t>
            </a:fld>
            <a:endParaRPr lang="cs-CZ">
              <a:solidFill>
                <a:srgbClr val="94C600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94C600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97026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20D11D-3FDA-490A-A584-D9D128A67B9C}" type="datetimeFigureOut">
              <a:rPr lang="cs-CZ" smtClean="0"/>
              <a:t>28.2.2013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EA10FC3-42F0-45BC-BFC3-471E5C1CBFD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Hasselblad" TargetMode="Externa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OCR" TargetMode="External"/><Relationship Id="rId2" Type="http://schemas.openxmlformats.org/officeDocument/2006/relationships/hyperlink" Target="http://cs.wikipedia.org/wiki/Scanner" TargetMode="External"/><Relationship Id="rId1" Type="http://schemas.openxmlformats.org/officeDocument/2006/relationships/slideLayout" Target="../slideLayouts/slideLayout13.xml"/><Relationship Id="rId4" Type="http://schemas.openxmlformats.org/officeDocument/2006/relationships/hyperlink" Target="http://cs.wikipedia.org/wiki/%C4%8C%C3%A1rov%C3%BD_k%C3%B3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1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 dirty="0">
              <a:solidFill>
                <a:prstClr val="white"/>
              </a:solidFill>
            </a:endParaRPr>
          </a:p>
        </p:txBody>
      </p:sp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1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4" y="5877272"/>
            <a:ext cx="834866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>
                <a:solidFill>
                  <a:prstClr val="black"/>
                </a:solidFill>
              </a:rPr>
              <a:t>Uvedení autoři, není-li uvedeno jinak, jsou autory tohoto výukového materiálu a všech jeho částí. Tento projekt je spolufinancován ESF a státním rozpočtem ČR.</a:t>
            </a:r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98054143"/>
              </p:ext>
            </p:extLst>
          </p:nvPr>
        </p:nvGraphicFramePr>
        <p:xfrm>
          <a:off x="1103784" y="1397000"/>
          <a:ext cx="6936432" cy="4372337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2321119"/>
                <a:gridCol w="4615313"/>
              </a:tblGrid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Název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SŠ: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SOU</a:t>
                      </a:r>
                      <a:r>
                        <a:rPr lang="cs-CZ" sz="2000" b="0" baseline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Uherský Brod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Autoři: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Ing. Radim Bublík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6547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Název prezentace:</a:t>
                      </a:r>
                    </a:p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(</a:t>
                      </a:r>
                      <a:r>
                        <a:rPr lang="cs-CZ" sz="200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DUMu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)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Skener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Tematická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oblast: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Hardware počítače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1. ročník oboru Mechanik opravář motorových vozidel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Číslo</a:t>
                      </a:r>
                      <a:r>
                        <a:rPr lang="cs-CZ" sz="20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projektu: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CZ.1.07/1.5.00/34.0369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59295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Datum vzniku: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2000" b="0" dirty="0" smtClean="0">
                          <a:solidFill>
                            <a:schemeClr val="tx1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22. 12. 2012</a:t>
                      </a:r>
                      <a:endParaRPr lang="cs-CZ" sz="2000" b="0" dirty="0">
                        <a:solidFill>
                          <a:schemeClr val="tx1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579661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Záměrem této sady výukových materiálů s názvem </a:t>
            </a:r>
            <a:r>
              <a:rPr lang="cs-CZ" sz="2400" b="1" dirty="0" smtClean="0"/>
              <a:t>Hardware počítače </a:t>
            </a:r>
            <a:r>
              <a:rPr lang="cs-CZ" sz="2400" dirty="0" smtClean="0"/>
              <a:t>je poskytnout žákům potřebné informace o technickém vybavení počítačů pro jejich lepší orientaci v informačních a komunikačních technologiích (zejména počítačích), se kterými se budou velmi pravděpodobně setkávat po celý svůj život.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Jednotlivé </a:t>
            </a:r>
            <a:r>
              <a:rPr lang="cs-CZ" sz="2400" dirty="0" err="1" smtClean="0"/>
              <a:t>DUMy</a:t>
            </a:r>
            <a:r>
              <a:rPr lang="cs-CZ" sz="2400" dirty="0" smtClean="0"/>
              <a:t> (prezentace a pracovní listy) v této sadě pokryjí postupně tematické oblasti, které jsou probírány v předmětu Informační a komunikační technologie na naší SŠ.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Tato prezentace je konkrétně zaměřena na tematický celek </a:t>
            </a:r>
            <a:r>
              <a:rPr lang="cs-CZ" sz="2400" b="1" dirty="0" smtClean="0"/>
              <a:t>Vstupní zařízení počítače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549307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Skener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406680" y="4899175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[1]</a:t>
            </a:r>
            <a:endParaRPr lang="cs-CZ" dirty="0"/>
          </a:p>
        </p:txBody>
      </p:sp>
      <p:pic>
        <p:nvPicPr>
          <p:cNvPr id="1028" name="Picture 4" descr="https://interlink-static.tsbohemia.cz/epson-skener-perfection-v600-photo_ien102685.jpg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526" b="17567"/>
          <a:stretch/>
        </p:blipFill>
        <p:spPr bwMode="auto">
          <a:xfrm>
            <a:off x="1691680" y="1844824"/>
            <a:ext cx="5715000" cy="342368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1422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Skener - charakteristika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0146"/>
            <a:ext cx="8686800" cy="4971182"/>
          </a:xfrm>
        </p:spPr>
        <p:txBody>
          <a:bodyPr>
            <a:noAutofit/>
          </a:bodyPr>
          <a:lstStyle/>
          <a:p>
            <a:r>
              <a:rPr lang="en-US" dirty="0"/>
              <a:t>Scanner, </a:t>
            </a:r>
            <a:r>
              <a:rPr lang="en-US" dirty="0" err="1"/>
              <a:t>skener</a:t>
            </a:r>
            <a:r>
              <a:rPr lang="en-US" dirty="0"/>
              <a:t> (</a:t>
            </a:r>
            <a:r>
              <a:rPr lang="en-US" dirty="0" err="1"/>
              <a:t>anglicky</a:t>
            </a:r>
            <a:r>
              <a:rPr lang="en-US" dirty="0"/>
              <a:t> </a:t>
            </a:r>
            <a:r>
              <a:rPr lang="en-US" i="1" dirty="0"/>
              <a:t>scanner</a:t>
            </a:r>
            <a:r>
              <a:rPr lang="en-US" dirty="0"/>
              <a:t>, </a:t>
            </a:r>
            <a:r>
              <a:rPr lang="en-US" dirty="0" err="1"/>
              <a:t>výslovnost</a:t>
            </a:r>
            <a:r>
              <a:rPr lang="en-US" dirty="0"/>
              <a:t> [</a:t>
            </a:r>
            <a:r>
              <a:rPr lang="en-US" dirty="0" err="1"/>
              <a:t>skenr</a:t>
            </a:r>
            <a:r>
              <a:rPr lang="en-US" dirty="0"/>
              <a:t>], </a:t>
            </a:r>
            <a:r>
              <a:rPr lang="en-US" dirty="0" err="1"/>
              <a:t>někdy</a:t>
            </a:r>
            <a:r>
              <a:rPr lang="en-US" dirty="0"/>
              <a:t> </a:t>
            </a:r>
            <a:r>
              <a:rPr lang="en-US" dirty="0" err="1"/>
              <a:t>též</a:t>
            </a:r>
            <a:r>
              <a:rPr lang="en-US" dirty="0"/>
              <a:t> </a:t>
            </a:r>
            <a:r>
              <a:rPr lang="en-US" dirty="0" err="1"/>
              <a:t>nesprávně</a:t>
            </a:r>
            <a:r>
              <a:rPr lang="en-US" dirty="0"/>
              <a:t> [</a:t>
            </a:r>
            <a:r>
              <a:rPr lang="en-US" dirty="0" err="1"/>
              <a:t>skener</a:t>
            </a:r>
            <a:r>
              <a:rPr lang="en-US" dirty="0"/>
              <a:t>]; </a:t>
            </a:r>
            <a:r>
              <a:rPr lang="en-US" dirty="0" err="1"/>
              <a:t>doslovný</a:t>
            </a:r>
            <a:r>
              <a:rPr lang="en-US" dirty="0"/>
              <a:t> </a:t>
            </a:r>
            <a:r>
              <a:rPr lang="en-US" dirty="0" err="1"/>
              <a:t>překlad</a:t>
            </a:r>
            <a:r>
              <a:rPr lang="en-US" dirty="0"/>
              <a:t> </a:t>
            </a:r>
            <a:r>
              <a:rPr lang="en-US" dirty="0" err="1"/>
              <a:t>snímač</a:t>
            </a:r>
            <a:r>
              <a:rPr lang="en-US" dirty="0"/>
              <a:t>) je </a:t>
            </a:r>
            <a:r>
              <a:rPr lang="en-US" dirty="0" err="1"/>
              <a:t>hardwarové</a:t>
            </a:r>
            <a:r>
              <a:rPr lang="en-US" dirty="0"/>
              <a:t> </a:t>
            </a:r>
            <a:r>
              <a:rPr lang="en-US" dirty="0" err="1"/>
              <a:t>vstupní</a:t>
            </a:r>
            <a:r>
              <a:rPr lang="en-US" dirty="0"/>
              <a:t> </a:t>
            </a:r>
            <a:r>
              <a:rPr lang="en-US" dirty="0" err="1"/>
              <a:t>zařízení</a:t>
            </a:r>
            <a:r>
              <a:rPr lang="en-US" dirty="0"/>
              <a:t> </a:t>
            </a:r>
            <a:r>
              <a:rPr lang="en-US" dirty="0" err="1"/>
              <a:t>umožňující</a:t>
            </a:r>
            <a:r>
              <a:rPr lang="en-US" dirty="0"/>
              <a:t> </a:t>
            </a:r>
            <a:r>
              <a:rPr lang="en-US" dirty="0" err="1"/>
              <a:t>převedení</a:t>
            </a:r>
            <a:r>
              <a:rPr lang="en-US" dirty="0"/>
              <a:t> </a:t>
            </a:r>
            <a:r>
              <a:rPr lang="en-US" dirty="0" err="1"/>
              <a:t>fyzické</a:t>
            </a:r>
            <a:r>
              <a:rPr lang="en-US" dirty="0"/>
              <a:t> 2D </a:t>
            </a:r>
            <a:r>
              <a:rPr lang="en-US" dirty="0" err="1"/>
              <a:t>nebo</a:t>
            </a:r>
            <a:r>
              <a:rPr lang="en-US" dirty="0"/>
              <a:t> 3D </a:t>
            </a:r>
            <a:r>
              <a:rPr lang="en-US" dirty="0" err="1"/>
              <a:t>předlohy</a:t>
            </a:r>
            <a:r>
              <a:rPr lang="en-US" dirty="0"/>
              <a:t> do </a:t>
            </a:r>
            <a:r>
              <a:rPr lang="en-US" dirty="0" err="1"/>
              <a:t>digitální</a:t>
            </a:r>
            <a:r>
              <a:rPr lang="en-US" dirty="0"/>
              <a:t> </a:t>
            </a:r>
            <a:r>
              <a:rPr lang="en-US" dirty="0" err="1"/>
              <a:t>podoby</a:t>
            </a:r>
            <a:r>
              <a:rPr lang="en-US" dirty="0"/>
              <a:t> pro </a:t>
            </a:r>
            <a:r>
              <a:rPr lang="en-US" dirty="0" err="1"/>
              <a:t>další</a:t>
            </a:r>
            <a:r>
              <a:rPr lang="en-US" dirty="0"/>
              <a:t> </a:t>
            </a:r>
            <a:r>
              <a:rPr lang="en-US" dirty="0" err="1"/>
              <a:t>využití</a:t>
            </a:r>
            <a:r>
              <a:rPr lang="en-US" dirty="0"/>
              <a:t>, </a:t>
            </a:r>
            <a:r>
              <a:rPr lang="en-US" dirty="0" err="1"/>
              <a:t>většinou</a:t>
            </a:r>
            <a:r>
              <a:rPr lang="en-US" dirty="0"/>
              <a:t> </a:t>
            </a:r>
            <a:r>
              <a:rPr lang="en-US" dirty="0" err="1"/>
              <a:t>pomocí</a:t>
            </a:r>
            <a:r>
              <a:rPr lang="en-US" dirty="0"/>
              <a:t> </a:t>
            </a:r>
            <a:r>
              <a:rPr lang="en-US" dirty="0" err="1"/>
              <a:t>počítače</a:t>
            </a:r>
            <a:r>
              <a:rPr lang="en-US" dirty="0" smtClean="0"/>
              <a:t>.</a:t>
            </a:r>
            <a:r>
              <a:rPr lang="cs-CZ" dirty="0" smtClean="0"/>
              <a:t>			</a:t>
            </a:r>
            <a:r>
              <a:rPr lang="en-US" sz="2000" dirty="0" smtClean="0"/>
              <a:t>[</a:t>
            </a:r>
            <a:r>
              <a:rPr lang="cs-CZ" sz="2000" dirty="0"/>
              <a:t>2</a:t>
            </a:r>
            <a:r>
              <a:rPr lang="en-US" sz="2000" dirty="0" smtClean="0"/>
              <a:t>]</a:t>
            </a: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371840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Skener - historie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95536" y="1628800"/>
            <a:ext cx="835292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Clr>
                <a:schemeClr val="bg2">
                  <a:lumMod val="50000"/>
                </a:schemeClr>
              </a:buClr>
              <a:buFont typeface="Wingdings" pitchFamily="2" charset="2"/>
              <a:buChar char="q"/>
            </a:pPr>
            <a:r>
              <a:rPr lang="cs-CZ" sz="3200" dirty="0"/>
              <a:t>1957 – První digitální snímek vytvořený </a:t>
            </a:r>
            <a:r>
              <a:rPr lang="cs-CZ" sz="3200" dirty="0" smtClean="0"/>
              <a:t>na počítači </a:t>
            </a:r>
            <a:r>
              <a:rPr lang="cs-CZ" sz="3200" dirty="0"/>
              <a:t>Russellem </a:t>
            </a:r>
            <a:r>
              <a:rPr lang="cs-CZ" sz="3200" dirty="0" err="1"/>
              <a:t>Kirschem</a:t>
            </a:r>
            <a:r>
              <a:rPr lang="cs-CZ" sz="3200" dirty="0"/>
              <a:t> na </a:t>
            </a:r>
            <a:r>
              <a:rPr lang="cs-CZ" sz="3200" dirty="0" smtClean="0"/>
              <a:t>U.S. </a:t>
            </a:r>
            <a:r>
              <a:rPr lang="cs-CZ" sz="3200" dirty="0" err="1" smtClean="0"/>
              <a:t>National</a:t>
            </a:r>
            <a:r>
              <a:rPr lang="cs-CZ" sz="3200" dirty="0" smtClean="0"/>
              <a:t> </a:t>
            </a:r>
            <a:r>
              <a:rPr lang="cs-CZ" sz="3200" dirty="0" err="1"/>
              <a:t>Bureau</a:t>
            </a:r>
            <a:r>
              <a:rPr lang="cs-CZ" sz="3200" dirty="0"/>
              <a:t> </a:t>
            </a:r>
            <a:r>
              <a:rPr lang="cs-CZ" sz="3200" dirty="0" err="1"/>
              <a:t>of</a:t>
            </a:r>
            <a:r>
              <a:rPr lang="cs-CZ" sz="3200" dirty="0"/>
              <a:t> </a:t>
            </a:r>
            <a:r>
              <a:rPr lang="cs-CZ" sz="3200" dirty="0" err="1"/>
              <a:t>Standards</a:t>
            </a:r>
            <a:r>
              <a:rPr lang="cs-CZ" sz="3200" dirty="0"/>
              <a:t>, dnes známý jako Národní institut pro standardy </a:t>
            </a:r>
            <a:r>
              <a:rPr lang="cs-CZ" sz="3200" dirty="0" smtClean="0"/>
              <a:t>a technologie </a:t>
            </a:r>
            <a:r>
              <a:rPr lang="cs-CZ" sz="3200" dirty="0"/>
              <a:t>(</a:t>
            </a:r>
            <a:r>
              <a:rPr lang="cs-CZ" sz="3200" i="1" dirty="0" err="1"/>
              <a:t>National</a:t>
            </a:r>
            <a:r>
              <a:rPr lang="cs-CZ" sz="3200" i="1" dirty="0"/>
              <a:t> Institute </a:t>
            </a:r>
            <a:r>
              <a:rPr lang="cs-CZ" sz="3200" i="1" dirty="0" err="1"/>
              <a:t>of</a:t>
            </a:r>
            <a:r>
              <a:rPr lang="cs-CZ" sz="3200" i="1" dirty="0"/>
              <a:t> </a:t>
            </a:r>
            <a:r>
              <a:rPr lang="cs-CZ" sz="3200" i="1" dirty="0" err="1"/>
              <a:t>Standards</a:t>
            </a:r>
            <a:r>
              <a:rPr lang="cs-CZ" sz="3200" i="1" dirty="0"/>
              <a:t> and Technology, nebo NIST</a:t>
            </a:r>
            <a:r>
              <a:rPr lang="cs-CZ" sz="3200" dirty="0" smtClean="0"/>
              <a:t>) </a:t>
            </a:r>
            <a:r>
              <a:rPr lang="en-US" sz="2000" dirty="0" smtClean="0"/>
              <a:t>[2]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028145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Druhy skenerů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Čtečky čárových kódů</a:t>
            </a:r>
          </a:p>
          <a:p>
            <a:r>
              <a:rPr lang="cs-CZ" dirty="0" smtClean="0"/>
              <a:t>Ruční (</a:t>
            </a:r>
            <a:r>
              <a:rPr lang="cs-CZ" i="1" dirty="0" smtClean="0"/>
              <a:t>hand-</a:t>
            </a:r>
            <a:r>
              <a:rPr lang="cs-CZ" i="1" dirty="0" err="1" smtClean="0"/>
              <a:t>held</a:t>
            </a:r>
            <a:r>
              <a:rPr lang="cs-CZ" dirty="0" smtClean="0"/>
              <a:t>)</a:t>
            </a:r>
          </a:p>
          <a:p>
            <a:r>
              <a:rPr lang="cs-CZ" dirty="0" smtClean="0"/>
              <a:t>Stolní (</a:t>
            </a:r>
            <a:r>
              <a:rPr lang="cs-CZ" i="1" dirty="0" err="1" smtClean="0"/>
              <a:t>flatbed</a:t>
            </a:r>
            <a:r>
              <a:rPr lang="cs-CZ" sz="3600" dirty="0" smtClean="0"/>
              <a:t>)</a:t>
            </a:r>
          </a:p>
          <a:p>
            <a:r>
              <a:rPr lang="cs-CZ" dirty="0" smtClean="0"/>
              <a:t>Bubnové (</a:t>
            </a:r>
            <a:r>
              <a:rPr lang="cs-CZ" i="1" dirty="0" err="1" smtClean="0"/>
              <a:t>drum</a:t>
            </a:r>
            <a:r>
              <a:rPr lang="cs-CZ" dirty="0" smtClean="0"/>
              <a:t>)</a:t>
            </a:r>
          </a:p>
          <a:p>
            <a:r>
              <a:rPr lang="cs-CZ" dirty="0" smtClean="0"/>
              <a:t>Filmové</a:t>
            </a:r>
          </a:p>
          <a:p>
            <a:r>
              <a:rPr lang="cs-CZ" dirty="0" smtClean="0"/>
              <a:t>3D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339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Čtečky čárových kódů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Dělí se </a:t>
            </a:r>
            <a:r>
              <a:rPr lang="cs-CZ" dirty="0" smtClean="0"/>
              <a:t>na </a:t>
            </a:r>
            <a:r>
              <a:rPr lang="cs-CZ" b="1" dirty="0"/>
              <a:t>1D</a:t>
            </a:r>
            <a:r>
              <a:rPr lang="cs-CZ" dirty="0"/>
              <a:t> a </a:t>
            </a:r>
            <a:r>
              <a:rPr lang="cs-CZ" b="1" dirty="0"/>
              <a:t>2D</a:t>
            </a:r>
            <a:r>
              <a:rPr lang="cs-CZ" dirty="0"/>
              <a:t> podle </a:t>
            </a:r>
            <a:r>
              <a:rPr lang="cs-CZ" b="1" dirty="0"/>
              <a:t>typu čárového </a:t>
            </a:r>
            <a:r>
              <a:rPr lang="cs-CZ" b="1" dirty="0" smtClean="0"/>
              <a:t>kódu</a:t>
            </a:r>
            <a:r>
              <a:rPr lang="cs-CZ" dirty="0" smtClean="0"/>
              <a:t>, např. kód 2-5: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 smtClean="0"/>
              <a:t>Využívají </a:t>
            </a:r>
            <a:r>
              <a:rPr lang="cs-CZ" dirty="0"/>
              <a:t>paprsku laseru nebo laserové diody</a:t>
            </a:r>
            <a:r>
              <a:rPr lang="cs-CZ" dirty="0" smtClean="0"/>
              <a:t>.</a:t>
            </a:r>
          </a:p>
          <a:p>
            <a:r>
              <a:rPr lang="cs-CZ" dirty="0" smtClean="0"/>
              <a:t>Mohou </a:t>
            </a:r>
            <a:r>
              <a:rPr lang="cs-CZ" dirty="0"/>
              <a:t>být ruční (tzv. „pistole“), nebo zabudované (např. v pokladnách).</a:t>
            </a:r>
          </a:p>
        </p:txBody>
      </p:sp>
      <p:pic>
        <p:nvPicPr>
          <p:cNvPr id="2050" name="Picture 2" descr="http://upload.wikimedia.org/wikipedia/commons/thumb/5/5f/Barcode2of5example.svg/500px-Barcode2of5example.svg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060848"/>
            <a:ext cx="4762500" cy="16859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44408" y="3377442"/>
            <a:ext cx="720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[</a:t>
            </a:r>
            <a:r>
              <a:rPr lang="cs-CZ" dirty="0" smtClean="0"/>
              <a:t>3</a:t>
            </a:r>
            <a:r>
              <a:rPr lang="en-US" dirty="0" smtClean="0"/>
              <a:t>]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41162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Ru</a:t>
            </a:r>
            <a:r>
              <a:rPr lang="cs-CZ" dirty="0" smtClean="0"/>
              <a:t>ční (hand-</a:t>
            </a:r>
            <a:r>
              <a:rPr lang="cs-CZ" dirty="0" err="1" smtClean="0"/>
              <a:t>held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Tímto scannerem je nutno ručně přejíždět po snímané </a:t>
            </a:r>
            <a:r>
              <a:rPr lang="cs-CZ" dirty="0" smtClean="0"/>
              <a:t>předloze.</a:t>
            </a:r>
          </a:p>
          <a:p>
            <a:r>
              <a:rPr lang="cs-CZ" dirty="0" smtClean="0"/>
              <a:t>Nevýhodou </a:t>
            </a:r>
            <a:r>
              <a:rPr lang="cs-CZ" dirty="0"/>
              <a:t>je malá kvalita nasnímaného obrazu způsobená jak nízkým rozlišením snímače, tak nutností přesného ovládání ze strany uživatele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Používá </a:t>
            </a:r>
            <a:r>
              <a:rPr lang="cs-CZ" dirty="0"/>
              <a:t>se tam, kde je třeba rychle snímat malé plochy, případně při nemožnosti umístění předlohy do stolního </a:t>
            </a:r>
            <a:r>
              <a:rPr lang="cs-CZ" dirty="0" smtClean="0"/>
              <a:t>scanneru.</a:t>
            </a:r>
          </a:p>
          <a:p>
            <a:r>
              <a:rPr lang="cs-CZ" dirty="0" smtClean="0"/>
              <a:t>Dnes </a:t>
            </a:r>
            <a:r>
              <a:rPr lang="cs-CZ" dirty="0"/>
              <a:t>téměř vymizel vzhledem k masivnímu rozšíření stolního typu</a:t>
            </a:r>
            <a:r>
              <a:rPr lang="cs-CZ" dirty="0" smtClean="0"/>
              <a:t>. </a:t>
            </a:r>
            <a:r>
              <a:rPr lang="en-US" dirty="0" smtClean="0"/>
              <a:t>				</a:t>
            </a:r>
            <a:r>
              <a:rPr lang="en-US" sz="2200" dirty="0" smtClean="0"/>
              <a:t>[2]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2646045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Stoln</a:t>
            </a:r>
            <a:r>
              <a:rPr lang="cs-CZ" dirty="0" smtClean="0"/>
              <a:t>í (</a:t>
            </a:r>
            <a:r>
              <a:rPr lang="cs-CZ" dirty="0" err="1" smtClean="0"/>
              <a:t>flatbed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/>
              <a:t>Předloha se pokládá na sklo, pod nímž projíždí strojově ovládané snímací </a:t>
            </a:r>
            <a:r>
              <a:rPr lang="cs-CZ" dirty="0" smtClean="0"/>
              <a:t>rameno.</a:t>
            </a:r>
          </a:p>
          <a:p>
            <a:r>
              <a:rPr lang="cs-CZ" dirty="0" smtClean="0"/>
              <a:t>Dnes </a:t>
            </a:r>
            <a:r>
              <a:rPr lang="cs-CZ" dirty="0"/>
              <a:t>jsou už velmi levné (od cca 1000 Kč) a proto se staly naprosto běžnou součástí </a:t>
            </a:r>
            <a:r>
              <a:rPr lang="cs-CZ" dirty="0" smtClean="0"/>
              <a:t>života.</a:t>
            </a:r>
          </a:p>
          <a:p>
            <a:r>
              <a:rPr lang="cs-CZ" dirty="0" smtClean="0"/>
              <a:t>Nevýhodou </a:t>
            </a:r>
            <a:r>
              <a:rPr lang="cs-CZ" dirty="0"/>
              <a:t>je zejména možnost snímání jen relativně tenkých </a:t>
            </a:r>
            <a:r>
              <a:rPr lang="cs-CZ" dirty="0" smtClean="0"/>
              <a:t>předloh.</a:t>
            </a:r>
          </a:p>
          <a:p>
            <a:r>
              <a:rPr lang="cs-CZ" dirty="0" smtClean="0"/>
              <a:t>Velkoformátové </a:t>
            </a:r>
            <a:r>
              <a:rPr lang="cs-CZ" dirty="0"/>
              <a:t>scannery jsou schopné snímat předlohu po sloupcích. Dražší modely často snímají pomocí přídavných nástavců také diapozitivy a negativy</a:t>
            </a:r>
            <a:r>
              <a:rPr lang="cs-CZ" dirty="0" smtClean="0"/>
              <a:t>.</a:t>
            </a:r>
            <a:r>
              <a:rPr lang="en-US" dirty="0" smtClean="0"/>
              <a:t>				</a:t>
            </a:r>
            <a:r>
              <a:rPr lang="en-US" sz="2200" dirty="0" smtClean="0"/>
              <a:t>[2]</a:t>
            </a:r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181599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Bubnov</a:t>
            </a:r>
            <a:r>
              <a:rPr lang="cs-CZ" dirty="0" smtClean="0"/>
              <a:t>é (</a:t>
            </a:r>
            <a:r>
              <a:rPr lang="cs-CZ" dirty="0" err="1" smtClean="0"/>
              <a:t>drum</a:t>
            </a:r>
            <a:r>
              <a:rPr lang="cs-CZ" dirty="0" smtClean="0"/>
              <a:t>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800" dirty="0"/>
              <a:t>Předloha je nalepena na rotujícím válci a je snímána </a:t>
            </a:r>
            <a:r>
              <a:rPr lang="cs-CZ" sz="2800" dirty="0" smtClean="0"/>
              <a:t>paprskem. Pro </a:t>
            </a:r>
            <a:r>
              <a:rPr lang="cs-CZ" sz="2800" dirty="0"/>
              <a:t>sejmutí obrázku postačí jedna fotodioda, která snímá jeden </a:t>
            </a:r>
            <a:r>
              <a:rPr lang="cs-CZ" sz="2800" dirty="0" smtClean="0"/>
              <a:t>bod. Nejprve </a:t>
            </a:r>
            <a:r>
              <a:rPr lang="cs-CZ" sz="2800" dirty="0"/>
              <a:t>se přečte jeden „sloupec“ (tj. jedna otáčka bubnu), pak se fotodioda posune o jeden sloupec vedle, až je postupně sejmut celý povrch </a:t>
            </a:r>
            <a:r>
              <a:rPr lang="cs-CZ" sz="2800" dirty="0" smtClean="0"/>
              <a:t>bubnu. Nevýhodou je </a:t>
            </a:r>
            <a:r>
              <a:rPr lang="cs-CZ" sz="2800" dirty="0"/>
              <a:t>vysoká cena, a proto jsou využívány </a:t>
            </a:r>
            <a:r>
              <a:rPr lang="cs-CZ" sz="2800" dirty="0" smtClean="0"/>
              <a:t>pouze tam</a:t>
            </a:r>
            <a:r>
              <a:rPr lang="cs-CZ" sz="2800" dirty="0"/>
              <a:t>, kde je potřeba </a:t>
            </a:r>
            <a:r>
              <a:rPr lang="cs-CZ" sz="2800" b="1" dirty="0"/>
              <a:t>velice vysoká kvalita výsledku</a:t>
            </a:r>
            <a:r>
              <a:rPr lang="cs-CZ" sz="2800" dirty="0"/>
              <a:t> (např. z předlohy – diapozitivu je potřeba vytisknout plakát rozměru A2</a:t>
            </a:r>
            <a:r>
              <a:rPr lang="cs-CZ" sz="2800" dirty="0" smtClean="0"/>
              <a:t>). Tato </a:t>
            </a:r>
            <a:r>
              <a:rPr lang="cs-CZ" sz="2800" dirty="0"/>
              <a:t>technologie je zároveň </a:t>
            </a:r>
            <a:r>
              <a:rPr lang="cs-CZ" sz="2800" b="1" dirty="0"/>
              <a:t>nejstarší</a:t>
            </a:r>
            <a:r>
              <a:rPr lang="cs-CZ" sz="2800" dirty="0" smtClean="0"/>
              <a:t>. </a:t>
            </a:r>
            <a:r>
              <a:rPr lang="en-US" sz="2000" dirty="0" smtClean="0"/>
              <a:t>[2]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13938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Filmové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600" dirty="0"/>
              <a:t>Slouží pro snímání jednotlivých políček filmu</a:t>
            </a:r>
            <a:r>
              <a:rPr lang="cs-CZ" sz="3600" dirty="0" smtClean="0"/>
              <a:t>.</a:t>
            </a:r>
          </a:p>
          <a:p>
            <a:r>
              <a:rPr lang="cs-CZ" sz="3600" dirty="0" smtClean="0"/>
              <a:t>Vzhledem </a:t>
            </a:r>
            <a:r>
              <a:rPr lang="cs-CZ" sz="3600" dirty="0"/>
              <a:t>ke svému specifickému účelu jsou vesměs používány pouze profesionálně</a:t>
            </a:r>
            <a:r>
              <a:rPr lang="cs-CZ" sz="3600" dirty="0" smtClean="0"/>
              <a:t>.</a:t>
            </a:r>
          </a:p>
          <a:p>
            <a:r>
              <a:rPr lang="cs-CZ" sz="3600" dirty="0"/>
              <a:t>Např. systém </a:t>
            </a:r>
            <a:r>
              <a:rPr lang="cs-CZ" sz="3600" dirty="0" err="1"/>
              <a:t>Flextight</a:t>
            </a:r>
            <a:r>
              <a:rPr lang="cs-CZ" sz="3600" dirty="0"/>
              <a:t> a </a:t>
            </a:r>
            <a:r>
              <a:rPr lang="cs-CZ" sz="3600" dirty="0" err="1"/>
              <a:t>High</a:t>
            </a:r>
            <a:r>
              <a:rPr lang="cs-CZ" sz="3600" dirty="0"/>
              <a:t>-End skener </a:t>
            </a:r>
            <a:r>
              <a:rPr lang="cs-CZ" sz="3600" i="1" dirty="0" err="1" smtClean="0">
                <a:hlinkClick r:id="rId2" tooltip="Hasselblad"/>
              </a:rPr>
              <a:t>Hasselblad</a:t>
            </a:r>
            <a:r>
              <a:rPr lang="cs-CZ" sz="3600" i="1" dirty="0" smtClean="0"/>
              <a:t> </a:t>
            </a:r>
            <a:r>
              <a:rPr lang="cs-CZ" sz="3600" i="1" dirty="0" err="1" smtClean="0"/>
              <a:t>Flextight</a:t>
            </a:r>
            <a:r>
              <a:rPr lang="cs-CZ" sz="3600" i="1" dirty="0" smtClean="0"/>
              <a:t> </a:t>
            </a:r>
            <a:r>
              <a:rPr lang="cs-CZ" sz="3600" i="1" dirty="0"/>
              <a:t>X5</a:t>
            </a:r>
            <a:r>
              <a:rPr lang="cs-CZ" sz="36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17527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Parametry skenerů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5043190"/>
          </a:xfrm>
        </p:spPr>
        <p:txBody>
          <a:bodyPr>
            <a:normAutofit fontScale="92500" lnSpcReduction="10000"/>
          </a:bodyPr>
          <a:lstStyle/>
          <a:p>
            <a:r>
              <a:rPr lang="cs-CZ" b="1" dirty="0" smtClean="0"/>
              <a:t>Barevná hloubka </a:t>
            </a:r>
            <a:r>
              <a:rPr lang="cs-CZ" dirty="0" smtClean="0"/>
              <a:t>(množství odstínů barev)</a:t>
            </a:r>
          </a:p>
          <a:p>
            <a:r>
              <a:rPr lang="cs-CZ" b="1" dirty="0" smtClean="0"/>
              <a:t>Rozlišení obrazu </a:t>
            </a:r>
            <a:r>
              <a:rPr lang="cs-CZ" dirty="0" smtClean="0"/>
              <a:t>(udává se v DPI – počet bodů na palec)</a:t>
            </a:r>
          </a:p>
          <a:p>
            <a:r>
              <a:rPr lang="cs-CZ" b="1" dirty="0" smtClean="0"/>
              <a:t>Maximální velikost snímané předlohy </a:t>
            </a:r>
            <a:r>
              <a:rPr lang="cs-CZ" dirty="0" smtClean="0"/>
              <a:t>(např. A3)</a:t>
            </a:r>
          </a:p>
          <a:p>
            <a:r>
              <a:rPr lang="cs-CZ" b="1" dirty="0" err="1" smtClean="0"/>
              <a:t>Denzita</a:t>
            </a:r>
            <a:r>
              <a:rPr lang="cs-CZ" dirty="0" smtClean="0"/>
              <a:t> (je </a:t>
            </a:r>
            <a:r>
              <a:rPr lang="cs-CZ" dirty="0"/>
              <a:t>dekadickým logaritmem </a:t>
            </a:r>
            <a:r>
              <a:rPr lang="cs-CZ" dirty="0" smtClean="0"/>
              <a:t>opacity:</a:t>
            </a:r>
          </a:p>
          <a:p>
            <a:pPr marL="457200" lvl="1" indent="0">
              <a:buNone/>
            </a:pPr>
            <a:r>
              <a:rPr lang="cs-CZ" sz="3200" b="1" dirty="0" smtClean="0"/>
              <a:t>D = log O</a:t>
            </a:r>
            <a:r>
              <a:rPr lang="cs-CZ" sz="3200" dirty="0" smtClean="0"/>
              <a:t>,  </a:t>
            </a:r>
            <a:r>
              <a:rPr lang="cs-CZ" sz="3200" dirty="0"/>
              <a:t>kde </a:t>
            </a:r>
            <a:r>
              <a:rPr lang="cs-CZ" sz="3200" b="1" dirty="0"/>
              <a:t>D</a:t>
            </a:r>
            <a:r>
              <a:rPr lang="cs-CZ" sz="3200" dirty="0"/>
              <a:t> je </a:t>
            </a:r>
            <a:r>
              <a:rPr lang="cs-CZ" sz="3200" dirty="0" err="1"/>
              <a:t>denzita</a:t>
            </a:r>
            <a:r>
              <a:rPr lang="cs-CZ" sz="3200" dirty="0"/>
              <a:t> a </a:t>
            </a:r>
            <a:r>
              <a:rPr lang="cs-CZ" sz="3200" b="1" dirty="0"/>
              <a:t>O</a:t>
            </a:r>
            <a:r>
              <a:rPr lang="cs-CZ" sz="3200" dirty="0"/>
              <a:t> </a:t>
            </a:r>
            <a:r>
              <a:rPr lang="cs-CZ" sz="3200" dirty="0" smtClean="0"/>
              <a:t>opacita.</a:t>
            </a:r>
          </a:p>
          <a:p>
            <a:r>
              <a:rPr lang="cs-CZ" dirty="0" smtClean="0"/>
              <a:t>V případě </a:t>
            </a:r>
            <a:r>
              <a:rPr lang="cs-CZ" dirty="0"/>
              <a:t>scannerů, které snímají odrazem světla od předlohy je opacita poměrem intenzity dopadajícího světla ku intenzitě odraženého světla.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6828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Optické rozpoznávání znaků (OCR)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OCR = </a:t>
            </a:r>
            <a:r>
              <a:rPr lang="cs-CZ" dirty="0" err="1" smtClean="0"/>
              <a:t>Optical</a:t>
            </a:r>
            <a:r>
              <a:rPr lang="cs-CZ" dirty="0" smtClean="0"/>
              <a:t> </a:t>
            </a:r>
            <a:r>
              <a:rPr lang="cs-CZ" dirty="0" err="1" smtClean="0"/>
              <a:t>Character</a:t>
            </a:r>
            <a:r>
              <a:rPr lang="cs-CZ" dirty="0" smtClean="0"/>
              <a:t> </a:t>
            </a:r>
            <a:r>
              <a:rPr lang="cs-CZ" dirty="0" err="1" smtClean="0"/>
              <a:t>Recognition</a:t>
            </a:r>
            <a:r>
              <a:rPr lang="cs-CZ" dirty="0" smtClean="0"/>
              <a:t>, optické rozpoznávání znaků</a:t>
            </a:r>
          </a:p>
          <a:p>
            <a:r>
              <a:rPr lang="cs-CZ" dirty="0" smtClean="0"/>
              <a:t>Jde o metodu, kdy se v naskenovaném obrázku (bitmapě, rastru) pokusí počítač vyhledat skupiny bodů, které by mohly tvořit nějaké čitelné znaky (písmena, čísla, speciální znaky…)</a:t>
            </a:r>
          </a:p>
          <a:p>
            <a:r>
              <a:rPr lang="cs-CZ" dirty="0" smtClean="0"/>
              <a:t>Výrazně ušetří čas, potřebný pro „přepisování“ dokumentů!</a:t>
            </a:r>
          </a:p>
          <a:p>
            <a:r>
              <a:rPr lang="cs-CZ" dirty="0" smtClean="0"/>
              <a:t>Nejznámější je program </a:t>
            </a:r>
            <a:r>
              <a:rPr lang="cs-CZ" i="1" dirty="0" smtClean="0"/>
              <a:t>ABBYY Fine </a:t>
            </a:r>
            <a:r>
              <a:rPr lang="cs-CZ" i="1" dirty="0" err="1" smtClean="0"/>
              <a:t>Reeader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9263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286544"/>
            <a:ext cx="8686800" cy="838200"/>
          </a:xfrm>
        </p:spPr>
        <p:txBody>
          <a:bodyPr>
            <a:normAutofit/>
          </a:bodyPr>
          <a:lstStyle/>
          <a:p>
            <a:r>
              <a:rPr lang="cs-CZ" dirty="0" smtClean="0"/>
              <a:t>Další zdroje informací</a:t>
            </a:r>
            <a:r>
              <a:rPr lang="en-US" dirty="0" smtClean="0"/>
              <a:t> o </a:t>
            </a:r>
            <a:r>
              <a:rPr lang="en-US" dirty="0" err="1" smtClean="0"/>
              <a:t>Skenerech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639341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>
                <a:hlinkClick r:id="rId2"/>
              </a:rPr>
              <a:t>http://</a:t>
            </a:r>
            <a:r>
              <a:rPr lang="cs-CZ" sz="2800" dirty="0" err="1" smtClean="0">
                <a:hlinkClick r:id="rId2"/>
              </a:rPr>
              <a:t>cs.wikipedia.org</a:t>
            </a:r>
            <a:r>
              <a:rPr lang="cs-CZ" sz="2800" dirty="0" smtClean="0">
                <a:hlinkClick r:id="rId2"/>
              </a:rPr>
              <a:t>/wiki/Scanner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/>
              <a:t>nebo</a:t>
            </a:r>
          </a:p>
          <a:p>
            <a:pPr marL="0" indent="0">
              <a:buNone/>
            </a:pPr>
            <a:r>
              <a:rPr lang="cs-CZ" sz="2800" dirty="0">
                <a:hlinkClick r:id="rId3"/>
              </a:rPr>
              <a:t>http://</a:t>
            </a:r>
            <a:r>
              <a:rPr lang="cs-CZ" sz="2800" dirty="0" err="1">
                <a:hlinkClick r:id="rId3"/>
              </a:rPr>
              <a:t>cs.wikipedia.org</a:t>
            </a:r>
            <a:r>
              <a:rPr lang="cs-CZ" sz="2800" dirty="0">
                <a:hlinkClick r:id="rId3"/>
              </a:rPr>
              <a:t>/wiki/OCR</a:t>
            </a:r>
            <a:endParaRPr lang="en-US" sz="2800" dirty="0" smtClean="0"/>
          </a:p>
          <a:p>
            <a:pPr marL="0" indent="0">
              <a:buNone/>
            </a:pPr>
            <a:r>
              <a:rPr lang="cs-CZ" sz="2800" dirty="0" smtClean="0"/>
              <a:t>případně</a:t>
            </a:r>
          </a:p>
          <a:p>
            <a:pPr marL="0" indent="0">
              <a:buNone/>
            </a:pPr>
            <a:r>
              <a:rPr lang="cs-CZ" sz="2800" dirty="0">
                <a:hlinkClick r:id="rId4"/>
              </a:rPr>
              <a:t>http://</a:t>
            </a:r>
            <a:r>
              <a:rPr lang="cs-CZ" sz="2800" dirty="0" err="1">
                <a:hlinkClick r:id="rId4"/>
              </a:rPr>
              <a:t>cs.wikipedia.org</a:t>
            </a:r>
            <a:r>
              <a:rPr lang="cs-CZ" sz="2800" dirty="0">
                <a:hlinkClick r:id="rId4"/>
              </a:rPr>
              <a:t>/wiki/%C4%8C%C3%A1rov%C3%BD_k%C3%B3d</a:t>
            </a:r>
            <a:endParaRPr lang="cs-CZ" sz="2800" dirty="0" smtClean="0"/>
          </a:p>
        </p:txBody>
      </p:sp>
    </p:spTree>
    <p:extLst>
      <p:ext uri="{BB962C8B-B14F-4D97-AF65-F5344CB8AC3E}">
        <p14:creationId xmlns:p14="http://schemas.microsoft.com/office/powerpoint/2010/main" val="187992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230688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400" dirty="0" smtClean="0"/>
              <a:t>[1] </a:t>
            </a:r>
            <a:r>
              <a:rPr lang="cs-CZ" sz="1400" dirty="0"/>
              <a:t>T.S.BOHEMIA. </a:t>
            </a:r>
            <a:r>
              <a:rPr lang="cs-CZ" sz="1400" i="1" dirty="0"/>
              <a:t>epson-skener-perfection-v600-photo_ien102685.jpg</a:t>
            </a:r>
            <a:r>
              <a:rPr lang="cs-CZ" sz="1400" dirty="0"/>
              <a:t> [online]. [cit. </a:t>
            </a:r>
            <a:r>
              <a:rPr lang="cs-CZ" sz="1400" dirty="0" smtClean="0"/>
              <a:t>22.12.2012]. </a:t>
            </a:r>
            <a:r>
              <a:rPr lang="cs-CZ" sz="1400" dirty="0"/>
              <a:t>Dostupný na </a:t>
            </a:r>
            <a:r>
              <a:rPr lang="cs-CZ" sz="1400" dirty="0" smtClean="0"/>
              <a:t>WWW: https</a:t>
            </a:r>
            <a:r>
              <a:rPr lang="cs-CZ" sz="1400" dirty="0"/>
              <a:t>://</a:t>
            </a:r>
            <a:r>
              <a:rPr lang="cs-CZ" sz="1400" dirty="0" err="1" smtClean="0"/>
              <a:t>interlink-static.tsbohemia.cz</a:t>
            </a:r>
            <a:r>
              <a:rPr lang="cs-CZ" sz="1400" dirty="0" smtClean="0"/>
              <a:t>/epson-skener-perfection-v600-photo_ien102685.jpg</a:t>
            </a:r>
          </a:p>
          <a:p>
            <a:pPr marL="0" indent="0">
              <a:buNone/>
            </a:pPr>
            <a:r>
              <a:rPr lang="en-US" sz="1400" dirty="0" smtClean="0"/>
              <a:t>[2] </a:t>
            </a:r>
            <a:r>
              <a:rPr lang="en-US" sz="1400" dirty="0"/>
              <a:t>Scanner. In: </a:t>
            </a:r>
            <a:r>
              <a:rPr lang="en-US" sz="1400" i="1" dirty="0"/>
              <a:t>Wikipedia: the free encyclopedia</a:t>
            </a:r>
            <a:r>
              <a:rPr lang="en-US" sz="1400" dirty="0"/>
              <a:t> [online]. San Francisco (CA): Wikimedia Foundation, </a:t>
            </a:r>
            <a:r>
              <a:rPr lang="en-US" sz="1400" dirty="0" smtClean="0"/>
              <a:t>2001, </a:t>
            </a:r>
            <a:r>
              <a:rPr lang="en-US" sz="1400" dirty="0"/>
              <a:t>5.8.2012 [cit. 2012-12-22]. </a:t>
            </a:r>
            <a:r>
              <a:rPr lang="en-US" sz="1400" dirty="0" err="1"/>
              <a:t>Dostupné</a:t>
            </a:r>
            <a:r>
              <a:rPr lang="en-US" sz="1400" dirty="0"/>
              <a:t> z: http://</a:t>
            </a:r>
            <a:r>
              <a:rPr lang="en-US" sz="1400" dirty="0" err="1"/>
              <a:t>cs.wikipedia.org</a:t>
            </a:r>
            <a:r>
              <a:rPr lang="en-US" sz="1400" dirty="0"/>
              <a:t>/wiki/Scanner </a:t>
            </a:r>
            <a:endParaRPr lang="cs-CZ" sz="1400" dirty="0" smtClean="0"/>
          </a:p>
          <a:p>
            <a:pPr marL="0" indent="0">
              <a:buNone/>
            </a:pPr>
            <a:r>
              <a:rPr lang="en-US" sz="1400" dirty="0" smtClean="0"/>
              <a:t>[</a:t>
            </a:r>
            <a:r>
              <a:rPr lang="cs-CZ" sz="1400" dirty="0" smtClean="0"/>
              <a:t>3</a:t>
            </a:r>
            <a:r>
              <a:rPr lang="en-US" sz="1400" dirty="0" smtClean="0"/>
              <a:t>]</a:t>
            </a:r>
            <a:r>
              <a:rPr lang="cs-CZ" sz="1400" dirty="0" smtClean="0"/>
              <a:t> </a:t>
            </a:r>
            <a:r>
              <a:rPr lang="cs-CZ" sz="1400" dirty="0"/>
              <a:t>MCSUSH. </a:t>
            </a:r>
            <a:r>
              <a:rPr lang="cs-CZ" sz="1400" i="1" dirty="0"/>
              <a:t>Čárový kód</a:t>
            </a:r>
            <a:r>
              <a:rPr lang="cs-CZ" sz="1400" dirty="0"/>
              <a:t> [online]. [cit. </a:t>
            </a:r>
            <a:r>
              <a:rPr lang="cs-CZ" sz="1400" smtClean="0"/>
              <a:t>22.12.2012]. </a:t>
            </a:r>
            <a:r>
              <a:rPr lang="cs-CZ" sz="1400" dirty="0"/>
              <a:t>Dostupný na WWW: </a:t>
            </a:r>
            <a:r>
              <a:rPr lang="cs-CZ" sz="1250" dirty="0"/>
              <a:t>http://</a:t>
            </a:r>
            <a:r>
              <a:rPr lang="cs-CZ" sz="1250" dirty="0" err="1" smtClean="0"/>
              <a:t>upload.wikimedia.org</a:t>
            </a:r>
            <a:r>
              <a:rPr lang="cs-CZ" sz="1250" dirty="0" smtClean="0"/>
              <a:t>/</a:t>
            </a:r>
            <a:r>
              <a:rPr lang="cs-CZ" sz="1250" dirty="0" err="1" smtClean="0"/>
              <a:t>wikipedia</a:t>
            </a:r>
            <a:r>
              <a:rPr lang="cs-CZ" sz="1250" dirty="0" smtClean="0"/>
              <a:t>/</a:t>
            </a:r>
            <a:r>
              <a:rPr lang="cs-CZ" sz="1250" dirty="0" err="1" smtClean="0"/>
              <a:t>commons</a:t>
            </a:r>
            <a:r>
              <a:rPr lang="cs-CZ" sz="1250" dirty="0" smtClean="0"/>
              <a:t>/</a:t>
            </a:r>
            <a:r>
              <a:rPr lang="cs-CZ" sz="1250" dirty="0" err="1" smtClean="0"/>
              <a:t>thumb</a:t>
            </a:r>
            <a:r>
              <a:rPr lang="cs-CZ" sz="1250" dirty="0" smtClean="0"/>
              <a:t>/5/5f/Barcode2of5example.svg/500px-Barcode2of5example.svg.png</a:t>
            </a:r>
          </a:p>
        </p:txBody>
      </p:sp>
    </p:spTree>
    <p:extLst>
      <p:ext uri="{BB962C8B-B14F-4D97-AF65-F5344CB8AC3E}">
        <p14:creationId xmlns:p14="http://schemas.microsoft.com/office/powerpoint/2010/main" val="1778126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2314</TotalTime>
  <Words>609</Words>
  <Application>Microsoft Office PowerPoint</Application>
  <PresentationFormat>Předvádění na obrazovce (4:3)</PresentationFormat>
  <Paragraphs>78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15</vt:i4>
      </vt:variant>
    </vt:vector>
  </HeadingPairs>
  <TitlesOfParts>
    <vt:vector size="17" baseType="lpstr">
      <vt:lpstr>Motiv systému Office</vt:lpstr>
      <vt:lpstr>Cesta</vt:lpstr>
      <vt:lpstr>Prezentace aplikace PowerPoint</vt:lpstr>
      <vt:lpstr>ANOTACE</vt:lpstr>
      <vt:lpstr>Skener</vt:lpstr>
      <vt:lpstr>Skener - charakteristika</vt:lpstr>
      <vt:lpstr>Skener - historie</vt:lpstr>
      <vt:lpstr>Druhy skenerů</vt:lpstr>
      <vt:lpstr>Čtečky čárových kódů</vt:lpstr>
      <vt:lpstr>Ruční (hand-held)</vt:lpstr>
      <vt:lpstr>Stolní (flatbed)</vt:lpstr>
      <vt:lpstr>Bubnové (drum)</vt:lpstr>
      <vt:lpstr>Filmové</vt:lpstr>
      <vt:lpstr>Parametry skenerů</vt:lpstr>
      <vt:lpstr>Optické rozpoznávání znaků (OCR)</vt:lpstr>
      <vt:lpstr>Další zdroje informací o Skenerech</vt:lpstr>
      <vt:lpstr>Použité zdroje</vt:lpstr>
    </vt:vector>
  </TitlesOfParts>
  <Company>SOU Uherský Brod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Ing. Radim Bublík</dc:creator>
  <cp:lastModifiedBy>bublikradim</cp:lastModifiedBy>
  <cp:revision>194</cp:revision>
  <dcterms:created xsi:type="dcterms:W3CDTF">2012-08-02T10:31:28Z</dcterms:created>
  <dcterms:modified xsi:type="dcterms:W3CDTF">2013-02-28T13:15:59Z</dcterms:modified>
</cp:coreProperties>
</file>