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59" r:id="rId5"/>
    <p:sldId id="260" r:id="rId6"/>
    <p:sldId id="273" r:id="rId7"/>
    <p:sldId id="278" r:id="rId8"/>
    <p:sldId id="279" r:id="rId9"/>
    <p:sldId id="280" r:id="rId10"/>
    <p:sldId id="277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rav%C3%ADrov%C3%A1n%C3%AD" TargetMode="External"/><Relationship Id="rId2" Type="http://schemas.openxmlformats.org/officeDocument/2006/relationships/hyperlink" Target="http://cs.wikipedia.org/wiki/Plotter" TargetMode="Externa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331245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cs-CZ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DUMu</a:t>
                      </a:r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Plotr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 počítače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22. 12. 2012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Záměrem této sady výukových materiálů s názvem </a:t>
            </a:r>
            <a:r>
              <a:rPr lang="cs-CZ" sz="2400" b="1" dirty="0" smtClean="0"/>
              <a:t>Hardware počítače </a:t>
            </a:r>
            <a:r>
              <a:rPr lang="cs-CZ" sz="2400" dirty="0" smtClean="0"/>
              <a:t>je poskytnout žákům potřebné informace o technickém vybavení počítačů pro jejich lepší orientaci v informačních a komunikačních technologiích (zejména počítačích), se kterými se budou velmi pravděpodobně setkávat po celý svůj život.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Jednotlivé </a:t>
            </a:r>
            <a:r>
              <a:rPr lang="cs-CZ" sz="2400" dirty="0" err="1" smtClean="0"/>
              <a:t>DUMy</a:t>
            </a:r>
            <a:r>
              <a:rPr lang="cs-CZ" sz="24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Tato prezentace je konkrétně zaměřena na tematický celek </a:t>
            </a:r>
            <a:r>
              <a:rPr lang="cs-CZ" sz="2400" b="1" dirty="0" smtClean="0"/>
              <a:t>Výstupní zařízení počítače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Plotr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28384" y="536392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[1]</a:t>
            </a:r>
            <a:endParaRPr lang="cs-CZ" dirty="0"/>
          </a:p>
        </p:txBody>
      </p:sp>
      <p:pic>
        <p:nvPicPr>
          <p:cNvPr id="1026" name="Picture 2" descr="http://upload.wikimedia.org/wikipedia/commons/f/f5/Plotter_Gerber_Infinit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0" t="24585" r="7016" b="5163"/>
          <a:stretch/>
        </p:blipFill>
        <p:spPr bwMode="auto">
          <a:xfrm>
            <a:off x="1280605" y="1484784"/>
            <a:ext cx="6747779" cy="4248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Plotr -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0146"/>
            <a:ext cx="8686800" cy="4971182"/>
          </a:xfrm>
        </p:spPr>
        <p:txBody>
          <a:bodyPr>
            <a:noAutofit/>
          </a:bodyPr>
          <a:lstStyle/>
          <a:p>
            <a:r>
              <a:rPr lang="cs-CZ" sz="2600" dirty="0" smtClean="0"/>
              <a:t>Plotr (angl. </a:t>
            </a:r>
            <a:r>
              <a:rPr lang="cs-CZ" sz="2600" i="1" dirty="0"/>
              <a:t>p</a:t>
            </a:r>
            <a:r>
              <a:rPr lang="cs-CZ" sz="2600" i="1" dirty="0" smtClean="0"/>
              <a:t>lotter)</a:t>
            </a:r>
            <a:r>
              <a:rPr lang="cs-CZ" sz="2600" dirty="0" smtClean="0"/>
              <a:t> </a:t>
            </a:r>
            <a:r>
              <a:rPr lang="cs-CZ" sz="2600" dirty="0"/>
              <a:t>je grafické výstupní zařízení počítače.</a:t>
            </a:r>
          </a:p>
          <a:p>
            <a:r>
              <a:rPr lang="cs-CZ" sz="2600" dirty="0"/>
              <a:t>Klasický </a:t>
            </a:r>
            <a:r>
              <a:rPr lang="cs-CZ" sz="2600" dirty="0" smtClean="0"/>
              <a:t>plotr </a:t>
            </a:r>
            <a:r>
              <a:rPr lang="cs-CZ" sz="2600" dirty="0"/>
              <a:t>kreslí obraz pomocí tužky nebo </a:t>
            </a:r>
            <a:r>
              <a:rPr lang="cs-CZ" sz="2600" dirty="0" smtClean="0"/>
              <a:t>pera. Existují </a:t>
            </a:r>
            <a:r>
              <a:rPr lang="cs-CZ" sz="2600" dirty="0"/>
              <a:t>ale i varianty </a:t>
            </a:r>
            <a:r>
              <a:rPr lang="cs-CZ" sz="2600" dirty="0" smtClean="0"/>
              <a:t>s inkoustovou </a:t>
            </a:r>
            <a:r>
              <a:rPr lang="cs-CZ" sz="2600" dirty="0"/>
              <a:t>tiskovou hlavou podobnou klasické tiskárně, případně řezací plottery, kde místo pera je nástroj na řezání (reklamní folie na auta</a:t>
            </a:r>
            <a:r>
              <a:rPr lang="cs-CZ" sz="2600" dirty="0" smtClean="0"/>
              <a:t>).</a:t>
            </a:r>
          </a:p>
          <a:p>
            <a:r>
              <a:rPr lang="cs-CZ" sz="2600" dirty="0" smtClean="0"/>
              <a:t>Medium </a:t>
            </a:r>
            <a:r>
              <a:rPr lang="cs-CZ" sz="2600" dirty="0"/>
              <a:t>(papír) může být pohyblivé v jedné ose nebo je pevně umístěno a pohybuje se pouze </a:t>
            </a:r>
            <a:r>
              <a:rPr lang="cs-CZ" sz="2600" dirty="0" smtClean="0"/>
              <a:t>pero.</a:t>
            </a:r>
          </a:p>
          <a:p>
            <a:r>
              <a:rPr lang="cs-CZ" sz="2600" dirty="0" smtClean="0"/>
              <a:t>Použití </a:t>
            </a:r>
            <a:r>
              <a:rPr lang="cs-CZ" sz="2600" dirty="0"/>
              <a:t>je převážně na technické výkresy, které kvůli rozměrům nelze na běžné tiskárně </a:t>
            </a:r>
            <a:r>
              <a:rPr lang="cs-CZ" sz="2600" dirty="0" smtClean="0"/>
              <a:t>vytisknout.</a:t>
            </a:r>
          </a:p>
          <a:p>
            <a:r>
              <a:rPr lang="cs-CZ" sz="2600" dirty="0" smtClean="0"/>
              <a:t>Plotry </a:t>
            </a:r>
            <a:r>
              <a:rPr lang="cs-CZ" sz="2600" dirty="0"/>
              <a:t>(CNC stroje) jsou také často využívány při gravírování</a:t>
            </a:r>
            <a:r>
              <a:rPr lang="cs-CZ" sz="2600" dirty="0" smtClean="0"/>
              <a:t>.						</a:t>
            </a:r>
            <a:r>
              <a:rPr lang="en-US" sz="2000" dirty="0" smtClean="0"/>
              <a:t>[2]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371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Plotr - historie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536" y="1628800"/>
            <a:ext cx="83529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3200" dirty="0" smtClean="0"/>
              <a:t>Plotr </a:t>
            </a:r>
            <a:r>
              <a:rPr lang="cs-CZ" sz="3200" dirty="0"/>
              <a:t>byl dříve základním výstupním zařízením pro </a:t>
            </a:r>
            <a:r>
              <a:rPr lang="cs-CZ" sz="3200" dirty="0" smtClean="0"/>
              <a:t>klasické </a:t>
            </a:r>
            <a:r>
              <a:rPr lang="cs-CZ" sz="3200" dirty="0"/>
              <a:t>CAD aplikace (</a:t>
            </a:r>
            <a:r>
              <a:rPr lang="cs-CZ" sz="3200" dirty="0" err="1" smtClean="0"/>
              <a:t>AutoCAD</a:t>
            </a:r>
            <a:r>
              <a:rPr lang="cs-CZ" sz="3200" dirty="0" smtClean="0"/>
              <a:t> apod</a:t>
            </a:r>
            <a:r>
              <a:rPr lang="cs-CZ" sz="3200" dirty="0"/>
              <a:t>.), neboť je uzpůsoben především pro kreslení vektorové grafiky, která je pro použití těchto programů </a:t>
            </a:r>
            <a:r>
              <a:rPr lang="cs-CZ" sz="3200" dirty="0" smtClean="0"/>
              <a:t>typická.</a:t>
            </a:r>
          </a:p>
          <a:p>
            <a:pPr marL="457200" indent="-457200"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</a:pPr>
            <a:r>
              <a:rPr lang="cs-CZ" sz="3200" dirty="0" smtClean="0"/>
              <a:t>Naopak </a:t>
            </a:r>
            <a:r>
              <a:rPr lang="cs-CZ" sz="3200" dirty="0"/>
              <a:t>dnešní </a:t>
            </a:r>
            <a:r>
              <a:rPr lang="cs-CZ" sz="3200" dirty="0" smtClean="0"/>
              <a:t>plotry </a:t>
            </a:r>
            <a:r>
              <a:rPr lang="cs-CZ" sz="3200" dirty="0"/>
              <a:t>jsou schopné zpracovávat jak vektorový, tak bitmapový popis stránky</a:t>
            </a:r>
            <a:r>
              <a:rPr lang="cs-CZ" sz="3200" dirty="0" smtClean="0"/>
              <a:t>.      					</a:t>
            </a:r>
            <a:r>
              <a:rPr lang="en-US" sz="2000" dirty="0" smtClean="0"/>
              <a:t>[2]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281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Druhy plotrů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dirty="0"/>
              <a:t>V </a:t>
            </a:r>
            <a:r>
              <a:rPr lang="cs-CZ" dirty="0" smtClean="0"/>
              <a:t>současné </a:t>
            </a:r>
            <a:r>
              <a:rPr lang="cs-CZ" dirty="0"/>
              <a:t>době se můžeme setkat s několika různými technologiemi </a:t>
            </a:r>
            <a:r>
              <a:rPr lang="cs-CZ" dirty="0" smtClean="0"/>
              <a:t>plotrů</a:t>
            </a:r>
            <a:r>
              <a:rPr lang="cs-CZ" dirty="0"/>
              <a:t>, které se od sebe navzájem odlišují jak cenově, tak i </a:t>
            </a:r>
            <a:r>
              <a:rPr lang="cs-CZ" dirty="0" smtClean="0"/>
              <a:t>nasazením. </a:t>
            </a:r>
            <a:r>
              <a:rPr lang="cs-CZ" b="1" i="1" dirty="0" smtClean="0"/>
              <a:t>Pérové </a:t>
            </a:r>
            <a:r>
              <a:rPr lang="cs-CZ" b="1" i="1" dirty="0"/>
              <a:t>plottery</a:t>
            </a:r>
            <a:r>
              <a:rPr lang="cs-CZ" dirty="0"/>
              <a:t> jsou určeny především pro výstup z klasických </a:t>
            </a:r>
            <a:r>
              <a:rPr lang="cs-CZ" dirty="0" smtClean="0"/>
              <a:t>CAD aplikací, </a:t>
            </a:r>
            <a:r>
              <a:rPr lang="cs-CZ" b="1" i="1" dirty="0" smtClean="0"/>
              <a:t>plottery inkoustové </a:t>
            </a:r>
            <a:r>
              <a:rPr lang="cs-CZ" dirty="0" smtClean="0"/>
              <a:t>nebo</a:t>
            </a:r>
            <a:r>
              <a:rPr lang="cs-CZ" dirty="0"/>
              <a:t> </a:t>
            </a:r>
            <a:r>
              <a:rPr lang="cs-CZ" b="1" i="1" dirty="0"/>
              <a:t>laserové</a:t>
            </a:r>
            <a:r>
              <a:rPr lang="cs-CZ" dirty="0"/>
              <a:t> je možno využívat </a:t>
            </a:r>
            <a:r>
              <a:rPr lang="cs-CZ" dirty="0" smtClean="0"/>
              <a:t>i jako </a:t>
            </a:r>
            <a:r>
              <a:rPr lang="cs-CZ" b="1" dirty="0" smtClean="0"/>
              <a:t>velkoplošnou tiskárnu</a:t>
            </a:r>
            <a:r>
              <a:rPr lang="cs-CZ" dirty="0" smtClean="0"/>
              <a:t>. Oblast </a:t>
            </a:r>
            <a:r>
              <a:rPr lang="cs-CZ" dirty="0"/>
              <a:t>nasazení </a:t>
            </a:r>
            <a:r>
              <a:rPr lang="cs-CZ" dirty="0" smtClean="0"/>
              <a:t>plotrů </a:t>
            </a:r>
            <a:r>
              <a:rPr lang="cs-CZ" b="1" i="1" dirty="0"/>
              <a:t>vyřezávacích</a:t>
            </a:r>
            <a:r>
              <a:rPr lang="cs-CZ" dirty="0"/>
              <a:t> se </a:t>
            </a:r>
            <a:r>
              <a:rPr lang="cs-CZ" dirty="0" smtClean="0"/>
              <a:t>odlišuje </a:t>
            </a:r>
            <a:r>
              <a:rPr lang="cs-CZ" dirty="0"/>
              <a:t>velmi </a:t>
            </a:r>
            <a:r>
              <a:rPr lang="cs-CZ" dirty="0" smtClean="0"/>
              <a:t>významně - jsou </a:t>
            </a:r>
            <a:r>
              <a:rPr lang="cs-CZ" dirty="0"/>
              <a:t>určeny především pro </a:t>
            </a:r>
            <a:r>
              <a:rPr lang="cs-CZ" b="1" dirty="0" smtClean="0"/>
              <a:t>oblast </a:t>
            </a:r>
            <a:r>
              <a:rPr lang="cs-CZ" b="1" dirty="0"/>
              <a:t>reklamy</a:t>
            </a:r>
            <a:r>
              <a:rPr lang="cs-CZ" dirty="0" smtClean="0"/>
              <a:t>.		</a:t>
            </a:r>
            <a:r>
              <a:rPr lang="en-US" sz="2000" dirty="0" smtClean="0"/>
              <a:t>[2]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033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Typy plotrů: podle mechanismu posuvu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Deskové (stolní) plotry </a:t>
            </a:r>
            <a:r>
              <a:rPr lang="cs-CZ" dirty="0" smtClean="0"/>
              <a:t>– papír se umisťuje celý na kreslící plochu, je upevněn elektrostaticky. Nad plochou jezdí ve dvou osách kreslící hlava.</a:t>
            </a:r>
          </a:p>
          <a:p>
            <a:r>
              <a:rPr lang="cs-CZ" b="1" dirty="0" smtClean="0"/>
              <a:t>Stojanový plotr </a:t>
            </a:r>
            <a:r>
              <a:rPr lang="cs-CZ" dirty="0" smtClean="0"/>
              <a:t>(jako na úvodním </a:t>
            </a:r>
            <a:r>
              <a:rPr lang="cs-CZ" dirty="0" smtClean="0">
                <a:hlinkClick r:id="rId2" action="ppaction://hlinksldjump"/>
              </a:rPr>
              <a:t>obrázku</a:t>
            </a:r>
            <a:r>
              <a:rPr lang="cs-CZ" dirty="0" smtClean="0"/>
              <a:t>)</a:t>
            </a:r>
            <a:r>
              <a:rPr lang="cs-CZ" dirty="0"/>
              <a:t> </a:t>
            </a:r>
            <a:r>
              <a:rPr lang="cs-CZ" dirty="0" smtClean="0"/>
              <a:t>– papír po stranách „visí“ z plotru na zem, tisková hlava jezdí pouze v jedné ose nad papírem, který se pod ní posunuje ve druhé ose.</a:t>
            </a:r>
            <a:r>
              <a:rPr lang="en-US" dirty="0" smtClean="0"/>
              <a:t>	</a:t>
            </a:r>
            <a:r>
              <a:rPr lang="en-US" sz="2000" dirty="0">
                <a:solidFill>
                  <a:srgbClr val="4E3B30"/>
                </a:solidFill>
              </a:rPr>
              <a:t> [2]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4116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Typy plotrů: podle technologie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Perové</a:t>
            </a:r>
          </a:p>
          <a:p>
            <a:r>
              <a:rPr lang="cs-CZ" b="1" dirty="0" smtClean="0"/>
              <a:t>Tužkové</a:t>
            </a:r>
          </a:p>
          <a:p>
            <a:r>
              <a:rPr lang="cs-CZ" b="1" dirty="0" smtClean="0"/>
              <a:t>Vyřezávací</a:t>
            </a:r>
            <a:r>
              <a:rPr lang="cs-CZ" dirty="0" smtClean="0"/>
              <a:t> (oblast reklamy – řezání samolepících fólií pro realizaci polepů</a:t>
            </a:r>
          </a:p>
          <a:p>
            <a:r>
              <a:rPr lang="cs-CZ" b="1" dirty="0" smtClean="0"/>
              <a:t>Inkoustové</a:t>
            </a:r>
            <a:r>
              <a:rPr lang="cs-CZ" dirty="0" smtClean="0"/>
              <a:t> (jako inkoustová tiskárna)</a:t>
            </a:r>
          </a:p>
          <a:p>
            <a:pPr marL="0" indent="0">
              <a:buNone/>
            </a:pPr>
            <a:r>
              <a:rPr lang="cs-CZ" dirty="0" smtClean="0"/>
              <a:t>							</a:t>
            </a:r>
            <a:r>
              <a:rPr lang="cs-CZ" sz="2000" dirty="0" smtClean="0"/>
              <a:t>	</a:t>
            </a:r>
            <a:r>
              <a:rPr lang="en-US" sz="2000" dirty="0" smtClean="0"/>
              <a:t>[2]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0532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86544"/>
            <a:ext cx="8686800" cy="838200"/>
          </a:xfrm>
        </p:spPr>
        <p:txBody>
          <a:bodyPr>
            <a:normAutofit/>
          </a:bodyPr>
          <a:lstStyle/>
          <a:p>
            <a:r>
              <a:rPr lang="cs-CZ" dirty="0" smtClean="0"/>
              <a:t>Další zdroje informací</a:t>
            </a:r>
            <a:r>
              <a:rPr lang="en-US" dirty="0" smtClean="0"/>
              <a:t> o </a:t>
            </a:r>
            <a:r>
              <a:rPr lang="cs-CZ" dirty="0" smtClean="0"/>
              <a:t>plotrech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39341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hlinkClick r:id="rId2"/>
              </a:rPr>
              <a:t>http://</a:t>
            </a:r>
            <a:r>
              <a:rPr lang="cs-CZ" sz="2800" dirty="0" err="1" smtClean="0">
                <a:hlinkClick r:id="rId2"/>
              </a:rPr>
              <a:t>cs.wikipedia.org</a:t>
            </a:r>
            <a:r>
              <a:rPr lang="cs-CZ" sz="2800" dirty="0" smtClean="0">
                <a:hlinkClick r:id="rId2"/>
              </a:rPr>
              <a:t>/wiki/Plotter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nebo</a:t>
            </a:r>
          </a:p>
          <a:p>
            <a:pPr marL="0" indent="0">
              <a:buNone/>
            </a:pPr>
            <a:r>
              <a:rPr lang="cs-CZ" sz="2800" dirty="0" smtClean="0">
                <a:hlinkClick r:id="rId3"/>
              </a:rPr>
              <a:t>http</a:t>
            </a:r>
            <a:r>
              <a:rPr lang="cs-CZ" sz="2800" dirty="0">
                <a:hlinkClick r:id="rId3"/>
              </a:rPr>
              <a:t>://</a:t>
            </a:r>
            <a:r>
              <a:rPr lang="cs-CZ" sz="2800" dirty="0" err="1">
                <a:hlinkClick r:id="rId3"/>
              </a:rPr>
              <a:t>cs.wikipedia.org</a:t>
            </a:r>
            <a:r>
              <a:rPr lang="cs-CZ" sz="2800" dirty="0">
                <a:hlinkClick r:id="rId3"/>
              </a:rPr>
              <a:t>/wiki/Grav%C3%ADrov%C3%A1n%C3%AD</a:t>
            </a: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8799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0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[1] </a:t>
            </a:r>
            <a:r>
              <a:rPr lang="nl-NL" sz="1800" dirty="0"/>
              <a:t>LZUR. </a:t>
            </a:r>
            <a:r>
              <a:rPr lang="nl-NL" sz="1800" i="1" dirty="0"/>
              <a:t>Plotter</a:t>
            </a:r>
            <a:r>
              <a:rPr lang="nl-NL" sz="1800" dirty="0"/>
              <a:t> [online]. [cit. </a:t>
            </a:r>
            <a:r>
              <a:rPr lang="cs-CZ" sz="1800" dirty="0" smtClean="0"/>
              <a:t>22</a:t>
            </a:r>
            <a:r>
              <a:rPr lang="nl-NL" sz="1800" dirty="0" smtClean="0"/>
              <a:t>.</a:t>
            </a:r>
            <a:r>
              <a:rPr lang="cs-CZ" sz="1800" dirty="0" smtClean="0"/>
              <a:t>12</a:t>
            </a:r>
            <a:r>
              <a:rPr lang="nl-NL" sz="1800" dirty="0" smtClean="0"/>
              <a:t>.201</a:t>
            </a:r>
            <a:r>
              <a:rPr lang="cs-CZ" sz="1800" dirty="0" smtClean="0"/>
              <a:t>2</a:t>
            </a:r>
            <a:r>
              <a:rPr lang="nl-NL" sz="1800" dirty="0" smtClean="0"/>
              <a:t>]. </a:t>
            </a:r>
            <a:r>
              <a:rPr lang="nl-NL" sz="1800" dirty="0"/>
              <a:t>Dostupný na WWW: http://</a:t>
            </a:r>
            <a:r>
              <a:rPr lang="nl-NL" sz="1800" dirty="0" smtClean="0"/>
              <a:t>upload.wikimedia.org/wikipedia/commons/f/f5/Plotter_Gerber_Infinity.jpg</a:t>
            </a:r>
            <a:endParaRPr lang="cs-CZ" sz="1800" dirty="0" smtClean="0"/>
          </a:p>
          <a:p>
            <a:pPr marL="0" indent="0">
              <a:buNone/>
            </a:pPr>
            <a:r>
              <a:rPr lang="en-US" sz="1800" dirty="0" smtClean="0"/>
              <a:t>[2]</a:t>
            </a:r>
            <a:r>
              <a:rPr lang="cs-CZ" sz="1800" dirty="0" smtClean="0"/>
              <a:t> </a:t>
            </a:r>
            <a:r>
              <a:rPr lang="en-US" sz="1800" dirty="0"/>
              <a:t>Plotter. In: </a:t>
            </a:r>
            <a:r>
              <a:rPr lang="en-US" sz="1800" i="1" dirty="0"/>
              <a:t>Wikipedia: the free encyclopedia</a:t>
            </a:r>
            <a:r>
              <a:rPr lang="en-US" sz="1800" dirty="0"/>
              <a:t> [online]. San Francisco (CA): Wikimedia Foundation, 2001 [cit. 2012-12-22]. </a:t>
            </a:r>
            <a:r>
              <a:rPr lang="en-US" sz="1800" dirty="0" err="1"/>
              <a:t>Dostupné</a:t>
            </a:r>
            <a:r>
              <a:rPr lang="en-US" sz="1800" dirty="0"/>
              <a:t> z: http://</a:t>
            </a:r>
            <a:r>
              <a:rPr lang="en-US" sz="1800" dirty="0" err="1"/>
              <a:t>cs.wikipedia.org</a:t>
            </a:r>
            <a:r>
              <a:rPr lang="en-US" sz="1800" dirty="0"/>
              <a:t>/wiki/Plotter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2423</TotalTime>
  <Words>271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Cesta</vt:lpstr>
      <vt:lpstr>Prezentace aplikace PowerPoint</vt:lpstr>
      <vt:lpstr>ANOTACE</vt:lpstr>
      <vt:lpstr>Plotr</vt:lpstr>
      <vt:lpstr>Plotr - charakteristika</vt:lpstr>
      <vt:lpstr>Plotr - historie</vt:lpstr>
      <vt:lpstr>Druhy plotrů</vt:lpstr>
      <vt:lpstr>Typy plotrů: podle mechanismu posuvu</vt:lpstr>
      <vt:lpstr>Typy plotrů: podle technologie</vt:lpstr>
      <vt:lpstr>Další zdroje informací o plotrech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208</cp:revision>
  <dcterms:created xsi:type="dcterms:W3CDTF">2012-08-02T10:31:28Z</dcterms:created>
  <dcterms:modified xsi:type="dcterms:W3CDTF">2013-02-28T13:16:11Z</dcterms:modified>
</cp:coreProperties>
</file>