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78" r:id="rId8"/>
    <p:sldId id="279" r:id="rId9"/>
    <p:sldId id="280" r:id="rId10"/>
    <p:sldId id="27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9" autoAdjust="0"/>
    <p:restoredTop sz="94722" autoAdjust="0"/>
  </p:normalViewPr>
  <p:slideViewPr>
    <p:cSldViewPr>
      <p:cViewPr>
        <p:scale>
          <a:sx n="90" d="100"/>
          <a:sy n="90" d="100"/>
        </p:scale>
        <p:origin x="-978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kamera.cz/" TargetMode="External"/><Relationship Id="rId2" Type="http://schemas.openxmlformats.org/officeDocument/2006/relationships/hyperlink" Target="http://cs.wikipedia.org/wiki/Webkamera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ww.webkamery.net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262630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DUMu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Webkamera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22. 12. 2012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Vstupní zařízení počítače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webkamera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58222" y="530120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pic>
        <p:nvPicPr>
          <p:cNvPr id="3" name="Picture 2" descr="http://upload.wikimedia.org/wikipedia/commons/2/2d/Creative.webca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389856"/>
            <a:ext cx="2038350" cy="4343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webkamera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cs-CZ" dirty="0" smtClean="0"/>
              <a:t>Webkamera (webová kamera</a:t>
            </a:r>
            <a:r>
              <a:rPr lang="cs-CZ" dirty="0"/>
              <a:t>) patří do </a:t>
            </a:r>
            <a:r>
              <a:rPr lang="cs-CZ" dirty="0" smtClean="0"/>
              <a:t>vstupních zařízení počítače.</a:t>
            </a:r>
          </a:p>
          <a:p>
            <a:r>
              <a:rPr lang="cs-CZ" dirty="0" smtClean="0"/>
              <a:t>Pořizuje </a:t>
            </a:r>
            <a:r>
              <a:rPr lang="cs-CZ" dirty="0"/>
              <a:t>snímky, které většinou ukládá na internet. Díky tomu je aktuální záběr dostupný uživateli na počítači s připojením k internetu kdekoliv na světě. Provozovatel s rychlým internetovým připojením může umožnit i častější snímání (a odesílání) snímků a uživatel může tyto obrázky sledovat plynule (jako video).	</a:t>
            </a:r>
            <a:r>
              <a:rPr lang="cs-CZ" sz="2600" dirty="0"/>
              <a:t>					</a:t>
            </a:r>
            <a:r>
              <a:rPr lang="cs-CZ" sz="2600" dirty="0" smtClean="0"/>
              <a:t>		</a:t>
            </a:r>
            <a:r>
              <a:rPr lang="en-US" sz="2000" dirty="0" smtClean="0"/>
              <a:t>[2]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Webkamera - historie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628800"/>
            <a:ext cx="835292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/>
              <a:t>První použití webové kamery se datuje od roku 1991, kdy byla umístěna v </a:t>
            </a:r>
            <a:r>
              <a:rPr lang="cs-CZ" sz="2400" b="1" i="1" dirty="0" smtClean="0"/>
              <a:t>Trojan </a:t>
            </a:r>
            <a:r>
              <a:rPr lang="cs-CZ" sz="2400" b="1" i="1" dirty="0" err="1" smtClean="0"/>
              <a:t>room</a:t>
            </a:r>
            <a:r>
              <a:rPr lang="cs-CZ" sz="2400" dirty="0" smtClean="0"/>
              <a:t>, </a:t>
            </a:r>
            <a:r>
              <a:rPr lang="cs-CZ" sz="2400" dirty="0"/>
              <a:t>oddělení počítačových věd </a:t>
            </a:r>
            <a:r>
              <a:rPr lang="cs-CZ" sz="2400" b="1" dirty="0"/>
              <a:t>Cambridge University </a:t>
            </a:r>
            <a:r>
              <a:rPr lang="cs-CZ" sz="2400" dirty="0"/>
              <a:t>a směřovala na kávovou </a:t>
            </a:r>
            <a:r>
              <a:rPr lang="cs-CZ" sz="2400" dirty="0" smtClean="0"/>
              <a:t>konvici. Webová </a:t>
            </a:r>
            <a:r>
              <a:rPr lang="cs-CZ" sz="2400" dirty="0"/>
              <a:t>kamera fungovala až do 22. srpna 2001, kdy byla nakonec vypnuta. Poslední obraz pořízený touto kamerou je stále možné vidět na domovských webových stránkách Cambridge </a:t>
            </a:r>
            <a:r>
              <a:rPr lang="cs-CZ" sz="2400" dirty="0" smtClean="0"/>
              <a:t>University.</a:t>
            </a:r>
          </a:p>
          <a:p>
            <a:pPr marL="457200" indent="-457200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2400" dirty="0" smtClean="0"/>
              <a:t>Nejstarší</a:t>
            </a:r>
            <a:r>
              <a:rPr lang="cs-CZ" sz="2400" dirty="0"/>
              <a:t>, stále ještě fungující, webovou kamerou je </a:t>
            </a:r>
            <a:r>
              <a:rPr lang="cs-CZ" sz="2400" b="1" dirty="0" err="1"/>
              <a:t>FogCam</a:t>
            </a:r>
            <a:r>
              <a:rPr lang="cs-CZ" sz="2400" dirty="0"/>
              <a:t> v </a:t>
            </a:r>
            <a:r>
              <a:rPr lang="cs-CZ" sz="2400" b="1" dirty="0"/>
              <a:t>San Francisco </a:t>
            </a:r>
            <a:r>
              <a:rPr lang="cs-CZ" sz="2400" b="1" dirty="0" err="1"/>
              <a:t>State</a:t>
            </a:r>
            <a:r>
              <a:rPr lang="cs-CZ" sz="2400" b="1" dirty="0"/>
              <a:t> University</a:t>
            </a:r>
            <a:r>
              <a:rPr lang="cs-CZ" sz="2400" dirty="0"/>
              <a:t>, která běží nepřetržitě od roku 1994.</a:t>
            </a:r>
            <a:r>
              <a:rPr lang="cs-CZ" sz="3200" dirty="0" smtClean="0"/>
              <a:t>						</a:t>
            </a:r>
            <a:r>
              <a:rPr lang="en-US" sz="2000" dirty="0" smtClean="0"/>
              <a:t>[2]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Využití webkamer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Videohovory</a:t>
            </a:r>
            <a:endParaRPr lang="cs-CZ" dirty="0" smtClean="0"/>
          </a:p>
          <a:p>
            <a:r>
              <a:rPr lang="cs-CZ" dirty="0" smtClean="0"/>
              <a:t>Videokonference</a:t>
            </a:r>
          </a:p>
          <a:p>
            <a:r>
              <a:rPr lang="cs-CZ" dirty="0" smtClean="0"/>
              <a:t>Bezpečnostní a sledovací kamery (</a:t>
            </a:r>
            <a:r>
              <a:rPr lang="cs-CZ" i="1" dirty="0" err="1" smtClean="0"/>
              <a:t>security</a:t>
            </a:r>
            <a:r>
              <a:rPr lang="cs-CZ" i="1" dirty="0" smtClean="0"/>
              <a:t> / </a:t>
            </a:r>
            <a:r>
              <a:rPr lang="cs-CZ" i="1" dirty="0" err="1" smtClean="0"/>
              <a:t>surveillence</a:t>
            </a:r>
            <a:r>
              <a:rPr lang="cs-CZ" dirty="0" smtClean="0"/>
              <a:t>)</a:t>
            </a:r>
          </a:p>
          <a:p>
            <a:r>
              <a:rPr lang="cs-CZ" dirty="0" smtClean="0"/>
              <a:t>Ovládání počítače – handicapovaní lidé</a:t>
            </a:r>
          </a:p>
          <a:p>
            <a:r>
              <a:rPr lang="cs-CZ" dirty="0" smtClean="0"/>
              <a:t>Zábava (hry, </a:t>
            </a:r>
            <a:r>
              <a:rPr lang="cs-CZ" dirty="0" err="1" smtClean="0"/>
              <a:t>ovládáné</a:t>
            </a:r>
            <a:r>
              <a:rPr lang="cs-CZ" dirty="0" smtClean="0"/>
              <a:t> webkamerou)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3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Webkamery: technologie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400600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4500" dirty="0"/>
              <a:t>N</a:t>
            </a:r>
            <a:r>
              <a:rPr lang="en-US" sz="4500" dirty="0" err="1" smtClean="0"/>
              <a:t>ejčastěji</a:t>
            </a:r>
            <a:r>
              <a:rPr lang="en-US" sz="4500" dirty="0" smtClean="0"/>
              <a:t> </a:t>
            </a:r>
            <a:r>
              <a:rPr lang="cs-CZ" sz="4500" dirty="0" smtClean="0"/>
              <a:t>se </a:t>
            </a:r>
            <a:r>
              <a:rPr lang="en-US" sz="4500" dirty="0" err="1" smtClean="0"/>
              <a:t>skládají</a:t>
            </a:r>
            <a:r>
              <a:rPr lang="en-US" sz="4500" dirty="0" smtClean="0"/>
              <a:t> </a:t>
            </a:r>
            <a:r>
              <a:rPr lang="en-US" sz="4500" dirty="0"/>
              <a:t>z </a:t>
            </a:r>
            <a:r>
              <a:rPr lang="en-US" sz="4500" b="1" dirty="0" err="1"/>
              <a:t>objektivu</a:t>
            </a:r>
            <a:r>
              <a:rPr lang="en-US" sz="4500" dirty="0"/>
              <a:t>, </a:t>
            </a:r>
            <a:r>
              <a:rPr lang="en-US" sz="4500" b="1" dirty="0" err="1"/>
              <a:t>obrazového</a:t>
            </a:r>
            <a:r>
              <a:rPr lang="en-US" sz="4500" b="1" dirty="0"/>
              <a:t> </a:t>
            </a:r>
            <a:r>
              <a:rPr lang="en-US" sz="4500" b="1" dirty="0" err="1"/>
              <a:t>snímače</a:t>
            </a:r>
            <a:r>
              <a:rPr lang="en-US" sz="4500" dirty="0"/>
              <a:t> </a:t>
            </a:r>
            <a:r>
              <a:rPr lang="en-US" sz="4500" dirty="0" smtClean="0"/>
              <a:t>a</a:t>
            </a:r>
            <a:r>
              <a:rPr lang="cs-CZ" sz="4500" dirty="0" smtClean="0"/>
              <a:t> </a:t>
            </a:r>
            <a:r>
              <a:rPr lang="en-US" sz="4500" b="1" dirty="0" err="1" smtClean="0"/>
              <a:t>podpůrné</a:t>
            </a:r>
            <a:r>
              <a:rPr lang="en-US" sz="4500" b="1" dirty="0" smtClean="0"/>
              <a:t> </a:t>
            </a:r>
            <a:r>
              <a:rPr lang="en-US" sz="4500" b="1" dirty="0" err="1"/>
              <a:t>elektroniky</a:t>
            </a:r>
            <a:r>
              <a:rPr lang="en-US" sz="4500" dirty="0" smtClean="0"/>
              <a:t>.</a:t>
            </a:r>
            <a:r>
              <a:rPr lang="cs-CZ" sz="4500" dirty="0" smtClean="0"/>
              <a:t> </a:t>
            </a:r>
            <a:r>
              <a:rPr lang="en-US" sz="4500" dirty="0" smtClean="0"/>
              <a:t>U </a:t>
            </a:r>
            <a:r>
              <a:rPr lang="en-US" sz="4500" dirty="0" err="1"/>
              <a:t>některých</a:t>
            </a:r>
            <a:r>
              <a:rPr lang="en-US" sz="4500" dirty="0"/>
              <a:t> </a:t>
            </a:r>
            <a:r>
              <a:rPr lang="en-US" sz="4500" dirty="0" err="1"/>
              <a:t>starších</a:t>
            </a:r>
            <a:r>
              <a:rPr lang="en-US" sz="4500" dirty="0"/>
              <a:t> </a:t>
            </a:r>
            <a:r>
              <a:rPr lang="en-US" sz="4500" dirty="0" err="1"/>
              <a:t>kamer</a:t>
            </a:r>
            <a:r>
              <a:rPr lang="en-US" sz="4500" dirty="0"/>
              <a:t> se </a:t>
            </a:r>
            <a:r>
              <a:rPr lang="en-US" sz="4500" dirty="0" err="1"/>
              <a:t>taktéž</a:t>
            </a:r>
            <a:r>
              <a:rPr lang="en-US" sz="4500" dirty="0"/>
              <a:t> </a:t>
            </a:r>
            <a:r>
              <a:rPr lang="en-US" sz="4500" dirty="0" err="1"/>
              <a:t>používal</a:t>
            </a:r>
            <a:r>
              <a:rPr lang="en-US" sz="4500" dirty="0"/>
              <a:t> </a:t>
            </a:r>
            <a:r>
              <a:rPr lang="en-US" sz="4500" dirty="0" err="1"/>
              <a:t>statický</a:t>
            </a:r>
            <a:r>
              <a:rPr lang="en-US" sz="4500" dirty="0"/>
              <a:t> </a:t>
            </a:r>
            <a:r>
              <a:rPr lang="en-US" sz="4500" dirty="0" err="1"/>
              <a:t>objektiv</a:t>
            </a:r>
            <a:r>
              <a:rPr lang="en-US" sz="4500" dirty="0"/>
              <a:t> </a:t>
            </a:r>
            <a:r>
              <a:rPr lang="en-US" sz="4500" dirty="0" err="1"/>
              <a:t>bez</a:t>
            </a:r>
            <a:r>
              <a:rPr lang="en-US" sz="4500" dirty="0"/>
              <a:t> </a:t>
            </a:r>
            <a:r>
              <a:rPr lang="en-US" sz="4500" dirty="0" err="1"/>
              <a:t>možnosti</a:t>
            </a:r>
            <a:r>
              <a:rPr lang="en-US" sz="4500" dirty="0"/>
              <a:t> </a:t>
            </a:r>
            <a:r>
              <a:rPr lang="en-US" sz="4500" dirty="0" err="1"/>
              <a:t>nastavení</a:t>
            </a:r>
            <a:r>
              <a:rPr lang="en-US" sz="4500" dirty="0"/>
              <a:t> </a:t>
            </a:r>
            <a:r>
              <a:rPr lang="en-US" sz="4500" dirty="0" err="1"/>
              <a:t>ostření</a:t>
            </a:r>
            <a:r>
              <a:rPr lang="en-US" sz="4500" dirty="0"/>
              <a:t>. </a:t>
            </a:r>
            <a:r>
              <a:rPr lang="en-US" sz="4500" dirty="0" smtClean="0"/>
              <a:t>V</a:t>
            </a:r>
            <a:r>
              <a:rPr lang="cs-CZ" sz="4500" dirty="0" smtClean="0"/>
              <a:t>e </a:t>
            </a:r>
            <a:r>
              <a:rPr lang="en-US" sz="4500" dirty="0" err="1" smtClean="0"/>
              <a:t>dnešní</a:t>
            </a:r>
            <a:r>
              <a:rPr lang="en-US" sz="4500" dirty="0" smtClean="0"/>
              <a:t> </a:t>
            </a:r>
            <a:r>
              <a:rPr lang="en-US" sz="4500" dirty="0" err="1"/>
              <a:t>době</a:t>
            </a:r>
            <a:r>
              <a:rPr lang="en-US" sz="4500" dirty="0"/>
              <a:t> </a:t>
            </a:r>
            <a:r>
              <a:rPr lang="en-US" sz="4500" dirty="0" err="1"/>
              <a:t>jsou</a:t>
            </a:r>
            <a:r>
              <a:rPr lang="en-US" sz="4500" dirty="0"/>
              <a:t> </a:t>
            </a:r>
            <a:r>
              <a:rPr lang="en-US" sz="4500" dirty="0" err="1"/>
              <a:t>již</a:t>
            </a:r>
            <a:r>
              <a:rPr lang="en-US" sz="4500" dirty="0"/>
              <a:t> k </a:t>
            </a:r>
            <a:r>
              <a:rPr lang="en-US" sz="4500" dirty="0" err="1"/>
              <a:t>dispozici</a:t>
            </a:r>
            <a:r>
              <a:rPr lang="en-US" sz="4500" dirty="0"/>
              <a:t> </a:t>
            </a:r>
            <a:r>
              <a:rPr lang="en-US" sz="4500" dirty="0" err="1" smtClean="0"/>
              <a:t>webkamery</a:t>
            </a:r>
            <a:r>
              <a:rPr lang="en-US" sz="4500" dirty="0" smtClean="0"/>
              <a:t> s</a:t>
            </a:r>
            <a:r>
              <a:rPr lang="cs-CZ" sz="4500" dirty="0" smtClean="0"/>
              <a:t> </a:t>
            </a:r>
            <a:r>
              <a:rPr lang="en-US" sz="4500" dirty="0" err="1" smtClean="0"/>
              <a:t>automatickým</a:t>
            </a:r>
            <a:r>
              <a:rPr lang="en-US" sz="4500" dirty="0" smtClean="0"/>
              <a:t> </a:t>
            </a:r>
            <a:r>
              <a:rPr lang="en-US" sz="4500" dirty="0" err="1"/>
              <a:t>ostřením</a:t>
            </a:r>
            <a:r>
              <a:rPr lang="en-US" sz="4500" dirty="0"/>
              <a:t> a </a:t>
            </a:r>
            <a:r>
              <a:rPr lang="en-US" sz="4500" dirty="0" err="1"/>
              <a:t>dostatečnou</a:t>
            </a:r>
            <a:r>
              <a:rPr lang="en-US" sz="4500" dirty="0"/>
              <a:t> </a:t>
            </a:r>
            <a:r>
              <a:rPr lang="en-US" sz="4500" dirty="0" err="1"/>
              <a:t>hloubkou</a:t>
            </a:r>
            <a:r>
              <a:rPr lang="en-US" sz="4500" dirty="0"/>
              <a:t> </a:t>
            </a:r>
            <a:r>
              <a:rPr lang="en-US" sz="4500" dirty="0" err="1"/>
              <a:t>ostrosti</a:t>
            </a:r>
            <a:r>
              <a:rPr lang="en-US" sz="4500" dirty="0"/>
              <a:t>, </a:t>
            </a:r>
            <a:r>
              <a:rPr lang="en-US" sz="4500" dirty="0" err="1"/>
              <a:t>což</a:t>
            </a:r>
            <a:r>
              <a:rPr lang="en-US" sz="4500" dirty="0"/>
              <a:t> </a:t>
            </a:r>
            <a:r>
              <a:rPr lang="en-US" sz="4500" dirty="0" err="1"/>
              <a:t>zaručuje</a:t>
            </a:r>
            <a:r>
              <a:rPr lang="en-US" sz="4500" dirty="0"/>
              <a:t> </a:t>
            </a:r>
            <a:r>
              <a:rPr lang="en-US" sz="4500" dirty="0" err="1"/>
              <a:t>optimální</a:t>
            </a:r>
            <a:r>
              <a:rPr lang="en-US" sz="4500" dirty="0"/>
              <a:t> </a:t>
            </a:r>
            <a:r>
              <a:rPr lang="en-US" sz="4500" dirty="0" err="1"/>
              <a:t>kvalitu</a:t>
            </a:r>
            <a:r>
              <a:rPr lang="en-US" sz="4500" dirty="0"/>
              <a:t> </a:t>
            </a:r>
            <a:r>
              <a:rPr lang="en-US" sz="4500" dirty="0" err="1" smtClean="0"/>
              <a:t>videa</a:t>
            </a:r>
            <a:r>
              <a:rPr lang="en-US" sz="4500" dirty="0" smtClean="0"/>
              <a:t>. </a:t>
            </a:r>
            <a:r>
              <a:rPr lang="en-US" sz="4500" dirty="0" err="1"/>
              <a:t>Výrobci</a:t>
            </a:r>
            <a:r>
              <a:rPr lang="en-US" sz="4500" dirty="0"/>
              <a:t> </a:t>
            </a:r>
            <a:r>
              <a:rPr lang="en-US" sz="4500" dirty="0" err="1"/>
              <a:t>vybavují</a:t>
            </a:r>
            <a:r>
              <a:rPr lang="en-US" sz="4500" dirty="0"/>
              <a:t> </a:t>
            </a:r>
            <a:r>
              <a:rPr lang="en-US" sz="4500" dirty="0" err="1"/>
              <a:t>webkamery</a:t>
            </a:r>
            <a:r>
              <a:rPr lang="en-US" sz="4500" dirty="0"/>
              <a:t> </a:t>
            </a:r>
            <a:r>
              <a:rPr lang="en-US" sz="4500" dirty="0" err="1"/>
              <a:t>obrazovými</a:t>
            </a:r>
            <a:r>
              <a:rPr lang="en-US" sz="4500" dirty="0"/>
              <a:t> </a:t>
            </a:r>
            <a:r>
              <a:rPr lang="en-US" sz="4500" dirty="0" err="1"/>
              <a:t>senzory</a:t>
            </a:r>
            <a:r>
              <a:rPr lang="en-US" sz="4500" dirty="0"/>
              <a:t> CMOS </a:t>
            </a:r>
            <a:r>
              <a:rPr lang="en-US" sz="4500" dirty="0" err="1"/>
              <a:t>nebo</a:t>
            </a:r>
            <a:r>
              <a:rPr lang="en-US" sz="4500" dirty="0"/>
              <a:t> CCD, </a:t>
            </a:r>
            <a:r>
              <a:rPr lang="en-US" sz="4500" dirty="0" err="1"/>
              <a:t>které</a:t>
            </a:r>
            <a:r>
              <a:rPr lang="en-US" sz="4500" dirty="0"/>
              <a:t> se </a:t>
            </a:r>
            <a:r>
              <a:rPr lang="en-US" sz="4500" dirty="0" err="1"/>
              <a:t>výhradně</a:t>
            </a:r>
            <a:r>
              <a:rPr lang="en-US" sz="4500" dirty="0"/>
              <a:t> </a:t>
            </a:r>
            <a:r>
              <a:rPr lang="en-US" sz="4500" dirty="0" err="1"/>
              <a:t>používaly</a:t>
            </a:r>
            <a:r>
              <a:rPr lang="en-US" sz="4500" dirty="0"/>
              <a:t> u </a:t>
            </a:r>
            <a:r>
              <a:rPr lang="en-US" sz="4500" dirty="0" err="1"/>
              <a:t>levných</a:t>
            </a:r>
            <a:r>
              <a:rPr lang="en-US" sz="4500" dirty="0"/>
              <a:t> </a:t>
            </a:r>
            <a:r>
              <a:rPr lang="en-US" sz="4500" dirty="0" err="1"/>
              <a:t>fotoaparátu</a:t>
            </a:r>
            <a:r>
              <a:rPr lang="en-US" sz="4500" dirty="0"/>
              <a:t>, </a:t>
            </a:r>
            <a:r>
              <a:rPr lang="en-US" sz="4500" dirty="0" err="1"/>
              <a:t>což</a:t>
            </a:r>
            <a:r>
              <a:rPr lang="en-US" sz="4500" dirty="0"/>
              <a:t> </a:t>
            </a:r>
            <a:r>
              <a:rPr lang="en-US" sz="4500" dirty="0" smtClean="0"/>
              <a:t>n</a:t>
            </a:r>
            <a:r>
              <a:rPr lang="cs-CZ" sz="4500" dirty="0" smtClean="0"/>
              <a:t>u</a:t>
            </a:r>
            <a:r>
              <a:rPr lang="en-US" sz="4500" dirty="0" err="1" smtClean="0"/>
              <a:t>tně</a:t>
            </a:r>
            <a:r>
              <a:rPr lang="en-US" sz="4500" dirty="0" smtClean="0"/>
              <a:t> </a:t>
            </a:r>
            <a:r>
              <a:rPr lang="en-US" sz="4500" dirty="0" err="1"/>
              <a:t>neznamená</a:t>
            </a:r>
            <a:r>
              <a:rPr lang="en-US" sz="4500" dirty="0"/>
              <a:t>, </a:t>
            </a:r>
            <a:r>
              <a:rPr lang="en-US" sz="4500" dirty="0" err="1"/>
              <a:t>že</a:t>
            </a:r>
            <a:r>
              <a:rPr lang="en-US" sz="4500" dirty="0"/>
              <a:t> </a:t>
            </a:r>
            <a:r>
              <a:rPr lang="en-US" sz="4500" dirty="0" err="1"/>
              <a:t>webkamery</a:t>
            </a:r>
            <a:r>
              <a:rPr lang="en-US" sz="4500" dirty="0"/>
              <a:t> </a:t>
            </a:r>
            <a:r>
              <a:rPr lang="en-US" sz="4500" dirty="0" err="1"/>
              <a:t>vybavené</a:t>
            </a:r>
            <a:r>
              <a:rPr lang="en-US" sz="4500" dirty="0"/>
              <a:t> </a:t>
            </a:r>
            <a:r>
              <a:rPr lang="en-US" sz="4500" dirty="0" err="1"/>
              <a:t>obrazovým</a:t>
            </a:r>
            <a:r>
              <a:rPr lang="en-US" sz="4500" dirty="0"/>
              <a:t> </a:t>
            </a:r>
            <a:r>
              <a:rPr lang="en-US" sz="4500" dirty="0" err="1"/>
              <a:t>senzorem</a:t>
            </a:r>
            <a:r>
              <a:rPr lang="en-US" sz="4500" dirty="0"/>
              <a:t> CCD </a:t>
            </a:r>
            <a:r>
              <a:rPr lang="en-US" sz="4500" dirty="0" err="1"/>
              <a:t>budou</a:t>
            </a:r>
            <a:r>
              <a:rPr lang="en-US" sz="4500" dirty="0"/>
              <a:t> </a:t>
            </a:r>
            <a:r>
              <a:rPr lang="en-US" sz="4500" dirty="0" err="1"/>
              <a:t>lepší</a:t>
            </a:r>
            <a:r>
              <a:rPr lang="en-US" sz="4500" dirty="0"/>
              <a:t> </a:t>
            </a:r>
            <a:r>
              <a:rPr lang="en-US" sz="4500" dirty="0" err="1"/>
              <a:t>než</a:t>
            </a:r>
            <a:r>
              <a:rPr lang="en-US" sz="4500" dirty="0"/>
              <a:t> </a:t>
            </a:r>
            <a:r>
              <a:rPr lang="en-US" sz="4500" dirty="0" err="1"/>
              <a:t>levné</a:t>
            </a:r>
            <a:r>
              <a:rPr lang="en-US" sz="4500" dirty="0"/>
              <a:t> </a:t>
            </a:r>
            <a:r>
              <a:rPr lang="en-US" sz="4500" dirty="0" err="1"/>
              <a:t>fotoaparáty</a:t>
            </a:r>
            <a:r>
              <a:rPr lang="en-US" sz="4500" dirty="0"/>
              <a:t> </a:t>
            </a:r>
            <a:r>
              <a:rPr lang="en-US" sz="4500" dirty="0" err="1"/>
              <a:t>vybavené</a:t>
            </a:r>
            <a:r>
              <a:rPr lang="en-US" sz="4500" dirty="0"/>
              <a:t> CMOS </a:t>
            </a:r>
            <a:r>
              <a:rPr lang="en-US" sz="4500" dirty="0" err="1"/>
              <a:t>senzorem</a:t>
            </a:r>
            <a:r>
              <a:rPr lang="en-US" sz="4500" dirty="0" smtClean="0"/>
              <a:t>. </a:t>
            </a:r>
            <a:r>
              <a:rPr lang="cs-CZ" sz="3600" dirty="0" smtClean="0">
                <a:solidFill>
                  <a:srgbClr val="4E3B30"/>
                </a:solidFill>
              </a:rPr>
              <a:t>			</a:t>
            </a:r>
            <a:r>
              <a:rPr lang="en-US" sz="3600" dirty="0" smtClean="0">
                <a:solidFill>
                  <a:srgbClr val="4E3B30"/>
                </a:solidFill>
              </a:rPr>
              <a:t>[2]</a:t>
            </a:r>
            <a:endParaRPr lang="cs-CZ" sz="3600" dirty="0" smtClean="0"/>
          </a:p>
        </p:txBody>
      </p:sp>
    </p:spTree>
    <p:extLst>
      <p:ext uri="{BB962C8B-B14F-4D97-AF65-F5344CB8AC3E}">
        <p14:creationId xmlns:p14="http://schemas.microsoft.com/office/powerpoint/2010/main" val="404116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Webkamery – počet snímků a rozlišení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dirty="0" err="1"/>
              <a:t>Většina</a:t>
            </a:r>
            <a:r>
              <a:rPr lang="en-US" dirty="0"/>
              <a:t> </a:t>
            </a:r>
            <a:r>
              <a:rPr lang="en-US" dirty="0" err="1"/>
              <a:t>běžných</a:t>
            </a:r>
            <a:r>
              <a:rPr lang="en-US" dirty="0"/>
              <a:t> </a:t>
            </a:r>
            <a:r>
              <a:rPr lang="en-US" dirty="0" err="1"/>
              <a:t>webových</a:t>
            </a:r>
            <a:r>
              <a:rPr lang="en-US" dirty="0"/>
              <a:t> </a:t>
            </a:r>
            <a:r>
              <a:rPr lang="en-US" dirty="0" err="1"/>
              <a:t>kamer</a:t>
            </a:r>
            <a:r>
              <a:rPr lang="en-US" dirty="0"/>
              <a:t> je </a:t>
            </a:r>
            <a:r>
              <a:rPr lang="en-US" dirty="0" err="1"/>
              <a:t>schopná</a:t>
            </a:r>
            <a:r>
              <a:rPr lang="en-US" dirty="0"/>
              <a:t> </a:t>
            </a:r>
            <a:r>
              <a:rPr lang="en-US" dirty="0" err="1"/>
              <a:t>poskytnout</a:t>
            </a:r>
            <a:r>
              <a:rPr lang="en-US" dirty="0"/>
              <a:t> video s </a:t>
            </a:r>
            <a:r>
              <a:rPr lang="en-US" b="1" dirty="0"/>
              <a:t>VGA </a:t>
            </a:r>
            <a:r>
              <a:rPr lang="en-US" b="1" dirty="0" err="1"/>
              <a:t>rozlišením</a:t>
            </a:r>
            <a:r>
              <a:rPr lang="en-US" b="1" dirty="0"/>
              <a:t> </a:t>
            </a:r>
            <a:r>
              <a:rPr lang="cs-CZ" dirty="0" smtClean="0"/>
              <a:t>(640 x 480) </a:t>
            </a:r>
            <a:r>
              <a:rPr lang="en-US" dirty="0" smtClean="0"/>
              <a:t>o </a:t>
            </a:r>
            <a:r>
              <a:rPr lang="en-US" dirty="0" err="1"/>
              <a:t>rychlosti</a:t>
            </a:r>
            <a:r>
              <a:rPr lang="en-US" dirty="0"/>
              <a:t> </a:t>
            </a:r>
            <a:r>
              <a:rPr lang="en-US" b="1" dirty="0"/>
              <a:t>30</a:t>
            </a:r>
            <a:r>
              <a:rPr lang="cs-CZ" b="1" dirty="0"/>
              <a:t> </a:t>
            </a:r>
            <a:r>
              <a:rPr lang="en-US" b="1" dirty="0" err="1"/>
              <a:t>snímku</a:t>
            </a:r>
            <a:r>
              <a:rPr lang="en-US" b="1" dirty="0"/>
              <a:t> </a:t>
            </a:r>
            <a:r>
              <a:rPr lang="en-US" b="1" dirty="0" err="1"/>
              <a:t>za</a:t>
            </a:r>
            <a:r>
              <a:rPr lang="en-US" b="1" dirty="0"/>
              <a:t> </a:t>
            </a:r>
            <a:r>
              <a:rPr lang="en-US" b="1" dirty="0" err="1"/>
              <a:t>sekundu</a:t>
            </a:r>
            <a:r>
              <a:rPr lang="en-US" dirty="0"/>
              <a:t>. </a:t>
            </a:r>
            <a:r>
              <a:rPr lang="en-US" dirty="0" err="1"/>
              <a:t>Mnoho</a:t>
            </a:r>
            <a:r>
              <a:rPr lang="en-US" dirty="0"/>
              <a:t> </a:t>
            </a:r>
            <a:r>
              <a:rPr lang="en-US" dirty="0" err="1"/>
              <a:t>nových</a:t>
            </a:r>
            <a:r>
              <a:rPr lang="en-US" dirty="0"/>
              <a:t> </a:t>
            </a:r>
            <a:r>
              <a:rPr lang="en-US" dirty="0" err="1"/>
              <a:t>zařízení</a:t>
            </a:r>
            <a:r>
              <a:rPr lang="en-US" dirty="0"/>
              <a:t> </a:t>
            </a:r>
            <a:r>
              <a:rPr lang="en-US" dirty="0" err="1"/>
              <a:t>však</a:t>
            </a:r>
            <a:r>
              <a:rPr lang="en-US" dirty="0"/>
              <a:t> </a:t>
            </a:r>
            <a:r>
              <a:rPr lang="en-US" dirty="0" err="1"/>
              <a:t>může</a:t>
            </a:r>
            <a:r>
              <a:rPr lang="en-US" dirty="0"/>
              <a:t> </a:t>
            </a:r>
            <a:r>
              <a:rPr lang="en-US" dirty="0" err="1"/>
              <a:t>poskytnout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video </a:t>
            </a:r>
            <a:r>
              <a:rPr lang="en-US" dirty="0" smtClean="0"/>
              <a:t>v</a:t>
            </a:r>
            <a:r>
              <a:rPr lang="cs-CZ" dirty="0" smtClean="0"/>
              <a:t> </a:t>
            </a:r>
            <a:r>
              <a:rPr lang="en-US" dirty="0" smtClean="0"/>
              <a:t>multi-</a:t>
            </a:r>
            <a:r>
              <a:rPr lang="en-US" dirty="0" err="1" smtClean="0"/>
              <a:t>megapixelovém</a:t>
            </a:r>
            <a:r>
              <a:rPr lang="en-US" dirty="0" smtClean="0"/>
              <a:t> </a:t>
            </a:r>
            <a:r>
              <a:rPr lang="en-US" dirty="0" err="1"/>
              <a:t>rozlišení</a:t>
            </a:r>
            <a:r>
              <a:rPr lang="en-US" dirty="0"/>
              <a:t> a </a:t>
            </a:r>
            <a:r>
              <a:rPr lang="en-US" dirty="0" err="1"/>
              <a:t>některé</a:t>
            </a:r>
            <a:r>
              <a:rPr lang="en-US" dirty="0"/>
              <a:t> </a:t>
            </a:r>
            <a:r>
              <a:rPr lang="en-US" dirty="0" err="1"/>
              <a:t>nabízejí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vysoký</a:t>
            </a:r>
            <a:r>
              <a:rPr lang="en-US" dirty="0"/>
              <a:t> </a:t>
            </a:r>
            <a:r>
              <a:rPr lang="en-US" dirty="0" err="1"/>
              <a:t>počet</a:t>
            </a:r>
            <a:r>
              <a:rPr lang="en-US" dirty="0"/>
              <a:t> </a:t>
            </a:r>
            <a:r>
              <a:rPr lang="en-US" dirty="0" err="1"/>
              <a:t>snímků</a:t>
            </a:r>
            <a:r>
              <a:rPr lang="en-US" dirty="0"/>
              <a:t> </a:t>
            </a:r>
            <a:r>
              <a:rPr lang="en-US" dirty="0" err="1"/>
              <a:t>jako</a:t>
            </a:r>
            <a:r>
              <a:rPr lang="en-US" dirty="0"/>
              <a:t> </a:t>
            </a:r>
            <a:r>
              <a:rPr lang="en-US" dirty="0" err="1"/>
              <a:t>například</a:t>
            </a:r>
            <a:r>
              <a:rPr lang="en-US" dirty="0"/>
              <a:t> </a:t>
            </a:r>
            <a:r>
              <a:rPr lang="en-US" b="1" dirty="0"/>
              <a:t>PlayStation Eye</a:t>
            </a:r>
            <a:r>
              <a:rPr lang="en-US" dirty="0"/>
              <a:t>, </a:t>
            </a:r>
            <a:r>
              <a:rPr lang="en-US" dirty="0" err="1"/>
              <a:t>která</a:t>
            </a:r>
            <a:r>
              <a:rPr lang="en-US" dirty="0"/>
              <a:t> </a:t>
            </a:r>
            <a:r>
              <a:rPr lang="en-US" dirty="0" err="1"/>
              <a:t>dokáže</a:t>
            </a:r>
            <a:r>
              <a:rPr lang="en-US" dirty="0"/>
              <a:t> </a:t>
            </a:r>
            <a:r>
              <a:rPr lang="en-US" dirty="0" err="1"/>
              <a:t>produkovat</a:t>
            </a:r>
            <a:r>
              <a:rPr lang="en-US" dirty="0"/>
              <a:t> </a:t>
            </a:r>
            <a:r>
              <a:rPr lang="en-US" dirty="0" err="1" smtClean="0"/>
              <a:t>při</a:t>
            </a:r>
            <a:r>
              <a:rPr lang="cs-CZ" dirty="0" smtClean="0"/>
              <a:t> </a:t>
            </a:r>
            <a:r>
              <a:rPr lang="en-US" dirty="0" err="1" smtClean="0"/>
              <a:t>rozlišení</a:t>
            </a:r>
            <a:r>
              <a:rPr lang="en-US" dirty="0" smtClean="0"/>
              <a:t> </a:t>
            </a:r>
            <a:r>
              <a:rPr lang="en-US" dirty="0"/>
              <a:t>320x240 </a:t>
            </a:r>
            <a:r>
              <a:rPr lang="en-US" dirty="0" err="1"/>
              <a:t>pixelů</a:t>
            </a:r>
            <a:r>
              <a:rPr lang="en-US" dirty="0"/>
              <a:t> </a:t>
            </a:r>
            <a:r>
              <a:rPr lang="en-US" dirty="0" err="1"/>
              <a:t>až</a:t>
            </a:r>
            <a:r>
              <a:rPr lang="en-US" dirty="0"/>
              <a:t> </a:t>
            </a:r>
            <a:r>
              <a:rPr lang="en-US" b="1" dirty="0"/>
              <a:t>120 </a:t>
            </a:r>
            <a:r>
              <a:rPr lang="en-US" b="1" dirty="0" err="1"/>
              <a:t>snímků</a:t>
            </a:r>
            <a:r>
              <a:rPr lang="en-US" b="1" dirty="0"/>
              <a:t> </a:t>
            </a:r>
            <a:r>
              <a:rPr lang="en-US" b="1" dirty="0" err="1" smtClean="0"/>
              <a:t>za</a:t>
            </a:r>
            <a:r>
              <a:rPr lang="cs-CZ" b="1" dirty="0" smtClean="0"/>
              <a:t> </a:t>
            </a:r>
            <a:r>
              <a:rPr lang="en-US" b="1" dirty="0" err="1" smtClean="0"/>
              <a:t>sekundu</a:t>
            </a:r>
            <a:r>
              <a:rPr lang="en-US" dirty="0"/>
              <a:t>.</a:t>
            </a:r>
            <a:r>
              <a:rPr lang="cs-CZ" sz="2400" dirty="0">
                <a:solidFill>
                  <a:srgbClr val="4E3B30"/>
                </a:solidFill>
              </a:rPr>
              <a:t>	</a:t>
            </a:r>
            <a:r>
              <a:rPr lang="cs-CZ" sz="2400" dirty="0" smtClean="0">
                <a:solidFill>
                  <a:srgbClr val="4E3B30"/>
                </a:solidFill>
              </a:rPr>
              <a:t>					</a:t>
            </a:r>
            <a:r>
              <a:rPr lang="en-US" sz="2000" dirty="0" smtClean="0">
                <a:solidFill>
                  <a:srgbClr val="4E3B30"/>
                </a:solidFill>
              </a:rPr>
              <a:t>[2]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4750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cs-CZ" dirty="0" smtClean="0"/>
              <a:t>webkamerách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/wiki/Webkamera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>
                <a:hlinkClick r:id="rId3"/>
              </a:rPr>
              <a:t>www.webkamera.cz</a:t>
            </a:r>
            <a:r>
              <a:rPr lang="cs-CZ" sz="2800" dirty="0" smtClean="0">
                <a:hlinkClick r:id="rId3"/>
              </a:rPr>
              <a:t>/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>
                <a:hlinkClick r:id="rId4"/>
              </a:rPr>
              <a:t>www.webkamery.net</a:t>
            </a:r>
            <a:r>
              <a:rPr lang="cs-CZ" sz="2800" dirty="0" smtClean="0">
                <a:hlinkClick r:id="rId4"/>
              </a:rPr>
              <a:t>/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 smtClean="0"/>
              <a:t>[1] </a:t>
            </a:r>
            <a:r>
              <a:rPr lang="cs-CZ" sz="1800" dirty="0"/>
              <a:t>ENTERECZEK. </a:t>
            </a:r>
            <a:r>
              <a:rPr lang="cs-CZ" sz="1800" i="1" dirty="0"/>
              <a:t>Webová kamera</a:t>
            </a:r>
            <a:r>
              <a:rPr lang="cs-CZ" sz="1800" dirty="0"/>
              <a:t> [online]. [cit. </a:t>
            </a:r>
            <a:r>
              <a:rPr lang="cs-CZ" sz="1800" dirty="0" smtClean="0"/>
              <a:t>22.12.2012]. </a:t>
            </a:r>
            <a:r>
              <a:rPr lang="cs-CZ" sz="1800" dirty="0"/>
              <a:t>Dostupný na WWW: http://</a:t>
            </a:r>
            <a:r>
              <a:rPr lang="cs-CZ" sz="1800" dirty="0" err="1" smtClean="0"/>
              <a:t>upload.wikimedia.org</a:t>
            </a:r>
            <a:r>
              <a:rPr lang="cs-CZ" sz="1800" dirty="0" smtClean="0"/>
              <a:t>/</a:t>
            </a:r>
            <a:r>
              <a:rPr lang="cs-CZ" sz="1800" dirty="0" err="1" smtClean="0"/>
              <a:t>wikipedia</a:t>
            </a:r>
            <a:r>
              <a:rPr lang="cs-CZ" sz="1800" dirty="0" smtClean="0"/>
              <a:t>/</a:t>
            </a:r>
            <a:r>
              <a:rPr lang="cs-CZ" sz="1800" dirty="0" err="1" smtClean="0"/>
              <a:t>commons</a:t>
            </a:r>
            <a:r>
              <a:rPr lang="cs-CZ" sz="1800" dirty="0" smtClean="0"/>
              <a:t>/2/2d/</a:t>
            </a:r>
            <a:r>
              <a:rPr lang="cs-CZ" sz="1800" dirty="0" err="1" smtClean="0"/>
              <a:t>Creative.webcam.jpg</a:t>
            </a:r>
            <a:endParaRPr lang="cs-CZ" sz="1800" dirty="0" smtClean="0"/>
          </a:p>
          <a:p>
            <a:pPr marL="0" indent="0">
              <a:buNone/>
            </a:pPr>
            <a:r>
              <a:rPr lang="en-US" sz="1800" dirty="0" smtClean="0"/>
              <a:t>[2] </a:t>
            </a:r>
            <a:r>
              <a:rPr lang="cs-CZ" sz="1800" dirty="0"/>
              <a:t>Webová kamera. In: </a:t>
            </a:r>
            <a:r>
              <a:rPr lang="cs-CZ" sz="1800" i="1" dirty="0" err="1"/>
              <a:t>Wikipedia</a:t>
            </a:r>
            <a:r>
              <a:rPr lang="cs-CZ" sz="1800" i="1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 [cit. 2012-12-22]. Dostupné z: http://</a:t>
            </a:r>
            <a:r>
              <a:rPr lang="cs-CZ" sz="1800" dirty="0" err="1" smtClean="0"/>
              <a:t>cs.wikipedia.org</a:t>
            </a:r>
            <a:r>
              <a:rPr lang="cs-CZ" sz="1800" dirty="0" smtClean="0"/>
              <a:t>/wiki/Webkamera</a:t>
            </a:r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2467</TotalTime>
  <Words>325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Cesta</vt:lpstr>
      <vt:lpstr>Prezentace aplikace PowerPoint</vt:lpstr>
      <vt:lpstr>ANOTACE</vt:lpstr>
      <vt:lpstr>webkamera</vt:lpstr>
      <vt:lpstr>webkamera - charakteristika</vt:lpstr>
      <vt:lpstr>Webkamera - historie</vt:lpstr>
      <vt:lpstr>Využití webkamer v praxi</vt:lpstr>
      <vt:lpstr>Webkamery: technologie</vt:lpstr>
      <vt:lpstr>Webkamery – počet snímků a rozlišení</vt:lpstr>
      <vt:lpstr>Další zdroje informací o webkamerách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219</cp:revision>
  <dcterms:created xsi:type="dcterms:W3CDTF">2012-08-02T10:31:28Z</dcterms:created>
  <dcterms:modified xsi:type="dcterms:W3CDTF">2013-02-28T13:16:36Z</dcterms:modified>
</cp:coreProperties>
</file>