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  <p:sldMasterId id="2147483792" r:id="rId2"/>
  </p:sldMasterIdLst>
  <p:sldIdLst>
    <p:sldId id="271" r:id="rId3"/>
    <p:sldId id="258" r:id="rId4"/>
    <p:sldId id="259" r:id="rId5"/>
    <p:sldId id="260" r:id="rId6"/>
    <p:sldId id="273" r:id="rId7"/>
    <p:sldId id="278" r:id="rId8"/>
    <p:sldId id="279" r:id="rId9"/>
    <p:sldId id="280" r:id="rId10"/>
    <p:sldId id="281" r:id="rId11"/>
    <p:sldId id="282" r:id="rId12"/>
    <p:sldId id="277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69" autoAdjust="0"/>
    <p:restoredTop sz="94722" autoAdjust="0"/>
  </p:normalViewPr>
  <p:slideViewPr>
    <p:cSldViewPr>
      <p:cViewPr>
        <p:scale>
          <a:sx n="90" d="100"/>
          <a:sy n="90" d="100"/>
        </p:scale>
        <p:origin x="-978" y="-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>
                <a:solidFill>
                  <a:srgbClr val="94C600"/>
                </a:solidFill>
              </a:rPr>
              <a:pPr/>
              <a:t>‹#›</a:t>
            </a:fld>
            <a:endParaRPr lang="cs-CZ">
              <a:solidFill>
                <a:srgbClr val="94C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534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2566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1816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0780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8856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407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215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0799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0542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1398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6869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C37B229-3315-4450-A05C-459553D0C7DF}" type="slidenum">
              <a:rPr lang="cs-CZ" smtClean="0">
                <a:solidFill>
                  <a:srgbClr val="94C600"/>
                </a:solidFill>
              </a:rPr>
              <a:pPr/>
              <a:t>‹#›</a:t>
            </a:fld>
            <a:endParaRPr lang="cs-CZ">
              <a:solidFill>
                <a:srgbClr val="94C6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0D11D-3FDA-490A-A584-D9D128A67B9C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A10FC3-42F0-45BC-BFC3-471E5C1CB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97026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D20D11D-3FDA-490A-A584-D9D128A67B9C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EA10FC3-42F0-45BC-BFC3-471E5C1CBFD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home.zcu.cz/~gajdusek/" TargetMode="External"/><Relationship Id="rId2" Type="http://schemas.openxmlformats.org/officeDocument/2006/relationships/hyperlink" Target="http://cs.wikipedia.org/wiki/Reproduktor" TargetMode="Externa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1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prstClr val="white"/>
              </a:solidFill>
            </a:endParaRPr>
          </a:p>
        </p:txBody>
      </p:sp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1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4" y="5877272"/>
            <a:ext cx="8348663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 dirty="0">
                <a:solidFill>
                  <a:prstClr val="black"/>
                </a:solidFill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75702565"/>
              </p:ext>
            </p:extLst>
          </p:nvPr>
        </p:nvGraphicFramePr>
        <p:xfrm>
          <a:off x="1103784" y="1397000"/>
          <a:ext cx="6936432" cy="4372337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321119"/>
                <a:gridCol w="4615313"/>
              </a:tblGrid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SŠ: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SOU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Uherský Brod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Autoři: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Ing. Radim Bublík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06547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prezentace:</a:t>
                      </a:r>
                    </a:p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(</a:t>
                      </a:r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DUMu</a:t>
                      </a:r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)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Reproduktor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oblast: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Hardware počítače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1. ročník oboru Mechanik opravář motorových vozidel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projektu: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CZ.1.07/1.5.00/34.0369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Datum vzniku: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5. 1. 2013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57966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dirty="0" smtClean="0"/>
              <a:t>Záměrem této sady výukových materiálů s názvem </a:t>
            </a:r>
            <a:r>
              <a:rPr lang="cs-CZ" sz="2400" b="1" dirty="0" smtClean="0"/>
              <a:t>Hardware počítače </a:t>
            </a:r>
            <a:r>
              <a:rPr lang="cs-CZ" sz="2400" dirty="0" smtClean="0"/>
              <a:t>je poskytnout žákům potřebné informace o technickém vybavení počítačů pro jejich lepší orientaci v informačních a komunikačních technologiích (zejména počítačích), se kterými se budou velmi pravděpodobně setkávat po celý svůj život.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Jednotlivé </a:t>
            </a:r>
            <a:r>
              <a:rPr lang="cs-CZ" sz="2400" dirty="0" err="1" smtClean="0"/>
              <a:t>DUMy</a:t>
            </a:r>
            <a:r>
              <a:rPr lang="cs-CZ" sz="2400" dirty="0" smtClean="0"/>
              <a:t> (prezentace a pracovní listy) v této sadě pokryjí postupně tematické oblasti, které jsou probírány v předmětu Informační a komunikační technologie na naší SŠ.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Tato prezentace je konkrétně zaměřena na tematický celek </a:t>
            </a:r>
            <a:r>
              <a:rPr lang="cs-CZ" sz="2400" b="1" dirty="0" smtClean="0"/>
              <a:t>Výstupní zařízení počítače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49307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reproduktor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125841" y="5181019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[1]</a:t>
            </a:r>
            <a:endParaRPr lang="cs-CZ" dirty="0"/>
          </a:p>
        </p:txBody>
      </p:sp>
      <p:pic>
        <p:nvPicPr>
          <p:cNvPr id="1026" name="Picture 2" descr="http://home.zcu.cz/~gajdusek/images/stavba_kytaroveho_komb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1427" y="1844824"/>
            <a:ext cx="4930105" cy="3691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1422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Reproduktor - charakteristika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10146"/>
            <a:ext cx="8686800" cy="4971182"/>
          </a:xfrm>
        </p:spPr>
        <p:txBody>
          <a:bodyPr>
            <a:noAutofit/>
          </a:bodyPr>
          <a:lstStyle/>
          <a:p>
            <a:r>
              <a:rPr lang="cs-CZ" dirty="0"/>
              <a:t>Reproduktory jsou </a:t>
            </a:r>
            <a:r>
              <a:rPr lang="cs-CZ" b="1" dirty="0"/>
              <a:t>elektro-akustické měniče</a:t>
            </a:r>
            <a:r>
              <a:rPr lang="cs-CZ" dirty="0"/>
              <a:t>, </a:t>
            </a:r>
            <a:r>
              <a:rPr lang="cs-CZ" dirty="0" smtClean="0"/>
              <a:t>tj. zařízení </a:t>
            </a:r>
            <a:r>
              <a:rPr lang="cs-CZ" dirty="0"/>
              <a:t>(elektrické stroje), které přeměňují elektrickou energii na mechanickou energii ve formě </a:t>
            </a:r>
            <a:r>
              <a:rPr lang="cs-CZ" dirty="0" smtClean="0"/>
              <a:t>zvuku.</a:t>
            </a:r>
          </a:p>
          <a:p>
            <a:r>
              <a:rPr lang="cs-CZ" dirty="0" smtClean="0"/>
              <a:t>Obvykle </a:t>
            </a:r>
            <a:r>
              <a:rPr lang="cs-CZ" dirty="0"/>
              <a:t>se skládají z membrány, </a:t>
            </a:r>
            <a:r>
              <a:rPr lang="cs-CZ" dirty="0" smtClean="0"/>
              <a:t>z pohonné </a:t>
            </a:r>
            <a:r>
              <a:rPr lang="cs-CZ" dirty="0"/>
              <a:t>části, do které je přiváděn vstupní signál a dalších </a:t>
            </a:r>
            <a:r>
              <a:rPr lang="cs-CZ" dirty="0" smtClean="0"/>
              <a:t>dílů.</a:t>
            </a:r>
          </a:p>
          <a:p>
            <a:r>
              <a:rPr lang="cs-CZ" dirty="0" smtClean="0"/>
              <a:t>Zvláštním </a:t>
            </a:r>
            <a:r>
              <a:rPr lang="cs-CZ" dirty="0"/>
              <a:t>případem malých reproduktorů jsou sluchátka</a:t>
            </a:r>
            <a:r>
              <a:rPr lang="cs-CZ" dirty="0" smtClean="0"/>
              <a:t>.</a:t>
            </a:r>
            <a:r>
              <a:rPr lang="cs-CZ" sz="2600" dirty="0" smtClean="0"/>
              <a:t>						</a:t>
            </a:r>
            <a:r>
              <a:rPr lang="en-US" sz="2000" dirty="0" smtClean="0"/>
              <a:t>[2]</a:t>
            </a: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3371840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Reproduktor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95536" y="1517878"/>
            <a:ext cx="8352928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bg2">
                  <a:lumMod val="50000"/>
                </a:schemeClr>
              </a:buClr>
            </a:pPr>
            <a:r>
              <a:rPr lang="cs-CZ" sz="2400" dirty="0" smtClean="0"/>
              <a:t>Reproduktor </a:t>
            </a:r>
            <a:r>
              <a:rPr lang="cs-CZ" sz="2400" dirty="0"/>
              <a:t>řadíme mezi elektroakustické měniče (konkrétněji mezi elektrodynamické měniče</a:t>
            </a:r>
            <a:r>
              <a:rPr lang="cs-CZ" sz="2400" dirty="0" smtClean="0"/>
              <a:t>). Reproduktor </a:t>
            </a:r>
            <a:r>
              <a:rPr lang="cs-CZ" sz="2400" dirty="0"/>
              <a:t>pracuje na principu vzájemného působení sil magnetického pole trvalého magnetu s magnetickým polem cívky, kterou protéká střídavý proud. Síla je tím větší, čím </a:t>
            </a:r>
            <a:r>
              <a:rPr lang="cs-CZ" sz="2400" dirty="0" smtClean="0"/>
              <a:t>silnější je </a:t>
            </a:r>
            <a:r>
              <a:rPr lang="cs-CZ" sz="2400" dirty="0"/>
              <a:t>pole magnetu, čím větší proud teče vodičem a čím delší je vodič (více závitů cívky) v magnetickém poli. Podle způsobu vyzařování dělíme reproduktory na </a:t>
            </a:r>
            <a:r>
              <a:rPr lang="cs-CZ" sz="2400" i="1" dirty="0" err="1"/>
              <a:t>přímovyzařující</a:t>
            </a:r>
            <a:r>
              <a:rPr lang="cs-CZ" sz="2400" dirty="0"/>
              <a:t> a </a:t>
            </a:r>
            <a:r>
              <a:rPr lang="cs-CZ" sz="2400" i="1" dirty="0" err="1"/>
              <a:t>nepřímovyzařující</a:t>
            </a:r>
            <a:r>
              <a:rPr lang="cs-CZ" sz="2400" i="1" dirty="0"/>
              <a:t> </a:t>
            </a:r>
            <a:r>
              <a:rPr lang="cs-CZ" sz="2400" dirty="0"/>
              <a:t>- tlakové. Velká většina reproduktorů patří k první skupině, kde membrána bezprostředně sousedí s okolním prostředím - vzduchem a je jím do určité míry (málo) zatěžována. Této skupině věnujeme pozornost</a:t>
            </a:r>
            <a:r>
              <a:rPr lang="cs-CZ" sz="2400" dirty="0" smtClean="0"/>
              <a:t>.</a:t>
            </a:r>
            <a:r>
              <a:rPr lang="cs-CZ" sz="3200" dirty="0" smtClean="0"/>
              <a:t>				</a:t>
            </a:r>
            <a:r>
              <a:rPr lang="en-US" sz="2000" dirty="0" smtClean="0"/>
              <a:t>[</a:t>
            </a:r>
            <a:r>
              <a:rPr lang="cs-CZ" sz="2000" dirty="0" smtClean="0"/>
              <a:t>3</a:t>
            </a:r>
            <a:r>
              <a:rPr lang="en-US" sz="2000" dirty="0" smtClean="0"/>
              <a:t>]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028145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Koš reproduktoru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dirty="0"/>
              <a:t>Je to plechový výlisek, který je zpevněn prolisy, při větších rozměrech je odlitý z hliníku</a:t>
            </a:r>
            <a:r>
              <a:rPr lang="cs-CZ" dirty="0" smtClean="0"/>
              <a:t>.</a:t>
            </a:r>
          </a:p>
          <a:p>
            <a:r>
              <a:rPr lang="cs-CZ" dirty="0" smtClean="0"/>
              <a:t>Koš </a:t>
            </a:r>
            <a:r>
              <a:rPr lang="cs-CZ" dirty="0"/>
              <a:t>reproduktoru tvoří nosnou část </a:t>
            </a:r>
            <a:r>
              <a:rPr lang="cs-CZ" dirty="0" smtClean="0"/>
              <a:t>reproduktoru.</a:t>
            </a:r>
          </a:p>
          <a:p>
            <a:r>
              <a:rPr lang="cs-CZ" dirty="0" smtClean="0"/>
              <a:t>Na </a:t>
            </a:r>
            <a:r>
              <a:rPr lang="cs-CZ" dirty="0"/>
              <a:t>obvodu zevnitř je uchycena membrána, </a:t>
            </a:r>
            <a:r>
              <a:rPr lang="cs-CZ" dirty="0" smtClean="0"/>
              <a:t>v zúžené </a:t>
            </a:r>
            <a:r>
              <a:rPr lang="cs-CZ" dirty="0"/>
              <a:t>části uprostřed je připevněn magnetický obvod.</a:t>
            </a:r>
          </a:p>
        </p:txBody>
      </p:sp>
    </p:spTree>
    <p:extLst>
      <p:ext uri="{BB962C8B-B14F-4D97-AF65-F5344CB8AC3E}">
        <p14:creationId xmlns:p14="http://schemas.microsoft.com/office/powerpoint/2010/main" val="60339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Magnetický obvod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340768"/>
            <a:ext cx="8686800" cy="5400600"/>
          </a:xfrm>
        </p:spPr>
        <p:txBody>
          <a:bodyPr>
            <a:normAutofit/>
          </a:bodyPr>
          <a:lstStyle/>
          <a:p>
            <a:pPr algn="just"/>
            <a:r>
              <a:rPr lang="cs-CZ" dirty="0">
                <a:solidFill>
                  <a:srgbClr val="4E3B30"/>
                </a:solidFill>
              </a:rPr>
              <a:t>Základem je permanentní magnet, vyrobený </a:t>
            </a:r>
            <a:r>
              <a:rPr lang="cs-CZ" dirty="0" smtClean="0">
                <a:solidFill>
                  <a:srgbClr val="4E3B30"/>
                </a:solidFill>
              </a:rPr>
              <a:t>z magnetických </a:t>
            </a:r>
            <a:r>
              <a:rPr lang="cs-CZ" dirty="0">
                <a:solidFill>
                  <a:srgbClr val="4E3B30"/>
                </a:solidFill>
              </a:rPr>
              <a:t>slitin, nebo z magneticky tvrdých </a:t>
            </a:r>
            <a:r>
              <a:rPr lang="cs-CZ" dirty="0" smtClean="0">
                <a:solidFill>
                  <a:srgbClr val="4E3B30"/>
                </a:solidFill>
              </a:rPr>
              <a:t>feritů. Doplňují </a:t>
            </a:r>
            <a:r>
              <a:rPr lang="cs-CZ" dirty="0">
                <a:solidFill>
                  <a:srgbClr val="4E3B30"/>
                </a:solidFill>
              </a:rPr>
              <a:t>ho pólové nástavce </a:t>
            </a:r>
            <a:r>
              <a:rPr lang="cs-CZ" dirty="0" smtClean="0">
                <a:solidFill>
                  <a:srgbClr val="4E3B30"/>
                </a:solidFill>
              </a:rPr>
              <a:t>z magneticky </a:t>
            </a:r>
            <a:r>
              <a:rPr lang="cs-CZ" dirty="0">
                <a:solidFill>
                  <a:srgbClr val="4E3B30"/>
                </a:solidFill>
              </a:rPr>
              <a:t>měkkých materiálů</a:t>
            </a:r>
            <a:r>
              <a:rPr lang="cs-CZ" dirty="0" smtClean="0">
                <a:solidFill>
                  <a:srgbClr val="4E3B30"/>
                </a:solidFill>
              </a:rPr>
              <a:t>.</a:t>
            </a:r>
          </a:p>
          <a:p>
            <a:pPr algn="just"/>
            <a:r>
              <a:rPr lang="cs-CZ" dirty="0" smtClean="0">
                <a:solidFill>
                  <a:srgbClr val="4E3B30"/>
                </a:solidFill>
              </a:rPr>
              <a:t>Účinnost </a:t>
            </a:r>
            <a:r>
              <a:rPr lang="cs-CZ" dirty="0">
                <a:solidFill>
                  <a:srgbClr val="4E3B30"/>
                </a:solidFill>
              </a:rPr>
              <a:t>magnetického obvodu závisí na velikosti magnetického toku, soustředěného do vzduchové mezery, kde se pohybuje kmitací cívka. Tato mezera prstencového tvaru těsně obklopuje střední válcovou část magnetického obvodu.</a:t>
            </a:r>
            <a:r>
              <a:rPr lang="cs-CZ" dirty="0" smtClean="0">
                <a:solidFill>
                  <a:srgbClr val="4E3B30"/>
                </a:solidFill>
              </a:rPr>
              <a:t>							</a:t>
            </a:r>
            <a:r>
              <a:rPr lang="en-US" sz="2000" dirty="0" smtClean="0">
                <a:solidFill>
                  <a:srgbClr val="4E3B30"/>
                </a:solidFill>
              </a:rPr>
              <a:t>[</a:t>
            </a:r>
            <a:r>
              <a:rPr lang="cs-CZ" sz="2000" dirty="0" smtClean="0">
                <a:solidFill>
                  <a:srgbClr val="4E3B30"/>
                </a:solidFill>
              </a:rPr>
              <a:t>3</a:t>
            </a:r>
            <a:r>
              <a:rPr lang="en-US" sz="2000" dirty="0" smtClean="0">
                <a:solidFill>
                  <a:srgbClr val="4E3B30"/>
                </a:solidFill>
              </a:rPr>
              <a:t>]</a:t>
            </a: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40411622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Membrána reproduktoru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3500" dirty="0"/>
              <a:t>Přenáší axiální pohyb cívky, čímž předává akustickou energii okolí. Od membrány se šíří akustické vlny do prostoru</a:t>
            </a:r>
            <a:r>
              <a:rPr lang="cs-CZ" sz="3500" dirty="0" smtClean="0"/>
              <a:t>.</a:t>
            </a:r>
          </a:p>
          <a:p>
            <a:r>
              <a:rPr lang="cs-CZ" sz="3500" dirty="0" smtClean="0"/>
              <a:t>Membrána </a:t>
            </a:r>
            <a:r>
              <a:rPr lang="cs-CZ" sz="3500" dirty="0"/>
              <a:t>má tvar kužele s kruhovou, nebo eliptickou základnou. Stěny nejsou rovné, nýbrž exponenciálně se rozvírající (nerozvinutelný tvar). Takový průběh zabraňuje </a:t>
            </a:r>
            <a:r>
              <a:rPr lang="cs-CZ" sz="3500" dirty="0" err="1"/>
              <a:t>subharmonickému</a:t>
            </a:r>
            <a:r>
              <a:rPr lang="cs-CZ" sz="3500" dirty="0"/>
              <a:t> kmitání. Přesto s membránou </a:t>
            </a:r>
            <a:r>
              <a:rPr lang="cs-CZ" sz="3500" dirty="0" smtClean="0"/>
              <a:t>bezprostředně </a:t>
            </a:r>
            <a:r>
              <a:rPr lang="cs-CZ" sz="3500" dirty="0"/>
              <a:t>souvisí vznik dalších druhů zkreslení.</a:t>
            </a:r>
            <a:r>
              <a:rPr lang="cs-CZ" sz="2400" dirty="0">
                <a:solidFill>
                  <a:srgbClr val="4E3B30"/>
                </a:solidFill>
              </a:rPr>
              <a:t>	</a:t>
            </a:r>
            <a:r>
              <a:rPr lang="cs-CZ" sz="2400" dirty="0" smtClean="0">
                <a:solidFill>
                  <a:srgbClr val="4E3B30"/>
                </a:solidFill>
              </a:rPr>
              <a:t>			</a:t>
            </a:r>
            <a:r>
              <a:rPr lang="en-US" sz="2000" dirty="0" smtClean="0">
                <a:solidFill>
                  <a:srgbClr val="4E3B30"/>
                </a:solidFill>
              </a:rPr>
              <a:t>[</a:t>
            </a:r>
            <a:r>
              <a:rPr lang="cs-CZ" sz="2000" dirty="0" smtClean="0">
                <a:solidFill>
                  <a:srgbClr val="4E3B30"/>
                </a:solidFill>
              </a:rPr>
              <a:t>3</a:t>
            </a:r>
            <a:r>
              <a:rPr lang="en-US" sz="2000" dirty="0" smtClean="0">
                <a:solidFill>
                  <a:srgbClr val="4E3B30"/>
                </a:solidFill>
              </a:rPr>
              <a:t>]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0475062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Kmitací cívka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4179094"/>
          </a:xfrm>
        </p:spPr>
        <p:txBody>
          <a:bodyPr>
            <a:normAutofit fontScale="70000" lnSpcReduction="20000"/>
          </a:bodyPr>
          <a:lstStyle/>
          <a:p>
            <a:r>
              <a:rPr lang="cs-CZ" sz="3400" dirty="0"/>
              <a:t>Bývá navinutá tenkým drátkem (o průměru 0,15 až </a:t>
            </a:r>
            <a:r>
              <a:rPr lang="cs-CZ" sz="3400" dirty="0" smtClean="0"/>
              <a:t>0,2 mm</a:t>
            </a:r>
            <a:r>
              <a:rPr lang="cs-CZ" sz="3400" dirty="0"/>
              <a:t>) obvykle ve dvou vrstvách, aby začátek a konec vinutí byl na stejné straně</a:t>
            </a:r>
            <a:r>
              <a:rPr lang="cs-CZ" sz="3400" dirty="0" smtClean="0"/>
              <a:t>.</a:t>
            </a:r>
          </a:p>
          <a:p>
            <a:r>
              <a:rPr lang="cs-CZ" sz="3400" dirty="0" smtClean="0"/>
              <a:t>Kvůli </a:t>
            </a:r>
            <a:r>
              <a:rPr lang="cs-CZ" sz="3400" dirty="0"/>
              <a:t>vysokým nárokům na pevnost a tuhost se opatřuje speciálním </a:t>
            </a:r>
            <a:r>
              <a:rPr lang="cs-CZ" sz="3400" dirty="0" smtClean="0"/>
              <a:t>lakem.</a:t>
            </a:r>
          </a:p>
          <a:p>
            <a:r>
              <a:rPr lang="cs-CZ" sz="3400" dirty="0" smtClean="0"/>
              <a:t>Vývody </a:t>
            </a:r>
            <a:r>
              <a:rPr lang="cs-CZ" sz="3400" dirty="0"/>
              <a:t>směřují do pájecích bodů na membráně blízko místa, kde je cívka spojena s membránou. Odtud se velmi ohebnou přívodní </a:t>
            </a:r>
            <a:r>
              <a:rPr lang="cs-CZ" sz="3400" dirty="0" err="1" smtClean="0"/>
              <a:t>licnou</a:t>
            </a:r>
            <a:r>
              <a:rPr lang="cs-CZ" sz="3400" dirty="0" smtClean="0"/>
              <a:t> </a:t>
            </a:r>
            <a:r>
              <a:rPr lang="cs-CZ" sz="3400" dirty="0"/>
              <a:t>propojuje s pájecími očky na destičce koše</a:t>
            </a:r>
            <a:r>
              <a:rPr lang="cs-CZ" sz="3400" dirty="0" smtClean="0"/>
              <a:t>.</a:t>
            </a:r>
          </a:p>
          <a:p>
            <a:r>
              <a:rPr lang="cs-CZ" sz="3400" dirty="0" smtClean="0"/>
              <a:t>Přívody </a:t>
            </a:r>
            <a:r>
              <a:rPr lang="cs-CZ" sz="3400" dirty="0"/>
              <a:t>nesmí omezovat pohyb membrány (vzniklo by zkreslení). Jiné zkreslení mívá původ v rozkmitu cívky, jestliže se při pohybu dostává mimo působení magnetického pole. Záleží na vzájemné délce kmitací cívky a velikosti vzduchové mezery, v které se pohybuje</a:t>
            </a:r>
            <a:r>
              <a:rPr lang="cs-CZ" sz="3400" dirty="0" smtClean="0"/>
              <a:t>.</a:t>
            </a:r>
            <a:r>
              <a:rPr lang="cs-CZ" dirty="0" smtClean="0"/>
              <a:t>				</a:t>
            </a:r>
            <a:r>
              <a:rPr lang="en-US" sz="2600" dirty="0" smtClean="0"/>
              <a:t>[3]</a:t>
            </a: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val="41279099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Středící prvek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Je uchycen souose a zajišťuje bezchybný axiální pohyb cívky. Zabraňuje jejímu vybočení z osy, které by způsobilo tření (drhnutí) v úzké dutině magnetického obvodu</a:t>
            </a:r>
            <a:r>
              <a:rPr lang="cs-CZ" dirty="0" smtClean="0"/>
              <a:t>.</a:t>
            </a:r>
          </a:p>
          <a:p>
            <a:r>
              <a:rPr lang="cs-CZ" dirty="0" smtClean="0"/>
              <a:t>V </a:t>
            </a:r>
            <a:r>
              <a:rPr lang="cs-CZ" dirty="0"/>
              <a:t>praxi se jedná o tzv. středící membránu z řídké textilie nebo z plastu. Zároveň chrání vzduchovou mezeru, směrem od zadní části reproduktoru, před nečistotami. Nejškodlivější jsou drobné železné </a:t>
            </a:r>
            <a:r>
              <a:rPr lang="cs-CZ" dirty="0" err="1" smtClean="0"/>
              <a:t>piliny.Cívka</a:t>
            </a:r>
            <a:r>
              <a:rPr lang="cs-CZ" dirty="0" smtClean="0"/>
              <a:t> </a:t>
            </a:r>
            <a:r>
              <a:rPr lang="cs-CZ" dirty="0"/>
              <a:t>s připojenou papírovou membránou je uchycena uvnitř středícího prvku. Okolní mezikruží vytváří drobné a pružné vlnky</a:t>
            </a:r>
            <a:r>
              <a:rPr lang="cs-CZ" dirty="0" smtClean="0"/>
              <a:t>.			</a:t>
            </a:r>
            <a:r>
              <a:rPr lang="en-US" sz="2200" dirty="0" smtClean="0"/>
              <a:t>[3]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2209296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286544"/>
            <a:ext cx="8686800" cy="8382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Další zdroje informací</a:t>
            </a:r>
            <a:r>
              <a:rPr lang="en-US" dirty="0" smtClean="0"/>
              <a:t> o </a:t>
            </a:r>
            <a:r>
              <a:rPr lang="en-US" dirty="0" err="1" smtClean="0"/>
              <a:t>reproduktoru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639341"/>
            <a:ext cx="86868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>
                <a:hlinkClick r:id="rId2"/>
              </a:rPr>
              <a:t>http://</a:t>
            </a:r>
            <a:r>
              <a:rPr lang="cs-CZ" sz="2800" dirty="0" err="1" smtClean="0">
                <a:hlinkClick r:id="rId2"/>
              </a:rPr>
              <a:t>cs.wikipedia.org</a:t>
            </a:r>
            <a:r>
              <a:rPr lang="cs-CZ" sz="2800" dirty="0" smtClean="0">
                <a:hlinkClick r:id="rId2"/>
              </a:rPr>
              <a:t>/wiki/Reproduktor</a:t>
            </a:r>
            <a:endParaRPr lang="en-US" sz="2800" dirty="0" smtClean="0"/>
          </a:p>
          <a:p>
            <a:pPr marL="0" indent="0">
              <a:buNone/>
            </a:pPr>
            <a:r>
              <a:rPr lang="cs-CZ" sz="2800" dirty="0" smtClean="0"/>
              <a:t>nebo</a:t>
            </a:r>
          </a:p>
          <a:p>
            <a:pPr marL="0" indent="0">
              <a:buNone/>
            </a:pPr>
            <a:r>
              <a:rPr lang="cs-CZ" sz="2800" dirty="0">
                <a:hlinkClick r:id="rId3"/>
              </a:rPr>
              <a:t>http://</a:t>
            </a:r>
            <a:r>
              <a:rPr lang="cs-CZ" sz="2800" dirty="0" err="1">
                <a:hlinkClick r:id="rId3"/>
              </a:rPr>
              <a:t>home.zcu.cz</a:t>
            </a:r>
            <a:r>
              <a:rPr lang="cs-CZ" sz="2800" dirty="0">
                <a:hlinkClick r:id="rId3"/>
              </a:rPr>
              <a:t>/~</a:t>
            </a:r>
            <a:r>
              <a:rPr lang="cs-CZ" sz="2800" dirty="0" err="1">
                <a:hlinkClick r:id="rId3"/>
              </a:rPr>
              <a:t>gajdusek</a:t>
            </a:r>
            <a:r>
              <a:rPr lang="cs-CZ" sz="2800" dirty="0" smtClean="0">
                <a:hlinkClick r:id="rId3"/>
              </a:rPr>
              <a:t>/</a:t>
            </a:r>
            <a:endParaRPr lang="en-US" sz="2800" dirty="0" smtClean="0"/>
          </a:p>
        </p:txBody>
      </p:sp>
    </p:spTree>
    <p:extLst>
      <p:ext uri="{BB962C8B-B14F-4D97-AF65-F5344CB8AC3E}">
        <p14:creationId xmlns:p14="http://schemas.microsoft.com/office/powerpoint/2010/main" val="1879921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230688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1800" dirty="0" smtClean="0"/>
              <a:t>[1]</a:t>
            </a:r>
            <a:r>
              <a:rPr lang="cs-CZ" sz="1800" dirty="0" smtClean="0"/>
              <a:t> </a:t>
            </a:r>
            <a:r>
              <a:rPr lang="cs-CZ" sz="1800" dirty="0"/>
              <a:t>GAJDŮŠEK. </a:t>
            </a:r>
            <a:r>
              <a:rPr lang="cs-CZ" sz="1800" i="1" dirty="0" err="1"/>
              <a:t>stavba_kytaroveho_komba</a:t>
            </a:r>
            <a:r>
              <a:rPr lang="cs-CZ" sz="1800" dirty="0"/>
              <a:t> [online]. [cit. </a:t>
            </a:r>
            <a:r>
              <a:rPr lang="cs-CZ" sz="1800" dirty="0" smtClean="0"/>
              <a:t>5.1.2013</a:t>
            </a:r>
            <a:r>
              <a:rPr lang="cs-CZ" sz="1800" dirty="0"/>
              <a:t>]. Dostupný na WWW: http://</a:t>
            </a:r>
            <a:r>
              <a:rPr lang="cs-CZ" sz="1800" dirty="0" err="1"/>
              <a:t>home.zcu.cz</a:t>
            </a:r>
            <a:r>
              <a:rPr lang="cs-CZ" sz="1800" dirty="0"/>
              <a:t>/~</a:t>
            </a:r>
            <a:r>
              <a:rPr lang="cs-CZ" sz="1800" dirty="0" err="1" smtClean="0"/>
              <a:t>gajdusek</a:t>
            </a:r>
            <a:r>
              <a:rPr lang="cs-CZ" sz="1800" dirty="0" smtClean="0"/>
              <a:t>/</a:t>
            </a:r>
            <a:r>
              <a:rPr lang="cs-CZ" sz="1800" dirty="0" err="1" smtClean="0"/>
              <a:t>images</a:t>
            </a:r>
            <a:r>
              <a:rPr lang="cs-CZ" sz="1800" dirty="0" smtClean="0"/>
              <a:t>/</a:t>
            </a:r>
            <a:r>
              <a:rPr lang="cs-CZ" sz="1800" dirty="0" err="1" smtClean="0"/>
              <a:t>stavba_kytaroveho_komba.jpg</a:t>
            </a:r>
            <a:endParaRPr lang="cs-CZ" sz="1800" dirty="0" smtClean="0"/>
          </a:p>
          <a:p>
            <a:pPr marL="0" indent="0">
              <a:buNone/>
            </a:pPr>
            <a:r>
              <a:rPr lang="en-US" sz="1800" dirty="0" smtClean="0"/>
              <a:t>[2] </a:t>
            </a:r>
            <a:r>
              <a:rPr lang="cs-CZ" sz="1800" dirty="0"/>
              <a:t>Reproduktor. In: </a:t>
            </a:r>
            <a:r>
              <a:rPr lang="cs-CZ" sz="1800" i="1" dirty="0" err="1"/>
              <a:t>Wikipedia</a:t>
            </a:r>
            <a:r>
              <a:rPr lang="cs-CZ" sz="1800" i="1" dirty="0"/>
              <a:t>: </a:t>
            </a:r>
            <a:r>
              <a:rPr lang="cs-CZ" sz="1800" i="1" dirty="0" err="1"/>
              <a:t>the</a:t>
            </a:r>
            <a:r>
              <a:rPr lang="cs-CZ" sz="1800" i="1" dirty="0"/>
              <a:t> free </a:t>
            </a:r>
            <a:r>
              <a:rPr lang="cs-CZ" sz="1800" i="1" dirty="0" err="1"/>
              <a:t>encyclopedia</a:t>
            </a:r>
            <a:r>
              <a:rPr lang="cs-CZ" sz="1800" dirty="0"/>
              <a:t> [online]. San Francisco (CA): </a:t>
            </a:r>
            <a:r>
              <a:rPr lang="cs-CZ" sz="1800" dirty="0" err="1"/>
              <a:t>Wikimedia</a:t>
            </a:r>
            <a:r>
              <a:rPr lang="cs-CZ" sz="1800" dirty="0"/>
              <a:t> </a:t>
            </a:r>
            <a:r>
              <a:rPr lang="cs-CZ" sz="1800" dirty="0" err="1"/>
              <a:t>Foundation</a:t>
            </a:r>
            <a:r>
              <a:rPr lang="cs-CZ" sz="1800" dirty="0"/>
              <a:t>, 2001 [cit. </a:t>
            </a:r>
            <a:r>
              <a:rPr lang="cs-CZ" sz="1800" dirty="0" smtClean="0"/>
              <a:t>2013-01-05]. </a:t>
            </a:r>
            <a:r>
              <a:rPr lang="cs-CZ" sz="1800" dirty="0"/>
              <a:t>Dostupné z: http://</a:t>
            </a:r>
            <a:r>
              <a:rPr lang="cs-CZ" sz="1800" dirty="0" err="1"/>
              <a:t>cs.wikipedia.org</a:t>
            </a:r>
            <a:r>
              <a:rPr lang="cs-CZ" sz="1800" dirty="0"/>
              <a:t>/wiki/Reproduktor </a:t>
            </a:r>
            <a:endParaRPr lang="cs-CZ" sz="1800" dirty="0" smtClean="0"/>
          </a:p>
          <a:p>
            <a:pPr marL="0" indent="0">
              <a:buNone/>
            </a:pPr>
            <a:r>
              <a:rPr lang="en-US" sz="1800" dirty="0" smtClean="0"/>
              <a:t>[3] </a:t>
            </a:r>
            <a:r>
              <a:rPr lang="cs-CZ" sz="1800" dirty="0"/>
              <a:t>GAJDŮŠEK, Martin. Popis </a:t>
            </a:r>
            <a:r>
              <a:rPr lang="cs-CZ" sz="1800" dirty="0" err="1"/>
              <a:t>repdoruktoru</a:t>
            </a:r>
            <a:r>
              <a:rPr lang="cs-CZ" sz="1800" dirty="0"/>
              <a:t>: Stavba kytarového komba. </a:t>
            </a:r>
            <a:r>
              <a:rPr lang="cs-CZ" sz="1800" i="1" dirty="0" err="1"/>
              <a:t>Mgajdy</a:t>
            </a:r>
            <a:r>
              <a:rPr lang="cs-CZ" sz="1800" i="1" dirty="0"/>
              <a:t> vzorová stránka</a:t>
            </a:r>
            <a:r>
              <a:rPr lang="cs-CZ" sz="1800" dirty="0"/>
              <a:t> [online]. 2011. vyd. [cit. </a:t>
            </a:r>
            <a:r>
              <a:rPr lang="cs-CZ" sz="1800" dirty="0" smtClean="0"/>
              <a:t>2013-01-05]. </a:t>
            </a:r>
            <a:r>
              <a:rPr lang="cs-CZ" sz="1800" dirty="0"/>
              <a:t>Dostupné z: http://</a:t>
            </a:r>
            <a:r>
              <a:rPr lang="cs-CZ" sz="1800" dirty="0" err="1"/>
              <a:t>home.zcu.cz</a:t>
            </a:r>
            <a:r>
              <a:rPr lang="cs-CZ" sz="1800" dirty="0"/>
              <a:t>/~</a:t>
            </a:r>
            <a:r>
              <a:rPr lang="cs-CZ" sz="1800" dirty="0" err="1"/>
              <a:t>gajdusek</a:t>
            </a:r>
            <a:r>
              <a:rPr lang="cs-CZ" sz="1800" dirty="0"/>
              <a:t>/</a:t>
            </a:r>
            <a:endParaRPr lang="cs-CZ" sz="1800" dirty="0" smtClean="0"/>
          </a:p>
        </p:txBody>
      </p:sp>
    </p:spTree>
    <p:extLst>
      <p:ext uri="{BB962C8B-B14F-4D97-AF65-F5344CB8AC3E}">
        <p14:creationId xmlns:p14="http://schemas.microsoft.com/office/powerpoint/2010/main" val="1778126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2516</TotalTime>
  <Words>424</Words>
  <Application>Microsoft Office PowerPoint</Application>
  <PresentationFormat>Předvádění na obrazovce (4:3)</PresentationFormat>
  <Paragraphs>54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Motiv systému Office</vt:lpstr>
      <vt:lpstr>Cesta</vt:lpstr>
      <vt:lpstr>Prezentace aplikace PowerPoint</vt:lpstr>
      <vt:lpstr>ANOTACE</vt:lpstr>
      <vt:lpstr>reproduktor</vt:lpstr>
      <vt:lpstr>Reproduktor - charakteristika</vt:lpstr>
      <vt:lpstr>Reproduktor</vt:lpstr>
      <vt:lpstr>Koš reproduktoru</vt:lpstr>
      <vt:lpstr>Magnetický obvod</vt:lpstr>
      <vt:lpstr>Membrána reproduktoru</vt:lpstr>
      <vt:lpstr>Kmitací cívka</vt:lpstr>
      <vt:lpstr>Středící prvek</vt:lpstr>
      <vt:lpstr>Další zdroje informací o reproduktoru</vt:lpstr>
      <vt:lpstr>Použité zdroje</vt:lpstr>
    </vt:vector>
  </TitlesOfParts>
  <Company>SOU Uherský Brod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Radim Bublík</dc:creator>
  <cp:lastModifiedBy>bublikradim</cp:lastModifiedBy>
  <cp:revision>229</cp:revision>
  <dcterms:created xsi:type="dcterms:W3CDTF">2012-08-02T10:31:28Z</dcterms:created>
  <dcterms:modified xsi:type="dcterms:W3CDTF">2013-02-28T13:16:48Z</dcterms:modified>
</cp:coreProperties>
</file>