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83" r:id="rId2"/>
    <p:sldId id="256" r:id="rId3"/>
    <p:sldId id="284" r:id="rId4"/>
    <p:sldId id="271" r:id="rId5"/>
    <p:sldId id="257" r:id="rId6"/>
    <p:sldId id="286" r:id="rId7"/>
    <p:sldId id="287" r:id="rId8"/>
    <p:sldId id="272" r:id="rId9"/>
    <p:sldId id="274" r:id="rId10"/>
    <p:sldId id="288" r:id="rId11"/>
    <p:sldId id="285" r:id="rId12"/>
    <p:sldId id="282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35" d="100"/>
          <a:sy n="35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26.1.2012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26.1.2012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26.1.2012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26.1.2012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26.1.2012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26.1.2012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26.1.2012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upload.wikimedia.org/wikipedia/commons/3/3f/Europe_location_MCO.png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search?hl=cs&amp;cp=4&amp;gs_id=h&amp;xhr=t&amp;q=monako&amp;gs_sm=&amp;gs_upl=&amp;bav=on.2,or.r_gc.r_pw.,cf.osb&amp;biw=1366&amp;bih=667&amp;um=1&amp;ie=UTF-8&amp;tbm=isch&amp;source=og&amp;sa=N&amp;tab=wi&amp;ei=znAYT5C6MqT64QTKjqWVDQ" TargetMode="Externa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search?hl=cs&amp;biw=1366&amp;bih=667&amp;gbv=2&amp;tbm=isch&amp;sa=1&amp;q=Monte+Carlo&amp;oq=Monte+Carlo&amp;aq=f&amp;aqi=&amp;aql=&amp;gs_sm=s&amp;gs_upl=0l0l1l263l0l0l0l0l0l0l0l0ll0l0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Europe_location_MCO.png" TargetMode="External"/><Relationship Id="rId2" Type="http://schemas.openxmlformats.org/officeDocument/2006/relationships/hyperlink" Target="http://cs.wikipedia.org/wiki/Soubor:Europe_countries_map_cs.pn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Monaco_mraky.JPG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" TargetMode="External"/><Relationship Id="rId2" Type="http://schemas.openxmlformats.org/officeDocument/2006/relationships/hyperlink" Target="http://cs.tixik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referaty.cz/" TargetMode="External"/><Relationship Id="rId5" Type="http://schemas.openxmlformats.org/officeDocument/2006/relationships/hyperlink" Target="http://www.zemepis.com/" TargetMode="External"/><Relationship Id="rId4" Type="http://schemas.openxmlformats.org/officeDocument/2006/relationships/hyperlink" Target="http://cs.wikipedia.org/wiki/Hlavn%C3%AD_stran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1187624" y="1484784"/>
            <a:ext cx="7772400" cy="1470025"/>
          </a:xfrm>
        </p:spPr>
        <p:txBody>
          <a:bodyPr/>
          <a:lstStyle/>
          <a:p>
            <a:r>
              <a:rPr lang="cs-CZ" dirty="0" smtClean="0"/>
              <a:t>Monako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3213100"/>
            <a:ext cx="6400800" cy="1824038"/>
          </a:xfrm>
        </p:spPr>
        <p:txBody>
          <a:bodyPr rtlCol="0">
            <a:normAutofit fontScale="92500" lnSpcReduction="1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/>
              <a:t>Základní škola a Mateřská škola Valašské Meziříčí, </a:t>
            </a:r>
            <a:r>
              <a:rPr lang="cs-CZ" dirty="0" err="1"/>
              <a:t>Poličná</a:t>
            </a:r>
            <a:r>
              <a:rPr lang="cs-CZ" dirty="0"/>
              <a:t> 276, okres Vsetín, příspěvková organizace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/>
              <a:t> projekt č</a:t>
            </a:r>
            <a:r>
              <a:rPr lang="cs-CZ" dirty="0" smtClean="0"/>
              <a:t>.</a:t>
            </a:r>
            <a:r>
              <a:rPr lang="cs-CZ" dirty="0"/>
              <a:t> CZ.1.07/1.4.00/21.1504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/>
              <a:t>Č. </a:t>
            </a:r>
            <a:r>
              <a:rPr lang="cs-CZ" dirty="0" err="1"/>
              <a:t>DUMu</a:t>
            </a:r>
            <a:r>
              <a:rPr lang="cs-CZ" dirty="0"/>
              <a:t>: </a:t>
            </a:r>
            <a:r>
              <a:rPr lang="cs-CZ" dirty="0" smtClean="0"/>
              <a:t>VY_52_INOVACE_635</a:t>
            </a:r>
            <a:endParaRPr lang="cs-CZ" dirty="0"/>
          </a:p>
          <a:p>
            <a:pPr fontAlgn="auto">
              <a:spcAft>
                <a:spcPts val="0"/>
              </a:spcAft>
              <a:defRPr/>
            </a:pPr>
            <a:r>
              <a:rPr lang="cs-CZ" dirty="0" err="1"/>
              <a:t>Tématický</a:t>
            </a:r>
            <a:r>
              <a:rPr lang="cs-CZ" dirty="0"/>
              <a:t> celek: </a:t>
            </a:r>
            <a:r>
              <a:rPr lang="cs-CZ" smtClean="0"/>
              <a:t>Evropské </a:t>
            </a:r>
            <a:r>
              <a:rPr lang="cs-CZ" smtClean="0"/>
              <a:t>státy I. </a:t>
            </a:r>
            <a:endParaRPr lang="cs-CZ" dirty="0" smtClean="0"/>
          </a:p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Autor</a:t>
            </a:r>
            <a:r>
              <a:rPr lang="cs-CZ" dirty="0"/>
              <a:t>: </a:t>
            </a:r>
            <a:r>
              <a:rPr lang="cs-CZ" dirty="0" smtClean="0"/>
              <a:t>Pavla Žilinská</a:t>
            </a: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250" y="40481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3" name="TextovéPole 5"/>
          <p:cNvSpPr txBox="1">
            <a:spLocks noChangeArrowheads="1"/>
          </p:cNvSpPr>
          <p:nvPr/>
        </p:nvSpPr>
        <p:spPr bwMode="auto">
          <a:xfrm>
            <a:off x="938212" y="5085184"/>
            <a:ext cx="7056437" cy="1631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600" dirty="0">
                <a:solidFill>
                  <a:schemeClr val="bg1">
                    <a:lumMod val="50000"/>
                  </a:schemeClr>
                </a:solidFill>
                <a:latin typeface="Calibri" pitchFamily="34" charset="0"/>
              </a:rPr>
              <a:t>Anotace: </a:t>
            </a:r>
            <a:r>
              <a:rPr lang="cs-CZ" sz="1600" dirty="0">
                <a:solidFill>
                  <a:schemeClr val="bg1">
                    <a:lumMod val="50000"/>
                  </a:schemeClr>
                </a:solidFill>
              </a:rPr>
              <a:t>Materiál je určen k využití pro práci s interaktivní tabulí.</a:t>
            </a:r>
          </a:p>
          <a:p>
            <a:pPr algn="ctr"/>
            <a:r>
              <a:rPr lang="cs-CZ" sz="1600" dirty="0">
                <a:solidFill>
                  <a:schemeClr val="bg1">
                    <a:lumMod val="50000"/>
                  </a:schemeClr>
                </a:solidFill>
              </a:rPr>
              <a:t>Slouží k probírání učiva Evropské státy  formou prezentace a k doplnění učiva o Evropě. Materiál obsahuje obrázky a hypertextové internetové odkazy k větší názornosti a zpestření výuky. </a:t>
            </a:r>
          </a:p>
          <a:p>
            <a:pPr algn="ctr"/>
            <a:r>
              <a:rPr lang="cs-CZ" sz="1600" dirty="0">
                <a:solidFill>
                  <a:schemeClr val="bg1">
                    <a:lumMod val="50000"/>
                  </a:schemeClr>
                </a:solidFill>
              </a:rPr>
              <a:t>Materiál může být využit jako zápis do sešitu</a:t>
            </a:r>
            <a:r>
              <a:rPr lang="cs-CZ" sz="1600" dirty="0">
                <a:solidFill>
                  <a:schemeClr val="bg1">
                    <a:lumMod val="50000"/>
                  </a:schemeClr>
                </a:solidFill>
                <a:latin typeface="Calibri" pitchFamily="34" charset="0"/>
              </a:rPr>
              <a:t>. </a:t>
            </a:r>
          </a:p>
          <a:p>
            <a:r>
              <a:rPr lang="cs-CZ" sz="2000" dirty="0" smtClean="0">
                <a:latin typeface="Calibri" pitchFamily="34" charset="0"/>
              </a:rPr>
              <a:t>  </a:t>
            </a:r>
            <a:endParaRPr lang="cs-CZ" sz="20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602272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143000"/>
          </a:xfrm>
        </p:spPr>
        <p:txBody>
          <a:bodyPr>
            <a:noAutofit/>
          </a:bodyPr>
          <a:lstStyle/>
          <a:p>
            <a:r>
              <a:rPr lang="cs-CZ" sz="9600" dirty="0" smtClean="0"/>
              <a:t>MONAKO</a:t>
            </a:r>
            <a:endParaRPr lang="cs-CZ" sz="9600" dirty="0"/>
          </a:p>
        </p:txBody>
      </p:sp>
      <p:pic>
        <p:nvPicPr>
          <p:cNvPr id="1026" name="Picture 2" descr="C:\Users\123P\AppData\Local\Microsoft\Windows\Temporary Internet Files\Content.IE5\K0O7W0UI\MC90001880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2564904"/>
            <a:ext cx="3679591" cy="29871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Soubor:Europe countries map cs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404664"/>
            <a:ext cx="7488435" cy="60964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5359103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2" name="Picture 4" descr="Soubor:Europe location MCO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404664"/>
            <a:ext cx="7620000" cy="5715000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informace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Hlavní město- Monako je městský stát. Skládá se pouze z jediného města, které je zároveň hlavním.</a:t>
            </a:r>
          </a:p>
          <a:p>
            <a:endParaRPr lang="cs-CZ" dirty="0" smtClean="0"/>
          </a:p>
          <a:p>
            <a:r>
              <a:rPr lang="cs-CZ" dirty="0" smtClean="0"/>
              <a:t>Počet obyvatel- 32 500</a:t>
            </a:r>
          </a:p>
          <a:p>
            <a:r>
              <a:rPr lang="cs-CZ" dirty="0" smtClean="0"/>
              <a:t>Státní zřízení- dědičná konstituční monarchie-      -parlamentní knížectví</a:t>
            </a:r>
          </a:p>
          <a:p>
            <a:r>
              <a:rPr lang="cs-CZ" dirty="0" smtClean="0"/>
              <a:t>Jazyk- francouzština, </a:t>
            </a:r>
            <a:r>
              <a:rPr lang="cs-CZ" dirty="0" err="1" smtClean="0"/>
              <a:t>ligurština</a:t>
            </a:r>
            <a:r>
              <a:rPr lang="cs-CZ" dirty="0" smtClean="0"/>
              <a:t> (17%)</a:t>
            </a:r>
          </a:p>
          <a:p>
            <a:r>
              <a:rPr lang="cs-CZ" dirty="0" smtClean="0"/>
              <a:t>Měna - euro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Monaco mraky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980728"/>
            <a:ext cx="7620000" cy="5076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407015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1484784"/>
            <a:ext cx="7467600" cy="1143000"/>
          </a:xfrm>
        </p:spPr>
        <p:txBody>
          <a:bodyPr/>
          <a:lstStyle/>
          <a:p>
            <a:r>
              <a:rPr lang="cs-CZ" dirty="0" smtClean="0"/>
              <a:t>Další fotografie Monaka</a:t>
            </a:r>
            <a:endParaRPr lang="cs-CZ" dirty="0"/>
          </a:p>
        </p:txBody>
      </p:sp>
      <p:sp>
        <p:nvSpPr>
          <p:cNvPr id="3" name="Tlačítko akce: Vlastní 2">
            <a:hlinkClick r:id="rId2" highlightClick="1"/>
          </p:cNvPr>
          <p:cNvSpPr/>
          <p:nvPr/>
        </p:nvSpPr>
        <p:spPr>
          <a:xfrm>
            <a:off x="3275856" y="4005064"/>
            <a:ext cx="2664296" cy="1042416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Foto Monaka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915820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Obyvatelstvo + náboženství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2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r>
              <a:rPr lang="cs-CZ" dirty="0" smtClean="0"/>
              <a:t>Největší část tvoří cizinci, především Francouzi (téměř 50 %) a Italové (17 %). </a:t>
            </a:r>
          </a:p>
          <a:p>
            <a:endParaRPr lang="cs-CZ" dirty="0" smtClean="0"/>
          </a:p>
          <a:p>
            <a:r>
              <a:rPr lang="cs-CZ" dirty="0" smtClean="0"/>
              <a:t>Monackých občanů je necelá pětina celkového počtu obyvatel.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římskokatolické 90 %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smtClean="0"/>
              <a:t>Národnost</a:t>
            </a: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Náboženství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476672"/>
            <a:ext cx="7344816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600" dirty="0" smtClean="0"/>
              <a:t>     Nejdůležitějším hospodářským      odvětvím knížectví je celoroční turistický ruch.</a:t>
            </a:r>
            <a:endParaRPr lang="cs-CZ" sz="3600" dirty="0"/>
          </a:p>
        </p:txBody>
      </p:sp>
      <p:sp>
        <p:nvSpPr>
          <p:cNvPr id="3" name="Obdélník 2"/>
          <p:cNvSpPr/>
          <p:nvPr/>
        </p:nvSpPr>
        <p:spPr>
          <a:xfrm>
            <a:off x="755576" y="3105835"/>
            <a:ext cx="792088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="1" dirty="0" smtClean="0"/>
              <a:t>Hlavní symboly Monaka: </a:t>
            </a: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           kasina, závody Formule 1, celebrity </a:t>
            </a:r>
            <a:endParaRPr lang="cs-CZ" sz="36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124744"/>
            <a:ext cx="8229600" cy="1143000"/>
          </a:xfrm>
        </p:spPr>
        <p:txBody>
          <a:bodyPr/>
          <a:lstStyle/>
          <a:p>
            <a:r>
              <a:rPr lang="cs-CZ" dirty="0" smtClean="0"/>
              <a:t>Monte Carlo – jedna ze čtyř částí města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39552" y="2708920"/>
            <a:ext cx="8229600" cy="4525963"/>
          </a:xfrm>
        </p:spPr>
        <p:txBody>
          <a:bodyPr/>
          <a:lstStyle/>
          <a:p>
            <a:r>
              <a:rPr lang="cs-CZ" dirty="0">
                <a:hlinkClick r:id="rId2"/>
              </a:rPr>
              <a:t>http://www.google.cz/search?hl=cs&amp;biw=1366&amp;bih=667&amp;gbv=2&amp;tbm=isch&amp;sa=1&amp;q=Monte+Carlo&amp;oq=Monte+Carlo&amp;aq=f&amp;aqi=&amp;aql=&amp;gs_sm=s&amp;gs_upl=0l0l1l263l0l0l0l0l0l0l0l0ll0l0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95109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SAN, </a:t>
            </a:r>
            <a:r>
              <a:rPr lang="cs-CZ" dirty="0" err="1"/>
              <a:t>Jose:Europe</a:t>
            </a:r>
            <a:r>
              <a:rPr lang="cs-CZ" dirty="0"/>
              <a:t> </a:t>
            </a:r>
            <a:r>
              <a:rPr lang="cs-CZ" dirty="0" err="1"/>
              <a:t>countries</a:t>
            </a:r>
            <a:r>
              <a:rPr lang="cs-CZ" dirty="0"/>
              <a:t> map cs.png </a:t>
            </a:r>
            <a:r>
              <a:rPr lang="cs-CZ" b="1" dirty="0"/>
              <a:t>[online]. </a:t>
            </a:r>
            <a:r>
              <a:rPr lang="cs-CZ" b="1" dirty="0" smtClean="0"/>
              <a:t>28.7.2011 20:40:54 </a:t>
            </a:r>
            <a:r>
              <a:rPr lang="cs-CZ" b="1" dirty="0"/>
              <a:t>[cit. </a:t>
            </a:r>
            <a:r>
              <a:rPr lang="cs-CZ" b="1" dirty="0" smtClean="0"/>
              <a:t>2011-07-28]. </a:t>
            </a:r>
            <a:r>
              <a:rPr lang="cs-CZ" b="1" dirty="0"/>
              <a:t>Dostupný z WWW: &lt; </a:t>
            </a:r>
            <a:r>
              <a:rPr lang="cs-CZ" dirty="0">
                <a:hlinkClick r:id="rId2"/>
              </a:rPr>
              <a:t>http://cs.wikipedia.org/wiki/</a:t>
            </a:r>
            <a:r>
              <a:rPr lang="cs-CZ" dirty="0" err="1">
                <a:hlinkClick r:id="rId2"/>
              </a:rPr>
              <a:t>Soubor:Europe_countries_map_cs.png</a:t>
            </a:r>
            <a:r>
              <a:rPr lang="cs-CZ" b="1" dirty="0" smtClean="0"/>
              <a:t>&gt;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LIUZZO,David:</a:t>
            </a:r>
            <a:r>
              <a:rPr lang="cs-CZ" dirty="0" err="1"/>
              <a:t>Europe</a:t>
            </a:r>
            <a:r>
              <a:rPr lang="cs-CZ" dirty="0"/>
              <a:t> </a:t>
            </a:r>
            <a:r>
              <a:rPr lang="cs-CZ" dirty="0" err="1"/>
              <a:t>location</a:t>
            </a:r>
            <a:r>
              <a:rPr lang="cs-CZ" dirty="0"/>
              <a:t> </a:t>
            </a:r>
            <a:r>
              <a:rPr lang="cs-CZ" dirty="0" smtClean="0"/>
              <a:t>MCO.png</a:t>
            </a:r>
            <a:r>
              <a:rPr lang="cs-CZ" b="1" dirty="0"/>
              <a:t> [online]. 28.7.2011 </a:t>
            </a:r>
            <a:r>
              <a:rPr lang="cs-CZ" b="1" dirty="0" smtClean="0"/>
              <a:t>20:44:13 </a:t>
            </a:r>
            <a:r>
              <a:rPr lang="cs-CZ" b="1" dirty="0"/>
              <a:t>[cit. 2011-07-28]. Dostupný z WWW: &lt;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</a:t>
            </a:r>
            <a:r>
              <a:rPr lang="cs-CZ" dirty="0" err="1" smtClean="0">
                <a:hlinkClick r:id="rId3"/>
              </a:rPr>
              <a:t>Soubor:Europe_location_MCO.png</a:t>
            </a:r>
            <a:r>
              <a:rPr lang="cs-CZ" dirty="0" smtClean="0"/>
              <a:t>&gt;.</a:t>
            </a:r>
          </a:p>
          <a:p>
            <a:r>
              <a:rPr lang="cs-CZ" dirty="0" err="1" smtClean="0"/>
              <a:t>BOREK,Jan</a:t>
            </a:r>
            <a:r>
              <a:rPr lang="cs-CZ" dirty="0" smtClean="0"/>
              <a:t>:</a:t>
            </a:r>
            <a:r>
              <a:rPr lang="cs-CZ" dirty="0"/>
              <a:t> </a:t>
            </a:r>
            <a:r>
              <a:rPr lang="cs-CZ" dirty="0" err="1"/>
              <a:t>Monaco</a:t>
            </a:r>
            <a:r>
              <a:rPr lang="cs-CZ" dirty="0"/>
              <a:t> </a:t>
            </a:r>
            <a:r>
              <a:rPr lang="cs-CZ" dirty="0" smtClean="0"/>
              <a:t>mraky.JPG</a:t>
            </a:r>
            <a:r>
              <a:rPr lang="cs-CZ" dirty="0"/>
              <a:t> cs.png </a:t>
            </a:r>
            <a:r>
              <a:rPr lang="cs-CZ" b="1" dirty="0"/>
              <a:t>[online]. 28.7.2011 </a:t>
            </a:r>
            <a:r>
              <a:rPr lang="cs-CZ" b="1" dirty="0" smtClean="0"/>
              <a:t>20:46:54 </a:t>
            </a:r>
            <a:r>
              <a:rPr lang="cs-CZ" b="1" dirty="0"/>
              <a:t>[cit. 2011-07-28]. Dostupný z WWW: &lt;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</a:t>
            </a:r>
            <a:r>
              <a:rPr lang="cs-CZ" dirty="0" err="1" smtClean="0">
                <a:hlinkClick r:id="rId4"/>
              </a:rPr>
              <a:t>Soubor:Monaco_mraky.JPG</a:t>
            </a:r>
            <a:r>
              <a:rPr lang="cs-CZ" dirty="0" smtClean="0"/>
              <a:t>&gt;.</a:t>
            </a:r>
            <a:endParaRPr lang="cs-CZ" dirty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46041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office.microsoft.com</a:t>
            </a:r>
          </a:p>
          <a:p>
            <a:pPr>
              <a:defRPr/>
            </a:pPr>
            <a:r>
              <a:rPr lang="cs-CZ" dirty="0" smtClean="0">
                <a:hlinkClick r:id="rId2"/>
              </a:rPr>
              <a:t>http://cs.tixik.com/</a:t>
            </a:r>
            <a:endParaRPr lang="cs-CZ" dirty="0" smtClean="0"/>
          </a:p>
          <a:p>
            <a:pPr>
              <a:defRPr/>
            </a:pPr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google.cz</a:t>
            </a:r>
            <a:endParaRPr lang="cs-CZ" dirty="0" smtClean="0"/>
          </a:p>
          <a:p>
            <a:pPr>
              <a:defRPr/>
            </a:pPr>
            <a:r>
              <a:rPr lang="cs-CZ" dirty="0" smtClean="0">
                <a:hlinkClick r:id="rId4"/>
              </a:rPr>
              <a:t>http://cs.wikipedia.org/wiki/Hlavn%C3%AD_strana</a:t>
            </a:r>
            <a:endParaRPr lang="cs-CZ" dirty="0" smtClean="0"/>
          </a:p>
          <a:p>
            <a:pPr>
              <a:defRPr/>
            </a:pPr>
            <a:r>
              <a:rPr lang="cs-CZ" dirty="0" smtClean="0">
                <a:hlinkClick r:id="rId5"/>
              </a:rPr>
              <a:t>http://www.</a:t>
            </a:r>
            <a:r>
              <a:rPr lang="cs-CZ" dirty="0" err="1" smtClean="0">
                <a:hlinkClick r:id="rId5"/>
              </a:rPr>
              <a:t>zemepis.com</a:t>
            </a:r>
            <a:r>
              <a:rPr lang="cs-CZ" dirty="0" smtClean="0">
                <a:hlinkClick r:id="rId5"/>
              </a:rPr>
              <a:t>/</a:t>
            </a:r>
            <a:endParaRPr lang="cs-CZ" dirty="0" smtClean="0"/>
          </a:p>
          <a:p>
            <a:pPr>
              <a:defRPr/>
            </a:pPr>
            <a:r>
              <a:rPr lang="cs-CZ" dirty="0" smtClean="0">
                <a:hlinkClick r:id="rId6"/>
              </a:rPr>
              <a:t>http://referaty.cz/</a:t>
            </a:r>
            <a:endParaRPr lang="cs-CZ" dirty="0" smtClean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58</TotalTime>
  <Words>226</Words>
  <Application>Microsoft Office PowerPoint</Application>
  <PresentationFormat>Předvádění na obrazovce (4:3)</PresentationFormat>
  <Paragraphs>51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Arkýř</vt:lpstr>
      <vt:lpstr>Monako</vt:lpstr>
      <vt:lpstr>MONAKO</vt:lpstr>
      <vt:lpstr>Prezentace aplikace PowerPoint</vt:lpstr>
      <vt:lpstr>Prezentace aplikace PowerPoint</vt:lpstr>
      <vt:lpstr>Základní informace</vt:lpstr>
      <vt:lpstr>Prezentace aplikace PowerPoint</vt:lpstr>
      <vt:lpstr>Další fotografie Monaka</vt:lpstr>
      <vt:lpstr>Obyvatelstvo + náboženství</vt:lpstr>
      <vt:lpstr>Prezentace aplikace PowerPoint</vt:lpstr>
      <vt:lpstr>Monte Carlo – jedna ze čtyř částí města</vt:lpstr>
      <vt:lpstr>Citace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POLSKO</dc:title>
  <dc:creator>123P</dc:creator>
  <cp:lastModifiedBy>123P</cp:lastModifiedBy>
  <cp:revision>17</cp:revision>
  <dcterms:modified xsi:type="dcterms:W3CDTF">2012-01-26T11:29:00Z</dcterms:modified>
</cp:coreProperties>
</file>