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3" r:id="rId7"/>
    <p:sldId id="278" r:id="rId8"/>
    <p:sldId id="279" r:id="rId9"/>
    <p:sldId id="280" r:id="rId10"/>
    <p:sldId id="281" r:id="rId11"/>
    <p:sldId id="27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9" autoAdjust="0"/>
    <p:restoredTop sz="94722" autoAdjust="0"/>
  </p:normalViewPr>
  <p:slideViewPr>
    <p:cSldViewPr>
      <p:cViewPr>
        <p:scale>
          <a:sx n="90" d="100"/>
          <a:sy n="90" d="100"/>
        </p:scale>
        <p:origin x="-966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af.cz/view.php?cisloclanku=2007060305" TargetMode="External"/><Relationship Id="rId2" Type="http://schemas.openxmlformats.org/officeDocument/2006/relationships/hyperlink" Target="http://cs.wikipedia.org/wiki/Mikrofon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3555780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DUMu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Mikrofon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5. 1. 2013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Vstupní zařízení počítače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Mikrofon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53122" y="450912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pic>
        <p:nvPicPr>
          <p:cNvPr id="3" name="Picture 2" descr="http://upload.wikimedia.org/wikipedia/commons/8/80/Dynamic-microphone-senn-rota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412" y="2636912"/>
            <a:ext cx="6000750" cy="1781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Mikrofon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dirty="0"/>
              <a:t>Mikrofon je </a:t>
            </a:r>
            <a:r>
              <a:rPr lang="cs-CZ" b="1" dirty="0" err="1"/>
              <a:t>akusticko</a:t>
            </a:r>
            <a:r>
              <a:rPr lang="cs-CZ" b="1" dirty="0"/>
              <a:t> - elektrický převodník</a:t>
            </a:r>
            <a:r>
              <a:rPr lang="cs-CZ" dirty="0" smtClean="0"/>
              <a:t>.</a:t>
            </a:r>
            <a:endParaRPr lang="en-US" dirty="0" smtClean="0"/>
          </a:p>
          <a:p>
            <a:r>
              <a:rPr lang="cs-CZ" dirty="0" smtClean="0"/>
              <a:t>Možností</a:t>
            </a:r>
            <a:r>
              <a:rPr lang="cs-CZ" dirty="0"/>
              <a:t>, jak převést akustické vlnění na elektrický signál existuje mnoho. Většinou se jedná o membránu, zachycující akustické vlny. Ta je spojena s nějakým systémem, vytvářejícím elektrický signál, který je obrazem tohoto zvuku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Akusticky jsou mikrofony řešeny jako </a:t>
            </a:r>
            <a:r>
              <a:rPr lang="cs-CZ" b="1" dirty="0"/>
              <a:t>tlakové</a:t>
            </a:r>
            <a:r>
              <a:rPr lang="cs-CZ" dirty="0"/>
              <a:t> nebo </a:t>
            </a:r>
            <a:r>
              <a:rPr lang="cs-CZ" b="1" dirty="0"/>
              <a:t>gradientní</a:t>
            </a:r>
            <a:r>
              <a:rPr lang="cs-CZ" dirty="0"/>
              <a:t>.</a:t>
            </a:r>
            <a:r>
              <a:rPr lang="cs-CZ" sz="2600" dirty="0" smtClean="0"/>
              <a:t>	</a:t>
            </a:r>
            <a:r>
              <a:rPr lang="en-US" sz="2600" dirty="0" smtClean="0"/>
              <a:t>	</a:t>
            </a:r>
            <a:r>
              <a:rPr lang="cs-CZ" sz="2600" dirty="0" smtClean="0"/>
              <a:t>			</a:t>
            </a:r>
            <a:r>
              <a:rPr lang="en-US" sz="2000" dirty="0" smtClean="0"/>
              <a:t>[2]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Tlakov</a:t>
            </a:r>
            <a:r>
              <a:rPr lang="cs-CZ" dirty="0" smtClean="0"/>
              <a:t>é mikrofony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292562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bg2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3200" dirty="0" smtClean="0"/>
              <a:t>Je </a:t>
            </a:r>
            <a:r>
              <a:rPr lang="cs-CZ" sz="3200" dirty="0" err="1"/>
              <a:t>li</a:t>
            </a:r>
            <a:r>
              <a:rPr lang="cs-CZ" sz="3200" dirty="0"/>
              <a:t> mikrofon proveden tak, aby </a:t>
            </a:r>
            <a:r>
              <a:rPr lang="cs-CZ" sz="3200" b="1" dirty="0"/>
              <a:t>akustická vlna</a:t>
            </a:r>
            <a:r>
              <a:rPr lang="cs-CZ" sz="3200" dirty="0"/>
              <a:t> dopadala na membránu pouze </a:t>
            </a:r>
            <a:r>
              <a:rPr lang="cs-CZ" sz="3200" b="1" dirty="0"/>
              <a:t>z jedné strany</a:t>
            </a:r>
            <a:r>
              <a:rPr lang="cs-CZ" sz="3200" dirty="0"/>
              <a:t> a zbytek systému je akusticky uzavřen, jedná se o tlakový mikrofon</a:t>
            </a:r>
            <a:r>
              <a:rPr lang="cs-CZ" sz="3200" dirty="0" smtClean="0"/>
              <a:t>.</a:t>
            </a:r>
          </a:p>
          <a:p>
            <a:pPr marL="457200" indent="-457200">
              <a:buClr>
                <a:schemeClr val="bg2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3200" dirty="0" smtClean="0"/>
              <a:t>U </a:t>
            </a:r>
            <a:r>
              <a:rPr lang="cs-CZ" sz="3200" dirty="0"/>
              <a:t>tohoto uspořádání je výstupní elektrický signál přímo úměrný intenzitě zvuku a mikrofon má obyčejně </a:t>
            </a:r>
            <a:r>
              <a:rPr lang="cs-CZ" sz="3200" b="1" dirty="0"/>
              <a:t>kulovou směrovou charakteristiku</a:t>
            </a:r>
            <a:r>
              <a:rPr lang="cs-CZ" sz="3200" dirty="0" smtClean="0"/>
              <a:t>.</a:t>
            </a:r>
          </a:p>
          <a:p>
            <a:pPr marL="457200" indent="-457200">
              <a:buClr>
                <a:schemeClr val="bg2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3200" dirty="0" smtClean="0"/>
              <a:t>Používá </a:t>
            </a:r>
            <a:r>
              <a:rPr lang="cs-CZ" sz="3200" dirty="0"/>
              <a:t>se hlavně v nahrávacích studiích, pokud jsou jmenované vlastnosti potřebné</a:t>
            </a:r>
            <a:r>
              <a:rPr lang="cs-CZ" sz="3200" dirty="0" smtClean="0"/>
              <a:t>.</a:t>
            </a:r>
            <a:r>
              <a:rPr lang="en-US" sz="2000" dirty="0" smtClean="0"/>
              <a:t>[</a:t>
            </a:r>
            <a:r>
              <a:rPr lang="cs-CZ" sz="2000" dirty="0" smtClean="0"/>
              <a:t>2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Gradientní mikrofony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93514"/>
            <a:ext cx="8686800" cy="53038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>Gradientní mikrofony mají </a:t>
            </a:r>
            <a:r>
              <a:rPr lang="cs-CZ" sz="2800" b="1" dirty="0"/>
              <a:t>akustický signál</a:t>
            </a:r>
            <a:r>
              <a:rPr lang="cs-CZ" sz="2800" dirty="0"/>
              <a:t> přiveden </a:t>
            </a:r>
            <a:r>
              <a:rPr lang="cs-CZ" sz="2800" b="1" dirty="0"/>
              <a:t>před i za membránu</a:t>
            </a:r>
            <a:r>
              <a:rPr lang="cs-CZ" sz="2800" dirty="0"/>
              <a:t>. Tím je docíleno toho, že úroveň výstupního elektrického signálu není úměrná jen jeho intenzitě, ale i jeho gradientu, tj. přírůstku intenzity v závislosti na vzdálenosti zdroje zvuku od </a:t>
            </a:r>
            <a:r>
              <a:rPr lang="cs-CZ" sz="2800" dirty="0" smtClean="0"/>
              <a:t>mikrofonu. Zjednodušeně </a:t>
            </a:r>
            <a:r>
              <a:rPr lang="cs-CZ" sz="2800" dirty="0"/>
              <a:t>je možno říci, že zvuk z větší vzdálenosti působí stejně na obě strany membrány a jeho účinky se navzájem odečítají. Zato při snímání zvukového zdroje </a:t>
            </a:r>
            <a:r>
              <a:rPr lang="cs-CZ" sz="2800" dirty="0" smtClean="0"/>
              <a:t>z bezprostřední </a:t>
            </a:r>
            <a:r>
              <a:rPr lang="cs-CZ" sz="2800" dirty="0"/>
              <a:t>blízkosti membrány převládá působení zpředu a výsledný elektrický signál sílí. Tato vlastnost </a:t>
            </a:r>
            <a:r>
              <a:rPr lang="cs-CZ" sz="2800" b="1" dirty="0" smtClean="0"/>
              <a:t>umožňuje </a:t>
            </a:r>
            <a:r>
              <a:rPr lang="cs-CZ" sz="2800" dirty="0" smtClean="0"/>
              <a:t>u mikrofonů </a:t>
            </a:r>
            <a:r>
              <a:rPr lang="cs-CZ" sz="2800" b="1" dirty="0" smtClean="0"/>
              <a:t>eliminovat </a:t>
            </a:r>
            <a:r>
              <a:rPr lang="cs-CZ" sz="2800" b="1" dirty="0"/>
              <a:t>nežádoucí okolní hluk a sklony ke zpětným vazbám</a:t>
            </a:r>
            <a:r>
              <a:rPr lang="cs-CZ" sz="2800" dirty="0" smtClean="0"/>
              <a:t>. 		</a:t>
            </a:r>
            <a:r>
              <a:rPr lang="en-US" sz="2000" dirty="0" smtClean="0"/>
              <a:t>[</a:t>
            </a:r>
            <a:r>
              <a:rPr lang="cs-CZ" sz="2000" dirty="0"/>
              <a:t>2</a:t>
            </a:r>
            <a:r>
              <a:rPr lang="en-US" sz="2000" dirty="0"/>
              <a:t>]</a:t>
            </a:r>
            <a:endParaRPr lang="cs-CZ" sz="20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33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Směrová charakteristika gradientního mikrofonu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U gradientních mikrofonů je možné technickými úpravami tvaru snímacího systému, otvorů pro zvuk za membránu a rezonančních prostorů kolem mikrofonního systému tvarovat i tzv. </a:t>
            </a:r>
            <a:r>
              <a:rPr lang="cs-CZ" b="1" dirty="0"/>
              <a:t>směrovou charakteristiku</a:t>
            </a:r>
            <a:r>
              <a:rPr lang="cs-CZ" dirty="0"/>
              <a:t> mikrofonu. Výrobci vyjadřují směrovou charakteristiku grafem, popisujícím, </a:t>
            </a:r>
            <a:r>
              <a:rPr lang="cs-CZ" dirty="0" smtClean="0"/>
              <a:t>v  jakých </a:t>
            </a:r>
            <a:r>
              <a:rPr lang="cs-CZ" dirty="0"/>
              <a:t>úhlech vzhledem k ose mikrofonu má ten který typ největší citlivost. Prostor největší citlivosti může mít různý tvar: kulový, ledvinový, osmičkový, kuželový </a:t>
            </a:r>
            <a:r>
              <a:rPr lang="cs-CZ" dirty="0" smtClean="0"/>
              <a:t>a pod.						</a:t>
            </a:r>
            <a:r>
              <a:rPr lang="en-US" sz="2200" dirty="0" smtClean="0"/>
              <a:t>[2]</a:t>
            </a:r>
            <a:endParaRPr lang="cs-CZ" sz="2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29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</a:t>
            </a:r>
            <a:r>
              <a:rPr lang="cs-CZ" dirty="0" err="1" smtClean="0"/>
              <a:t>ypy</a:t>
            </a:r>
            <a:r>
              <a:rPr lang="cs-CZ" dirty="0" smtClean="0"/>
              <a:t> mikrofonů dle principu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Dynamický</a:t>
            </a:r>
          </a:p>
          <a:p>
            <a:r>
              <a:rPr lang="cs-CZ" dirty="0" smtClean="0"/>
              <a:t>Krystalový</a:t>
            </a:r>
          </a:p>
          <a:p>
            <a:r>
              <a:rPr lang="cs-CZ" dirty="0" smtClean="0"/>
              <a:t>Uhlíkový</a:t>
            </a:r>
          </a:p>
          <a:p>
            <a:r>
              <a:rPr lang="cs-CZ" dirty="0" smtClean="0"/>
              <a:t>Kondenzátorový</a:t>
            </a:r>
          </a:p>
          <a:p>
            <a:r>
              <a:rPr lang="cs-CZ" dirty="0" smtClean="0"/>
              <a:t>Elektretový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 praxi se většinou setkáváme zejména s (levnými) dynamickými mikrofony.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80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Dynamický mikrofon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Elektrodynamický (dynamický</a:t>
            </a:r>
            <a:r>
              <a:rPr lang="cs-CZ" dirty="0" smtClean="0"/>
              <a:t>) </a:t>
            </a:r>
            <a:r>
              <a:rPr lang="cs-CZ" dirty="0"/>
              <a:t>mikrofon je </a:t>
            </a:r>
            <a:r>
              <a:rPr lang="cs-CZ" b="1" dirty="0"/>
              <a:t>nejrozšířenějším </a:t>
            </a:r>
            <a:r>
              <a:rPr lang="cs-CZ" dirty="0"/>
              <a:t>druhem mikrofonu </a:t>
            </a:r>
            <a:r>
              <a:rPr lang="cs-CZ" b="1" dirty="0"/>
              <a:t>pro pódiové </a:t>
            </a:r>
            <a:r>
              <a:rPr lang="cs-CZ" b="1" dirty="0" smtClean="0"/>
              <a:t>ozvučení</a:t>
            </a:r>
            <a:r>
              <a:rPr lang="cs-CZ" dirty="0" smtClean="0"/>
              <a:t>.</a:t>
            </a:r>
            <a:endParaRPr lang="en-US" dirty="0" smtClean="0"/>
          </a:p>
          <a:p>
            <a:r>
              <a:rPr lang="cs-CZ" dirty="0" smtClean="0"/>
              <a:t>Membrána </a:t>
            </a:r>
            <a:r>
              <a:rPr lang="cs-CZ" dirty="0"/>
              <a:t>kmitající vlivem zvuku je spojena </a:t>
            </a:r>
            <a:r>
              <a:rPr lang="cs-CZ" dirty="0" smtClean="0"/>
              <a:t>s</a:t>
            </a:r>
            <a:r>
              <a:rPr lang="en-US" dirty="0" smtClean="0"/>
              <a:t> </a:t>
            </a:r>
            <a:r>
              <a:rPr lang="cs-CZ" dirty="0" smtClean="0"/>
              <a:t>cívkou</a:t>
            </a:r>
            <a:r>
              <a:rPr lang="cs-CZ" dirty="0"/>
              <a:t>, která se pohybuje v magnetickém poli permanentního magnetu (u moderních mikrofonů je použit supersilný </a:t>
            </a:r>
            <a:r>
              <a:rPr lang="cs-CZ" dirty="0" err="1"/>
              <a:t>neodymový</a:t>
            </a:r>
            <a:r>
              <a:rPr lang="cs-CZ" dirty="0"/>
              <a:t> magnet). Pohybem cívky v </a:t>
            </a:r>
            <a:r>
              <a:rPr lang="cs-CZ" dirty="0" err="1"/>
              <a:t>magn</a:t>
            </a:r>
            <a:r>
              <a:rPr lang="cs-CZ" dirty="0"/>
              <a:t>. poli vzniká elektrický </a:t>
            </a:r>
            <a:r>
              <a:rPr lang="cs-CZ" dirty="0" smtClean="0"/>
              <a:t>signál</a:t>
            </a:r>
            <a:endParaRPr lang="en-US" dirty="0" smtClean="0"/>
          </a:p>
          <a:p>
            <a:r>
              <a:rPr lang="cs-CZ" dirty="0" smtClean="0"/>
              <a:t>Typickou </a:t>
            </a:r>
            <a:r>
              <a:rPr lang="cs-CZ" dirty="0"/>
              <a:t>impedancí dynamických mikrofonů je </a:t>
            </a:r>
            <a:r>
              <a:rPr lang="cs-CZ" dirty="0" smtClean="0"/>
              <a:t>30</a:t>
            </a:r>
            <a:r>
              <a:rPr lang="en-US" dirty="0" smtClean="0"/>
              <a:t> </a:t>
            </a:r>
            <a:r>
              <a:rPr lang="cs-CZ" dirty="0" smtClean="0"/>
              <a:t>až </a:t>
            </a:r>
            <a:r>
              <a:rPr lang="cs-CZ" dirty="0"/>
              <a:t>300 </a:t>
            </a:r>
            <a:r>
              <a:rPr lang="en-US" dirty="0" smtClean="0"/>
              <a:t>O</a:t>
            </a:r>
            <a:r>
              <a:rPr lang="cs-CZ" dirty="0" smtClean="0"/>
              <a:t>hm</a:t>
            </a:r>
            <a:r>
              <a:rPr lang="cs-CZ" dirty="0"/>
              <a:t>. Má vyrovnanou přenosovou charakteristiku</a:t>
            </a:r>
            <a:r>
              <a:rPr lang="cs-CZ" dirty="0" smtClean="0"/>
              <a:t>. </a:t>
            </a:r>
            <a:r>
              <a:rPr lang="en-US" dirty="0" smtClean="0"/>
              <a:t>					</a:t>
            </a:r>
            <a:r>
              <a:rPr lang="en-US" sz="2200" dirty="0" smtClean="0"/>
              <a:t>[2]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74997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Další zdroje informací</a:t>
            </a:r>
            <a:r>
              <a:rPr lang="en-US" dirty="0" smtClean="0"/>
              <a:t> o </a:t>
            </a:r>
            <a:r>
              <a:rPr lang="cs-CZ" dirty="0" smtClean="0"/>
              <a:t>mikrofonu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cs.wikipedia.org</a:t>
            </a:r>
            <a:r>
              <a:rPr lang="cs-CZ" sz="2800" dirty="0" smtClean="0">
                <a:hlinkClick r:id="rId2"/>
              </a:rPr>
              <a:t>/wiki/Mikrofon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 smtClean="0">
                <a:hlinkClick r:id="rId3"/>
              </a:rPr>
              <a:t>www.haaf.cz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view.php?cisloclanku</a:t>
            </a:r>
            <a:r>
              <a:rPr lang="cs-CZ" sz="2800" dirty="0" smtClean="0">
                <a:hlinkClick r:id="rId3"/>
              </a:rPr>
              <a:t>=2007060305</a:t>
            </a:r>
            <a:endParaRPr lang="en-US" sz="2800" dirty="0" smtClean="0"/>
          </a:p>
          <a:p>
            <a:pPr marL="0" indent="0">
              <a:buNone/>
            </a:pP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/>
              <a:t>[1]</a:t>
            </a:r>
            <a:r>
              <a:rPr lang="cs-CZ" sz="1600" dirty="0"/>
              <a:t> MANSKE, </a:t>
            </a:r>
            <a:r>
              <a:rPr lang="cs-CZ" sz="1600" dirty="0" err="1"/>
              <a:t>Magnus</a:t>
            </a:r>
            <a:r>
              <a:rPr lang="cs-CZ" sz="1600" dirty="0"/>
              <a:t>. </a:t>
            </a:r>
            <a:r>
              <a:rPr lang="cs-CZ" sz="1600" i="1" dirty="0"/>
              <a:t>Mikrofon</a:t>
            </a:r>
            <a:r>
              <a:rPr lang="cs-CZ" sz="1600" dirty="0"/>
              <a:t> [online]. [cit. </a:t>
            </a:r>
            <a:r>
              <a:rPr lang="en-US" sz="1600" dirty="0" smtClean="0"/>
              <a:t>5</a:t>
            </a:r>
            <a:r>
              <a:rPr lang="cs-CZ" sz="1600" dirty="0" smtClean="0"/>
              <a:t>.</a:t>
            </a:r>
            <a:r>
              <a:rPr lang="en-US" sz="1600" dirty="0" smtClean="0"/>
              <a:t>1</a:t>
            </a:r>
            <a:r>
              <a:rPr lang="cs-CZ" sz="1600" dirty="0" smtClean="0"/>
              <a:t>.2013</a:t>
            </a:r>
            <a:r>
              <a:rPr lang="cs-CZ" sz="1600" dirty="0"/>
              <a:t>]. Dostupný na WWW</a:t>
            </a:r>
            <a:r>
              <a:rPr lang="cs-CZ" sz="1600" dirty="0" smtClean="0"/>
              <a:t>:</a:t>
            </a:r>
          </a:p>
          <a:p>
            <a:pPr marL="0" indent="0">
              <a:buNone/>
            </a:pPr>
            <a:r>
              <a:rPr lang="cs-CZ" sz="1600" dirty="0" smtClean="0"/>
              <a:t> </a:t>
            </a:r>
            <a:r>
              <a:rPr lang="cs-CZ" sz="1600" dirty="0"/>
              <a:t>http://</a:t>
            </a:r>
            <a:r>
              <a:rPr lang="cs-CZ" sz="1600" dirty="0" err="1" smtClean="0"/>
              <a:t>upload.wikimedia.org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/8/80/</a:t>
            </a:r>
            <a:r>
              <a:rPr lang="cs-CZ" sz="1600" dirty="0" err="1" smtClean="0"/>
              <a:t>Dynamic-microphone-senn-rotated.jpg</a:t>
            </a:r>
            <a:endParaRPr lang="cs-CZ" sz="1600" dirty="0" smtClean="0"/>
          </a:p>
          <a:p>
            <a:pPr marL="0" indent="0">
              <a:buNone/>
            </a:pPr>
            <a:r>
              <a:rPr lang="en-US" sz="1600" dirty="0" smtClean="0"/>
              <a:t>[2] </a:t>
            </a:r>
            <a:r>
              <a:rPr lang="cs-CZ" sz="1600" dirty="0"/>
              <a:t>HUCK. Princip funkce mikrofonů. </a:t>
            </a:r>
            <a:r>
              <a:rPr lang="cs-CZ" sz="1600" i="1" dirty="0"/>
              <a:t>Česká a slovenská asociace hráčů na </a:t>
            </a:r>
            <a:r>
              <a:rPr lang="cs-CZ" sz="1600" i="1" dirty="0" smtClean="0"/>
              <a:t>foukací harmoniku </a:t>
            </a:r>
            <a:r>
              <a:rPr lang="cs-CZ" sz="1600" dirty="0" smtClean="0"/>
              <a:t>[online</a:t>
            </a:r>
            <a:r>
              <a:rPr lang="cs-CZ" sz="1600" dirty="0"/>
              <a:t>]. 2007. vyd. [cit. 2013-01-05]. Dostupné z: http://</a:t>
            </a:r>
            <a:r>
              <a:rPr lang="cs-CZ" sz="1600" dirty="0" err="1"/>
              <a:t>www.haaf.cz</a:t>
            </a:r>
            <a:r>
              <a:rPr lang="cs-CZ" sz="1600" dirty="0"/>
              <a:t>/</a:t>
            </a:r>
            <a:r>
              <a:rPr lang="cs-CZ" sz="1600" dirty="0" err="1"/>
              <a:t>view.php?cisloclanku</a:t>
            </a:r>
            <a:r>
              <a:rPr lang="cs-CZ" sz="1600" dirty="0"/>
              <a:t>=2007060305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2598</TotalTime>
  <Words>253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Cesta</vt:lpstr>
      <vt:lpstr>Prezentace aplikace PowerPoint</vt:lpstr>
      <vt:lpstr>ANOTACE</vt:lpstr>
      <vt:lpstr>Mikrofon</vt:lpstr>
      <vt:lpstr>Mikrofon - charakteristika</vt:lpstr>
      <vt:lpstr>Tlakové mikrofony</vt:lpstr>
      <vt:lpstr>Gradientní mikrofony</vt:lpstr>
      <vt:lpstr>Směrová charakteristika gradientního mikrofonu</vt:lpstr>
      <vt:lpstr>Typy mikrofonů dle principu funkce</vt:lpstr>
      <vt:lpstr>Dynamický mikrofon</vt:lpstr>
      <vt:lpstr>Další zdroje informací o mikrofonu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238</cp:revision>
  <dcterms:created xsi:type="dcterms:W3CDTF">2012-08-02T10:31:28Z</dcterms:created>
  <dcterms:modified xsi:type="dcterms:W3CDTF">2013-02-28T13:16:54Z</dcterms:modified>
</cp:coreProperties>
</file>