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  <p:sldMasterId id="2147483792" r:id="rId2"/>
  </p:sldMasterIdLst>
  <p:sldIdLst>
    <p:sldId id="271" r:id="rId3"/>
    <p:sldId id="258" r:id="rId4"/>
    <p:sldId id="259" r:id="rId5"/>
    <p:sldId id="260" r:id="rId6"/>
    <p:sldId id="273" r:id="rId7"/>
    <p:sldId id="278" r:id="rId8"/>
    <p:sldId id="279" r:id="rId9"/>
    <p:sldId id="280" r:id="rId10"/>
    <p:sldId id="281" r:id="rId11"/>
    <p:sldId id="277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79" autoAdjust="0"/>
    <p:restoredTop sz="94722" autoAdjust="0"/>
  </p:normalViewPr>
  <p:slideViewPr>
    <p:cSldViewPr>
      <p:cViewPr>
        <p:scale>
          <a:sx n="90" d="100"/>
          <a:sy n="90" d="100"/>
        </p:scale>
        <p:origin x="-966" y="-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53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566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81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78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85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0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21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79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54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39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86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>
                <a:solidFill>
                  <a:srgbClr val="94C600"/>
                </a:solidFill>
              </a:rPr>
              <a:pPr/>
              <a:t>‹#›</a:t>
            </a:fld>
            <a:endParaRPr lang="cs-CZ">
              <a:solidFill>
                <a:srgbClr val="94C6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94C6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28.2.2013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702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20D11D-3FDA-490A-A584-D9D128A67B9C}" type="datetimeFigureOut">
              <a:rPr lang="cs-CZ" smtClean="0"/>
              <a:t>28.2.2013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EA10FC3-42F0-45BC-BFC3-471E5C1CBFDC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gapixel.cz/pametove-karty" TargetMode="External"/><Relationship Id="rId2" Type="http://schemas.openxmlformats.org/officeDocument/2006/relationships/hyperlink" Target="http://cs.wikipedia.org/wiki/Pam%C4%9B%C5%A5ov%C3%A1_karta" TargetMode="Externa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1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1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4" y="5877272"/>
            <a:ext cx="83486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 dirty="0">
                <a:solidFill>
                  <a:prstClr val="black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093508"/>
              </p:ext>
            </p:extLst>
          </p:nvPr>
        </p:nvGraphicFramePr>
        <p:xfrm>
          <a:off x="1103784" y="1397000"/>
          <a:ext cx="6936432" cy="437233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21119"/>
                <a:gridCol w="4615313"/>
              </a:tblGrid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SŠ: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SOU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Uherský Brod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Autoři: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Ing. Radim Bublík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6547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prezentace:</a:t>
                      </a:r>
                    </a:p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(</a:t>
                      </a:r>
                      <a:r>
                        <a:rPr lang="cs-CZ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DUMu</a:t>
                      </a:r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USB </a:t>
                      </a:r>
                      <a:r>
                        <a:rPr lang="cs-CZ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Flashdisk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oblast: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Hardware počítače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ročník oboru Mechanik opravář motorových vozidel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projektu: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CZ.1.07/1.5.00/34.0369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Datum vzniku: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12. 1. 2013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796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400" dirty="0" smtClean="0"/>
              <a:t>Záměrem této sady výukových materiálů s názvem </a:t>
            </a:r>
            <a:r>
              <a:rPr lang="cs-CZ" sz="2400" b="1" dirty="0" smtClean="0"/>
              <a:t>Hardware počítače </a:t>
            </a:r>
            <a:r>
              <a:rPr lang="cs-CZ" sz="2400" dirty="0" smtClean="0"/>
              <a:t>je poskytnout žákům potřebné informace o technickém vybavení počítačů pro jejich lepší orientaci v informačních a komunikačních technologiích (zejména počítačích), se kterými se budou velmi pravděpodobně setkávat po celý svůj život.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Jednotlivé </a:t>
            </a:r>
            <a:r>
              <a:rPr lang="cs-CZ" sz="2400" dirty="0" err="1" smtClean="0"/>
              <a:t>DUMy</a:t>
            </a:r>
            <a:r>
              <a:rPr lang="cs-CZ" sz="2400" dirty="0" smtClean="0"/>
              <a:t> (prezentace a pracovní listy) v této sadě pokryjí postupně tematické oblasti, které jsou probírány v předmětu Informační a komunikační technologie na naší SŠ.</a:t>
            </a:r>
          </a:p>
          <a:p>
            <a:pPr>
              <a:buFont typeface="Wingdings" pitchFamily="2" charset="2"/>
              <a:buChar char="q"/>
            </a:pPr>
            <a:r>
              <a:rPr lang="cs-CZ" sz="2400" dirty="0" smtClean="0"/>
              <a:t>Tato prezentace je konkrétně zaměřena na tematický celek </a:t>
            </a:r>
            <a:r>
              <a:rPr lang="cs-CZ" sz="2400" b="1" dirty="0" smtClean="0"/>
              <a:t>Externí paměti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49307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USB </a:t>
            </a:r>
            <a:r>
              <a:rPr lang="cs-CZ" dirty="0" err="1" smtClean="0"/>
              <a:t>Flashdisk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9" t="15362" r="3373" b="11469"/>
          <a:stretch/>
        </p:blipFill>
        <p:spPr>
          <a:xfrm>
            <a:off x="571375" y="1628800"/>
            <a:ext cx="8210749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3142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Flash</a:t>
            </a:r>
            <a:r>
              <a:rPr lang="cs-CZ" dirty="0" smtClean="0"/>
              <a:t> paměti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410146"/>
            <a:ext cx="8686800" cy="4971182"/>
          </a:xfrm>
        </p:spPr>
        <p:txBody>
          <a:bodyPr>
            <a:noAutofit/>
          </a:bodyPr>
          <a:lstStyle/>
          <a:p>
            <a:r>
              <a:rPr lang="cs-CZ" dirty="0" smtClean="0"/>
              <a:t>Jsou založeny </a:t>
            </a:r>
            <a:r>
              <a:rPr lang="cs-CZ" dirty="0"/>
              <a:t>na speciálním polovodičovém čipu, který obsahuje </a:t>
            </a:r>
            <a:r>
              <a:rPr lang="cs-CZ" dirty="0" smtClean="0"/>
              <a:t>takzvané </a:t>
            </a:r>
            <a:r>
              <a:rPr lang="cs-CZ" b="1" dirty="0" smtClean="0"/>
              <a:t>paměťové </a:t>
            </a:r>
            <a:r>
              <a:rPr lang="cs-CZ" b="1" dirty="0"/>
              <a:t>buňky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/>
              <a:t>Ty  mohou  obsahovat  paměťový  stav  nula  nebo  jedna,  který  je  stálý  a  </a:t>
            </a:r>
            <a:r>
              <a:rPr lang="cs-CZ" b="1" dirty="0"/>
              <a:t>mění  se  pomocí </a:t>
            </a:r>
            <a:r>
              <a:rPr lang="cs-CZ" b="1" dirty="0" smtClean="0"/>
              <a:t>miniaturního </a:t>
            </a:r>
            <a:r>
              <a:rPr lang="cs-CZ" b="1" dirty="0"/>
              <a:t>výboje</a:t>
            </a:r>
            <a:r>
              <a:rPr lang="cs-CZ" dirty="0"/>
              <a:t> – proto se jim říká FLASH (blesk) paměti</a:t>
            </a:r>
            <a:r>
              <a:rPr lang="cs-CZ" dirty="0" smtClean="0"/>
              <a:t>.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337184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USB </a:t>
            </a:r>
            <a:r>
              <a:rPr lang="cs-CZ" dirty="0" err="1" smtClean="0"/>
              <a:t>Flash</a:t>
            </a:r>
            <a:r>
              <a:rPr lang="cs-CZ" dirty="0" smtClean="0"/>
              <a:t> disk a paměťové karty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95536" y="1292562"/>
            <a:ext cx="835292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bg2">
                  <a:lumMod val="50000"/>
                </a:schemeClr>
              </a:buClr>
              <a:buFont typeface="Arial" pitchFamily="34" charset="0"/>
              <a:buChar char="•"/>
            </a:pPr>
            <a:r>
              <a:rPr lang="cs-CZ" sz="2800" dirty="0" smtClean="0"/>
              <a:t>Těm </a:t>
            </a:r>
            <a:r>
              <a:rPr lang="cs-CZ" sz="2800" dirty="0" err="1" smtClean="0"/>
              <a:t>flash</a:t>
            </a:r>
            <a:r>
              <a:rPr lang="cs-CZ" sz="2800" dirty="0" smtClean="0"/>
              <a:t> pamětem, </a:t>
            </a:r>
            <a:r>
              <a:rPr lang="cs-CZ" sz="2800" dirty="0"/>
              <a:t>které se připojují k USB rozhraní počítače, </a:t>
            </a:r>
            <a:r>
              <a:rPr lang="cs-CZ" sz="2800" dirty="0" smtClean="0"/>
              <a:t>se říká </a:t>
            </a:r>
            <a:r>
              <a:rPr lang="cs-CZ" sz="2800" b="1" dirty="0"/>
              <a:t>USB </a:t>
            </a:r>
            <a:r>
              <a:rPr lang="cs-CZ" sz="2800" b="1" dirty="0" err="1"/>
              <a:t>Flash</a:t>
            </a:r>
            <a:r>
              <a:rPr lang="cs-CZ" sz="2800" b="1" dirty="0"/>
              <a:t> Disky</a:t>
            </a:r>
            <a:r>
              <a:rPr lang="cs-CZ" sz="2800" dirty="0"/>
              <a:t>, ostatní jsou většinou </a:t>
            </a:r>
            <a:r>
              <a:rPr lang="cs-CZ" sz="2800" dirty="0" smtClean="0"/>
              <a:t>souhrnně označovány jako  </a:t>
            </a:r>
            <a:r>
              <a:rPr lang="cs-CZ" sz="2800" b="1" dirty="0"/>
              <a:t>paměťové </a:t>
            </a:r>
            <a:r>
              <a:rPr lang="cs-CZ" sz="2800" b="1" dirty="0" smtClean="0"/>
              <a:t>karty</a:t>
            </a:r>
            <a:r>
              <a:rPr lang="cs-CZ" sz="2800" dirty="0" smtClean="0"/>
              <a:t> (ty pak </a:t>
            </a:r>
            <a:r>
              <a:rPr lang="cs-CZ" sz="2800" dirty="0"/>
              <a:t>své </a:t>
            </a:r>
            <a:r>
              <a:rPr lang="cs-CZ" sz="2800" dirty="0" smtClean="0"/>
              <a:t>uplatnění nacházejí  </a:t>
            </a:r>
            <a:r>
              <a:rPr lang="cs-CZ" sz="2800" dirty="0"/>
              <a:t>zejména  ve  spotřební </a:t>
            </a:r>
            <a:r>
              <a:rPr lang="cs-CZ" sz="2800" dirty="0" smtClean="0"/>
              <a:t>elektronice - jako paměťové  </a:t>
            </a:r>
            <a:r>
              <a:rPr lang="cs-CZ" sz="2800" dirty="0"/>
              <a:t>karty </a:t>
            </a:r>
            <a:r>
              <a:rPr lang="cs-CZ" sz="2800" dirty="0" smtClean="0"/>
              <a:t>do digitálních fotoaparátů</a:t>
            </a:r>
            <a:r>
              <a:rPr lang="cs-CZ" sz="2800" dirty="0"/>
              <a:t>, </a:t>
            </a:r>
            <a:r>
              <a:rPr lang="cs-CZ" sz="2800" dirty="0" smtClean="0"/>
              <a:t>kamer, MP3 přehrávačů </a:t>
            </a:r>
            <a:r>
              <a:rPr lang="cs-CZ" sz="2800" dirty="0" err="1" smtClean="0"/>
              <a:t>atd</a:t>
            </a:r>
            <a:r>
              <a:rPr lang="cs-CZ" sz="2800" dirty="0" smtClean="0"/>
              <a:t>).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02814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Typy paměťových karet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93514"/>
            <a:ext cx="8686800" cy="4511750"/>
          </a:xfrm>
        </p:spPr>
        <p:txBody>
          <a:bodyPr>
            <a:noAutofit/>
          </a:bodyPr>
          <a:lstStyle/>
          <a:p>
            <a:pPr marL="457200" indent="-457200">
              <a:buClr>
                <a:schemeClr val="bg2">
                  <a:lumMod val="50000"/>
                </a:schemeClr>
              </a:buClr>
              <a:buFont typeface="Arial" pitchFamily="34" charset="0"/>
              <a:buChar char="•"/>
            </a:pPr>
            <a:r>
              <a:rPr lang="cs-CZ" sz="2800" dirty="0"/>
              <a:t>Současných typů paměťových karet je velké množství, jmenujme </a:t>
            </a:r>
            <a:r>
              <a:rPr lang="cs-CZ" sz="2800" dirty="0" smtClean="0"/>
              <a:t>například:</a:t>
            </a:r>
          </a:p>
          <a:p>
            <a:pPr marL="857250" lvl="1" indent="-457200">
              <a:buClr>
                <a:schemeClr val="bg2">
                  <a:lumMod val="50000"/>
                </a:schemeClr>
              </a:buClr>
              <a:buFont typeface="Arial" pitchFamily="34" charset="0"/>
              <a:buChar char="•"/>
            </a:pPr>
            <a:r>
              <a:rPr lang="cs-CZ" sz="2400" dirty="0" smtClean="0"/>
              <a:t>SD (</a:t>
            </a:r>
            <a:r>
              <a:rPr lang="cs-CZ" sz="2400" i="1" dirty="0" err="1" smtClean="0"/>
              <a:t>Secure</a:t>
            </a:r>
            <a:r>
              <a:rPr lang="cs-CZ" sz="2400" i="1" dirty="0" smtClean="0"/>
              <a:t> Digital</a:t>
            </a:r>
            <a:r>
              <a:rPr lang="cs-CZ" sz="2400" dirty="0" smtClean="0"/>
              <a:t>), Mini SD, </a:t>
            </a:r>
            <a:r>
              <a:rPr lang="cs-CZ" sz="2400" dirty="0" err="1" smtClean="0"/>
              <a:t>Micro</a:t>
            </a:r>
            <a:r>
              <a:rPr lang="cs-CZ" sz="2400" dirty="0" smtClean="0"/>
              <a:t> SD, SDHC (</a:t>
            </a:r>
            <a:r>
              <a:rPr lang="cs-CZ" sz="2400" i="1" dirty="0" smtClean="0"/>
              <a:t>SD </a:t>
            </a:r>
            <a:r>
              <a:rPr lang="cs-CZ" sz="2400" i="1" dirty="0" err="1" smtClean="0"/>
              <a:t>High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Capacity</a:t>
            </a:r>
            <a:r>
              <a:rPr lang="cs-CZ" sz="2400" dirty="0" smtClean="0"/>
              <a:t>)</a:t>
            </a:r>
          </a:p>
          <a:p>
            <a:pPr marL="857250" lvl="1" indent="-457200">
              <a:buClr>
                <a:schemeClr val="bg2">
                  <a:lumMod val="50000"/>
                </a:schemeClr>
              </a:buClr>
              <a:buFont typeface="Arial" pitchFamily="34" charset="0"/>
              <a:buChar char="•"/>
            </a:pPr>
            <a:r>
              <a:rPr lang="cs-CZ" sz="2400" dirty="0" smtClean="0"/>
              <a:t>MMC (</a:t>
            </a:r>
            <a:r>
              <a:rPr lang="cs-CZ" sz="2400" i="1" dirty="0" err="1" smtClean="0"/>
              <a:t>Multi</a:t>
            </a:r>
            <a:r>
              <a:rPr lang="cs-CZ" sz="2400" i="1" dirty="0" smtClean="0"/>
              <a:t> Media </a:t>
            </a:r>
            <a:r>
              <a:rPr lang="cs-CZ" sz="2400" i="1" dirty="0" err="1" smtClean="0"/>
              <a:t>Card</a:t>
            </a:r>
            <a:r>
              <a:rPr lang="cs-CZ" sz="2400" dirty="0" smtClean="0"/>
              <a:t>)</a:t>
            </a:r>
          </a:p>
          <a:p>
            <a:pPr marL="857250" lvl="1" indent="-457200">
              <a:buClr>
                <a:schemeClr val="bg2">
                  <a:lumMod val="50000"/>
                </a:schemeClr>
              </a:buClr>
              <a:buFont typeface="Arial" pitchFamily="34" charset="0"/>
              <a:buChar char="•"/>
            </a:pPr>
            <a:r>
              <a:rPr lang="cs-CZ" sz="2400" dirty="0" err="1" smtClean="0"/>
              <a:t>Memory</a:t>
            </a:r>
            <a:r>
              <a:rPr lang="cs-CZ" sz="2400" dirty="0" smtClean="0"/>
              <a:t> </a:t>
            </a:r>
            <a:r>
              <a:rPr lang="cs-CZ" sz="2400" dirty="0" err="1" smtClean="0"/>
              <a:t>Stick</a:t>
            </a:r>
            <a:r>
              <a:rPr lang="cs-CZ" sz="2400" dirty="0" smtClean="0"/>
              <a:t> (SONY)</a:t>
            </a:r>
          </a:p>
          <a:p>
            <a:pPr marL="857250" lvl="1" indent="-457200">
              <a:buClr>
                <a:schemeClr val="bg2">
                  <a:lumMod val="50000"/>
                </a:schemeClr>
              </a:buClr>
              <a:buFont typeface="Arial" pitchFamily="34" charset="0"/>
              <a:buChar char="•"/>
            </a:pPr>
            <a:r>
              <a:rPr lang="cs-CZ" sz="2400" dirty="0" smtClean="0"/>
              <a:t>CF (</a:t>
            </a:r>
            <a:r>
              <a:rPr lang="cs-CZ" sz="2400" i="1" dirty="0" err="1" smtClean="0"/>
              <a:t>Compact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Flash</a:t>
            </a:r>
            <a:r>
              <a:rPr lang="cs-CZ" sz="2400" dirty="0" smtClean="0"/>
              <a:t>)</a:t>
            </a:r>
            <a:endParaRPr lang="en-US" sz="2400" dirty="0" smtClean="0"/>
          </a:p>
          <a:p>
            <a:pPr marL="857250" lvl="1" indent="-457200">
              <a:buClr>
                <a:schemeClr val="bg2">
                  <a:lumMod val="50000"/>
                </a:schemeClr>
              </a:buClr>
              <a:buFont typeface="Arial" pitchFamily="34" charset="0"/>
              <a:buChar char="•"/>
            </a:pPr>
            <a:r>
              <a:rPr lang="en-US" sz="2400" dirty="0" err="1" smtClean="0"/>
              <a:t>xD</a:t>
            </a:r>
            <a:r>
              <a:rPr lang="en-US" sz="2400" dirty="0" smtClean="0"/>
              <a:t> (extreme Digital)</a:t>
            </a:r>
            <a:endParaRPr lang="cs-CZ" sz="2400" dirty="0" smtClean="0"/>
          </a:p>
        </p:txBody>
      </p:sp>
      <p:pic>
        <p:nvPicPr>
          <p:cNvPr id="1026" name="Picture 2" descr="http://upload.wikimedia.org/wikipedia/commons/a/a4/Flash_memory_cards_siz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27902"/>
            <a:ext cx="3600400" cy="38256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172400" y="608417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[1]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339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MP3 p</a:t>
            </a:r>
            <a:r>
              <a:rPr lang="cs-CZ" dirty="0" err="1" smtClean="0"/>
              <a:t>řehrávač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Doplněním  USB  </a:t>
            </a:r>
            <a:r>
              <a:rPr lang="cs-CZ" dirty="0" err="1"/>
              <a:t>Flash</a:t>
            </a:r>
            <a:r>
              <a:rPr lang="cs-CZ" dirty="0"/>
              <a:t>  Disku  o  </a:t>
            </a:r>
            <a:r>
              <a:rPr lang="cs-CZ" b="1" dirty="0"/>
              <a:t>čip</a:t>
            </a:r>
            <a:r>
              <a:rPr lang="cs-CZ" dirty="0"/>
              <a:t>,  </a:t>
            </a:r>
            <a:r>
              <a:rPr lang="cs-CZ" dirty="0" smtClean="0"/>
              <a:t>umožňující dekódovat v reálném čase </a:t>
            </a:r>
            <a:r>
              <a:rPr lang="cs-CZ" dirty="0" err="1" smtClean="0"/>
              <a:t>zkompresované</a:t>
            </a:r>
            <a:r>
              <a:rPr lang="cs-CZ" dirty="0" smtClean="0"/>
              <a:t> (ztrátové) formáty MP3</a:t>
            </a:r>
            <a:r>
              <a:rPr lang="cs-CZ" dirty="0"/>
              <a:t> </a:t>
            </a:r>
            <a:r>
              <a:rPr lang="cs-CZ" dirty="0" smtClean="0"/>
              <a:t>a WMA, stejně jako o základní </a:t>
            </a:r>
            <a:r>
              <a:rPr lang="cs-CZ" b="1" dirty="0" smtClean="0"/>
              <a:t>ovládací prvky</a:t>
            </a:r>
            <a:r>
              <a:rPr lang="cs-CZ" dirty="0" smtClean="0"/>
              <a:t>, vznikne jednoduchý MP3 přehrávač</a:t>
            </a:r>
            <a:r>
              <a:rPr lang="cs-CZ" dirty="0"/>
              <a:t> </a:t>
            </a:r>
            <a:r>
              <a:rPr lang="cs-CZ" dirty="0" smtClean="0"/>
              <a:t>(a zároveň velmi levný).</a:t>
            </a:r>
          </a:p>
          <a:p>
            <a:r>
              <a:rPr lang="cs-CZ" dirty="0" smtClean="0"/>
              <a:t>Dražší přístroje mají i LCD displej, pro pohodlnou volbu obsahu.</a:t>
            </a:r>
          </a:p>
        </p:txBody>
      </p:sp>
    </p:spTree>
    <p:extLst>
      <p:ext uri="{BB962C8B-B14F-4D97-AF65-F5344CB8AC3E}">
        <p14:creationId xmlns:p14="http://schemas.microsoft.com/office/powerpoint/2010/main" val="3510290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Přenosová rychlost USB </a:t>
            </a:r>
            <a:r>
              <a:rPr lang="cs-CZ" dirty="0" err="1" smtClean="0"/>
              <a:t>Flashdisků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Současné USB </a:t>
            </a:r>
            <a:r>
              <a:rPr lang="cs-CZ" dirty="0" err="1" smtClean="0"/>
              <a:t>Flashdisky</a:t>
            </a:r>
            <a:r>
              <a:rPr lang="cs-CZ" dirty="0" smtClean="0"/>
              <a:t> již nevyužívají zastaralé rozhraní USB 1.1 (12 </a:t>
            </a:r>
            <a:r>
              <a:rPr lang="cs-CZ" dirty="0" err="1" smtClean="0"/>
              <a:t>Mbit</a:t>
            </a:r>
            <a:r>
              <a:rPr lang="cs-CZ" dirty="0" smtClean="0"/>
              <a:t>/s) – jsou s ním pouze zpětně kompatibilní (= fungují na něm, ale pomalu)</a:t>
            </a:r>
          </a:p>
          <a:p>
            <a:r>
              <a:rPr lang="cs-CZ" dirty="0" smtClean="0"/>
              <a:t>Nejčastěji bývá použito rozhraní </a:t>
            </a:r>
            <a:r>
              <a:rPr lang="cs-CZ" b="1" dirty="0" smtClean="0"/>
              <a:t>USB 2.0 </a:t>
            </a:r>
            <a:r>
              <a:rPr lang="cs-CZ" dirty="0" smtClean="0"/>
              <a:t>(480 </a:t>
            </a:r>
            <a:r>
              <a:rPr lang="cs-CZ" dirty="0" err="1" smtClean="0"/>
              <a:t>Mbit</a:t>
            </a:r>
            <a:r>
              <a:rPr lang="cs-CZ" dirty="0" smtClean="0"/>
              <a:t>/s)</a:t>
            </a:r>
          </a:p>
          <a:p>
            <a:r>
              <a:rPr lang="cs-CZ" dirty="0" smtClean="0"/>
              <a:t>Někdy je již osazeno nejmodernější </a:t>
            </a:r>
            <a:r>
              <a:rPr lang="cs-CZ" b="1" dirty="0" smtClean="0"/>
              <a:t>USB 3.0 </a:t>
            </a:r>
            <a:r>
              <a:rPr lang="cs-CZ" dirty="0" smtClean="0"/>
              <a:t>(5 </a:t>
            </a:r>
            <a:r>
              <a:rPr lang="cs-CZ" dirty="0" err="1" smtClean="0"/>
              <a:t>Gbit</a:t>
            </a:r>
            <a:r>
              <a:rPr lang="cs-CZ" dirty="0" smtClean="0"/>
              <a:t>/s)</a:t>
            </a:r>
          </a:p>
          <a:p>
            <a:pPr marL="0" indent="0">
              <a:buNone/>
            </a:pPr>
            <a:r>
              <a:rPr lang="cs-CZ" dirty="0" smtClean="0"/>
              <a:t>Reálná přenosová rychlost USB </a:t>
            </a:r>
            <a:r>
              <a:rPr lang="cs-CZ" dirty="0" err="1" smtClean="0"/>
              <a:t>Flashdisků</a:t>
            </a:r>
            <a:r>
              <a:rPr lang="cs-CZ" dirty="0" smtClean="0"/>
              <a:t> však bývá výrazně nižší a </a:t>
            </a:r>
            <a:r>
              <a:rPr lang="cs-CZ" b="1" dirty="0" smtClean="0"/>
              <a:t>vystačí si s USB 2.0</a:t>
            </a:r>
            <a:r>
              <a:rPr lang="cs-CZ" dirty="0" smtClean="0"/>
              <a:t> – např. 20MB/s čtení a 12MB/s zápis. Při jejich koupi je rozumné vyhledat si, jaké u nich uvádí přenosové rychlosti pro čtení a zápis jejich výrobce, případně prodejce, abychom předešli následnému zklamání (některé USB </a:t>
            </a:r>
            <a:r>
              <a:rPr lang="cs-CZ" dirty="0" err="1" smtClean="0"/>
              <a:t>Flashdisky</a:t>
            </a:r>
            <a:r>
              <a:rPr lang="cs-CZ" dirty="0" smtClean="0"/>
              <a:t> jsou dost pomalé).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80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Přenosová rychlost paměťových karet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U paměťových karet je situace (relativně) přehlednější díky standardizaci tzv. rychlostních tříd – zde uvedeny třídy SDHC a minimální rychlosti zápisu, které garantují:</a:t>
            </a: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	</a:t>
            </a:r>
            <a:r>
              <a:rPr lang="cs-CZ" sz="2800" b="1" dirty="0" smtClean="0"/>
              <a:t>třída (</a:t>
            </a:r>
            <a:r>
              <a:rPr lang="cs-CZ" sz="2800" b="1" dirty="0" err="1" smtClean="0"/>
              <a:t>class</a:t>
            </a:r>
            <a:r>
              <a:rPr lang="cs-CZ" sz="2800" b="1" dirty="0" smtClean="0"/>
              <a:t>)		MB/s		</a:t>
            </a:r>
            <a:r>
              <a:rPr lang="cs-CZ" sz="2800" b="1" dirty="0" err="1" smtClean="0"/>
              <a:t>Mbit</a:t>
            </a:r>
            <a:r>
              <a:rPr lang="cs-CZ" sz="2800" b="1" dirty="0" smtClean="0"/>
              <a:t>/s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2			2		16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4			4		32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6			6		48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10			10		80</a:t>
            </a:r>
          </a:p>
        </p:txBody>
      </p:sp>
    </p:spTree>
    <p:extLst>
      <p:ext uri="{BB962C8B-B14F-4D97-AF65-F5344CB8AC3E}">
        <p14:creationId xmlns:p14="http://schemas.microsoft.com/office/powerpoint/2010/main" val="74997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86544"/>
            <a:ext cx="8686800" cy="838200"/>
          </a:xfrm>
        </p:spPr>
        <p:txBody>
          <a:bodyPr>
            <a:normAutofit/>
          </a:bodyPr>
          <a:lstStyle/>
          <a:p>
            <a:r>
              <a:rPr lang="cs-CZ" dirty="0" smtClean="0"/>
              <a:t>Další zdroje informací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639341"/>
            <a:ext cx="8686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>
                <a:hlinkClick r:id="rId2"/>
              </a:rPr>
              <a:t>http://</a:t>
            </a:r>
            <a:r>
              <a:rPr lang="cs-CZ" sz="2800" dirty="0" err="1" smtClean="0">
                <a:hlinkClick r:id="rId2"/>
              </a:rPr>
              <a:t>cs.wikipedia.org</a:t>
            </a:r>
            <a:r>
              <a:rPr lang="cs-CZ" sz="2800" dirty="0" smtClean="0">
                <a:hlinkClick r:id="rId2"/>
              </a:rPr>
              <a:t>/wiki/Pam%C4%9B%C5%A5ov%C3%A1_karta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nebo</a:t>
            </a:r>
          </a:p>
          <a:p>
            <a:pPr marL="0" indent="0">
              <a:buNone/>
            </a:pPr>
            <a:r>
              <a:rPr lang="cs-CZ" sz="2800" dirty="0">
                <a:hlinkClick r:id="rId3"/>
              </a:rPr>
              <a:t>http://</a:t>
            </a:r>
            <a:r>
              <a:rPr lang="cs-CZ" sz="2800" dirty="0" err="1" smtClean="0">
                <a:hlinkClick r:id="rId3"/>
              </a:rPr>
              <a:t>www.megapixel.cz</a:t>
            </a:r>
            <a:r>
              <a:rPr lang="cs-CZ" sz="2800" dirty="0" smtClean="0">
                <a:hlinkClick r:id="rId3"/>
              </a:rPr>
              <a:t>/</a:t>
            </a:r>
            <a:r>
              <a:rPr lang="cs-CZ" sz="2800" dirty="0" err="1" smtClean="0">
                <a:hlinkClick r:id="rId3"/>
              </a:rPr>
              <a:t>pametove</a:t>
            </a:r>
            <a:r>
              <a:rPr lang="cs-CZ" sz="2800" dirty="0" smtClean="0">
                <a:hlinkClick r:id="rId3"/>
              </a:rPr>
              <a:t>-karty</a:t>
            </a:r>
            <a:endParaRPr lang="cs-CZ" sz="2800" dirty="0" smtClean="0"/>
          </a:p>
          <a:p>
            <a:pPr marL="0" indent="0">
              <a:buNone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87992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3068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 smtClean="0"/>
              <a:t>[1]</a:t>
            </a:r>
            <a:r>
              <a:rPr lang="cs-CZ" sz="1800" dirty="0"/>
              <a:t> IVOB. </a:t>
            </a:r>
            <a:r>
              <a:rPr lang="cs-CZ" sz="1800" i="1" dirty="0"/>
              <a:t>Paměťová karta</a:t>
            </a:r>
            <a:r>
              <a:rPr lang="cs-CZ" sz="1800" dirty="0"/>
              <a:t> [online]. [cit. </a:t>
            </a:r>
            <a:r>
              <a:rPr lang="cs-CZ" sz="1800" dirty="0" smtClean="0"/>
              <a:t>12.1.2013</a:t>
            </a:r>
            <a:r>
              <a:rPr lang="cs-CZ" sz="1800" dirty="0"/>
              <a:t>]. Dostupný na WWW: http://</a:t>
            </a:r>
            <a:r>
              <a:rPr lang="cs-CZ" sz="1800" dirty="0" err="1" smtClean="0"/>
              <a:t>upload.wikimedia.org</a:t>
            </a:r>
            <a:r>
              <a:rPr lang="cs-CZ" sz="1800" dirty="0" smtClean="0"/>
              <a:t>/</a:t>
            </a:r>
            <a:r>
              <a:rPr lang="cs-CZ" sz="1800" dirty="0" err="1" smtClean="0"/>
              <a:t>wikipedia</a:t>
            </a:r>
            <a:r>
              <a:rPr lang="cs-CZ" sz="1800" dirty="0" smtClean="0"/>
              <a:t>/</a:t>
            </a:r>
            <a:r>
              <a:rPr lang="cs-CZ" sz="1800" dirty="0" err="1" smtClean="0"/>
              <a:t>commons</a:t>
            </a:r>
            <a:r>
              <a:rPr lang="cs-CZ" sz="1800" dirty="0" smtClean="0"/>
              <a:t>/a/a4/</a:t>
            </a:r>
            <a:r>
              <a:rPr lang="cs-CZ" sz="1800" dirty="0" err="1" smtClean="0"/>
              <a:t>Flash_memory_cards_size.jpg</a:t>
            </a:r>
            <a:endParaRPr lang="cs-CZ" sz="1800" dirty="0" smtClean="0"/>
          </a:p>
        </p:txBody>
      </p:sp>
    </p:spTree>
    <p:extLst>
      <p:ext uri="{BB962C8B-B14F-4D97-AF65-F5344CB8AC3E}">
        <p14:creationId xmlns:p14="http://schemas.microsoft.com/office/powerpoint/2010/main" val="177812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2799</TotalTime>
  <Words>353</Words>
  <Application>Microsoft Office PowerPoint</Application>
  <PresentationFormat>Předvádění na obrazovce (4:3)</PresentationFormat>
  <Paragraphs>55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systému Office</vt:lpstr>
      <vt:lpstr>Cesta</vt:lpstr>
      <vt:lpstr>Prezentace aplikace PowerPoint</vt:lpstr>
      <vt:lpstr>ANOTACE</vt:lpstr>
      <vt:lpstr>USB Flashdisk</vt:lpstr>
      <vt:lpstr>Flash paměti</vt:lpstr>
      <vt:lpstr>USB Flash disk a paměťové karty</vt:lpstr>
      <vt:lpstr>Typy paměťových karet</vt:lpstr>
      <vt:lpstr>MP3 přehrávač</vt:lpstr>
      <vt:lpstr>Přenosová rychlost USB Flashdisků</vt:lpstr>
      <vt:lpstr>Přenosová rychlost paměťových karet</vt:lpstr>
      <vt:lpstr>Další zdroje informací</vt:lpstr>
      <vt:lpstr>Použité zdroje</vt:lpstr>
    </vt:vector>
  </TitlesOfParts>
  <Company>SOU Uherský Brod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Radim Bublík</dc:creator>
  <cp:lastModifiedBy>bublikradim</cp:lastModifiedBy>
  <cp:revision>250</cp:revision>
  <dcterms:created xsi:type="dcterms:W3CDTF">2012-08-02T10:31:28Z</dcterms:created>
  <dcterms:modified xsi:type="dcterms:W3CDTF">2013-02-28T13:17:04Z</dcterms:modified>
</cp:coreProperties>
</file>