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59" r:id="rId5"/>
    <p:sldId id="272" r:id="rId6"/>
    <p:sldId id="273" r:id="rId7"/>
    <p:sldId id="274" r:id="rId8"/>
    <p:sldId id="275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5883936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Pojem operační systém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Operační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systémy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1. 3. 2013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z="2400" dirty="0" smtClean="0"/>
              <a:t>Záměrem této sady výukových materiálů s názvem </a:t>
            </a:r>
            <a:r>
              <a:rPr lang="cs-CZ" sz="2400" b="1" dirty="0" smtClean="0"/>
              <a:t>Operační systémy </a:t>
            </a:r>
            <a:r>
              <a:rPr lang="cs-CZ" sz="2400" dirty="0" smtClean="0"/>
              <a:t>je poskytnout žákům potřebné informace o logické struktuře a fundamentálních principech fungování moderních operačních systémů, s nimiž (nebo jejich obdobami) se budou velmi pravděpodobně setkávat po celý svůj život.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dirty="0" smtClean="0"/>
              <a:t>Jednotlivé </a:t>
            </a:r>
            <a:r>
              <a:rPr lang="cs-CZ" sz="2400" dirty="0" err="1" smtClean="0"/>
              <a:t>DUMy</a:t>
            </a:r>
            <a:r>
              <a:rPr lang="cs-CZ" sz="2400" dirty="0" smtClean="0"/>
              <a:t> (prezentace a pracovní listy) v této sadě pokrývají vybrané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Tato prezentace je konkrétně zaměřena na tematický celek </a:t>
            </a:r>
            <a:r>
              <a:rPr lang="cs-CZ" sz="2400" b="1" dirty="0" smtClean="0"/>
              <a:t>Pojem operační systém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Operační systém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996953"/>
            <a:ext cx="8686800" cy="1296144"/>
          </a:xfrm>
        </p:spPr>
        <p:txBody>
          <a:bodyPr/>
          <a:lstStyle/>
          <a:p>
            <a:pPr marL="0" indent="0">
              <a:buNone/>
            </a:pPr>
            <a:r>
              <a:rPr lang="cs-CZ" i="1" dirty="0" smtClean="0"/>
              <a:t>Pokuste se definovat vlastními slovy, co rozumíte pod pojmem </a:t>
            </a:r>
            <a:r>
              <a:rPr lang="cs-CZ" b="1" i="1" dirty="0" smtClean="0"/>
              <a:t>Operační systém</a:t>
            </a:r>
            <a:r>
              <a:rPr lang="cs-CZ" i="1" dirty="0" smtClean="0"/>
              <a:t>…(?)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931422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Definice Operačního systému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b="1" dirty="0"/>
              <a:t>Operační systém </a:t>
            </a:r>
            <a:r>
              <a:rPr lang="cs-CZ" b="1" dirty="0" smtClean="0"/>
              <a:t>výpočetního systému je správce </a:t>
            </a:r>
            <a:r>
              <a:rPr lang="cs-CZ" b="1" dirty="0"/>
              <a:t>fyzických </a:t>
            </a:r>
            <a:r>
              <a:rPr lang="cs-CZ" b="1" dirty="0" smtClean="0"/>
              <a:t>prostředků </a:t>
            </a:r>
            <a:r>
              <a:rPr lang="cs-CZ" b="1" dirty="0"/>
              <a:t>daného systému, který zpracovává pomocí </a:t>
            </a:r>
            <a:r>
              <a:rPr lang="cs-CZ" b="1" dirty="0" smtClean="0"/>
              <a:t>logických prostředků </a:t>
            </a:r>
            <a:r>
              <a:rPr lang="cs-CZ" b="1" dirty="0"/>
              <a:t>ú</a:t>
            </a:r>
            <a:r>
              <a:rPr lang="cs-CZ" b="1" dirty="0" smtClean="0"/>
              <a:t>lohy </a:t>
            </a:r>
            <a:r>
              <a:rPr lang="cs-CZ" b="1" dirty="0"/>
              <a:t>zadané uživatelem</a:t>
            </a:r>
            <a:r>
              <a:rPr lang="cs-CZ" b="1" dirty="0" smtClean="0"/>
              <a:t>. </a:t>
            </a:r>
            <a:r>
              <a:rPr lang="en-US" sz="1900" dirty="0" smtClean="0"/>
              <a:t>[1]</a:t>
            </a:r>
            <a:endParaRPr lang="cs-CZ" sz="1900" dirty="0" smtClean="0"/>
          </a:p>
          <a:p>
            <a:pPr marL="0" indent="0">
              <a:buNone/>
            </a:pPr>
            <a:r>
              <a:rPr lang="cs-CZ" i="1" dirty="0"/>
              <a:t>Užité pojmy:</a:t>
            </a:r>
          </a:p>
          <a:p>
            <a:pPr marL="0" indent="0">
              <a:buNone/>
            </a:pPr>
            <a:r>
              <a:rPr lang="cs-CZ" dirty="0"/>
              <a:t>Výpočetní </a:t>
            </a:r>
            <a:r>
              <a:rPr lang="cs-CZ" dirty="0" smtClean="0"/>
              <a:t>systém (</a:t>
            </a:r>
            <a:r>
              <a:rPr lang="cs-CZ" dirty="0"/>
              <a:t>počítač) ... stroj na zpracování dat, </a:t>
            </a:r>
          </a:p>
          <a:p>
            <a:pPr marL="0" indent="0">
              <a:buNone/>
            </a:pPr>
            <a:r>
              <a:rPr lang="cs-CZ" dirty="0"/>
              <a:t>provádějící samočinné, předem zadané operace</a:t>
            </a:r>
          </a:p>
          <a:p>
            <a:pPr marL="0" indent="0">
              <a:buNone/>
            </a:pPr>
            <a:r>
              <a:rPr lang="cs-CZ" dirty="0"/>
              <a:t>Instrukce... nejkratší, </a:t>
            </a:r>
            <a:r>
              <a:rPr lang="cs-CZ" dirty="0" smtClean="0"/>
              <a:t>již dále nedělitelný povel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Zakázka... pokyn, </a:t>
            </a:r>
            <a:r>
              <a:rPr lang="cs-CZ" dirty="0" smtClean="0"/>
              <a:t>který má </a:t>
            </a:r>
            <a:r>
              <a:rPr lang="cs-CZ" dirty="0"/>
              <a:t>výpočetní systém provést</a:t>
            </a:r>
          </a:p>
          <a:p>
            <a:pPr marL="0" indent="0">
              <a:buNone/>
            </a:pPr>
            <a:r>
              <a:rPr lang="cs-CZ" dirty="0"/>
              <a:t>Prostředky výpočetního systému:</a:t>
            </a:r>
          </a:p>
          <a:p>
            <a:pPr marL="0" indent="0">
              <a:buNone/>
            </a:pPr>
            <a:r>
              <a:rPr lang="cs-CZ" dirty="0"/>
              <a:t>1) </a:t>
            </a:r>
            <a:r>
              <a:rPr lang="cs-CZ" dirty="0" smtClean="0"/>
              <a:t>Fyzické		2</a:t>
            </a:r>
            <a:r>
              <a:rPr lang="cs-CZ" dirty="0"/>
              <a:t>) </a:t>
            </a:r>
            <a:r>
              <a:rPr lang="cs-CZ" dirty="0" smtClean="0"/>
              <a:t>logické	</a:t>
            </a:r>
            <a:r>
              <a:rPr lang="en-US" sz="1900" dirty="0" smtClean="0"/>
              <a:t>[1]</a:t>
            </a: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val="801972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Fyzické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buNone/>
            </a:pPr>
            <a:r>
              <a:rPr lang="cs-CZ" b="1" dirty="0" smtClean="0"/>
              <a:t>procesor</a:t>
            </a:r>
            <a:r>
              <a:rPr lang="cs-CZ" dirty="0" smtClean="0"/>
              <a:t> ... </a:t>
            </a:r>
            <a:r>
              <a:rPr lang="cs-CZ" dirty="0"/>
              <a:t>vykonává </a:t>
            </a:r>
            <a:r>
              <a:rPr lang="cs-CZ" dirty="0" smtClean="0"/>
              <a:t>zadané </a:t>
            </a:r>
            <a:r>
              <a:rPr lang="cs-CZ" dirty="0"/>
              <a:t>instrukce, </a:t>
            </a:r>
            <a:r>
              <a:rPr lang="cs-CZ" dirty="0" smtClean="0"/>
              <a:t>určuje hardwarovou platformu systému </a:t>
            </a:r>
            <a:r>
              <a:rPr lang="cs-CZ" dirty="0"/>
              <a:t>(např. Intel x86, x86-64, AMD, AMD64, </a:t>
            </a:r>
            <a:r>
              <a:rPr lang="cs-CZ" dirty="0" err="1"/>
              <a:t>PowerPC</a:t>
            </a:r>
            <a:r>
              <a:rPr lang="cs-CZ" dirty="0"/>
              <a:t>, </a:t>
            </a:r>
            <a:r>
              <a:rPr lang="cs-CZ" dirty="0" err="1"/>
              <a:t>Alpha</a:t>
            </a:r>
            <a:r>
              <a:rPr lang="cs-CZ" dirty="0"/>
              <a:t>, MIPS</a:t>
            </a:r>
            <a:r>
              <a:rPr lang="cs-CZ" dirty="0" smtClean="0"/>
              <a:t>,</a:t>
            </a: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atd. </a:t>
            </a:r>
            <a:r>
              <a:rPr lang="en-US" sz="2300" dirty="0" smtClean="0"/>
              <a:t>[1]</a:t>
            </a:r>
            <a:endParaRPr lang="cs-CZ" sz="2300" dirty="0" smtClean="0"/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b="1" dirty="0"/>
              <a:t>v</a:t>
            </a:r>
            <a:r>
              <a:rPr lang="cs-CZ" b="1" dirty="0" smtClean="0"/>
              <a:t>nitřní </a:t>
            </a:r>
            <a:r>
              <a:rPr lang="cs-CZ" b="1" dirty="0"/>
              <a:t>paměť </a:t>
            </a:r>
            <a:r>
              <a:rPr lang="cs-CZ" dirty="0"/>
              <a:t>(operační prostor) ... rychlá, obvykle </a:t>
            </a:r>
            <a:r>
              <a:rPr lang="cs-CZ" dirty="0" err="1"/>
              <a:t>chipy</a:t>
            </a:r>
            <a:r>
              <a:rPr lang="cs-CZ" dirty="0"/>
              <a:t>, podle různých </a:t>
            </a:r>
            <a:r>
              <a:rPr lang="cs-CZ" dirty="0" smtClean="0"/>
              <a:t>vlastností </a:t>
            </a:r>
            <a:r>
              <a:rPr lang="cs-CZ" dirty="0"/>
              <a:t>rozlišujeme RAM (</a:t>
            </a:r>
            <a:r>
              <a:rPr lang="cs-CZ" dirty="0" err="1"/>
              <a:t>Random</a:t>
            </a:r>
            <a:r>
              <a:rPr lang="cs-CZ" dirty="0"/>
              <a:t> Access </a:t>
            </a:r>
            <a:r>
              <a:rPr lang="cs-CZ" dirty="0" err="1"/>
              <a:t>Memory</a:t>
            </a:r>
            <a:r>
              <a:rPr lang="cs-CZ" dirty="0"/>
              <a:t>), ROM (</a:t>
            </a:r>
            <a:r>
              <a:rPr lang="cs-CZ" dirty="0" err="1"/>
              <a:t>Read-Only</a:t>
            </a:r>
            <a:r>
              <a:rPr lang="cs-CZ" dirty="0"/>
              <a:t> </a:t>
            </a:r>
          </a:p>
          <a:p>
            <a:pPr marL="0" indent="0" algn="just">
              <a:buNone/>
            </a:pPr>
            <a:r>
              <a:rPr lang="cs-CZ" dirty="0" err="1"/>
              <a:t>Memory</a:t>
            </a:r>
            <a:r>
              <a:rPr lang="cs-CZ" dirty="0"/>
              <a:t>), DRAM, SRAM, atd. Používá se obvykle během výpočtu a počítá </a:t>
            </a:r>
          </a:p>
          <a:p>
            <a:pPr marL="0" indent="0" algn="just">
              <a:buNone/>
            </a:pPr>
            <a:r>
              <a:rPr lang="cs-CZ" dirty="0"/>
              <a:t>se s tím, že po dokončení výpočtu budou zabrané adresy </a:t>
            </a:r>
            <a:r>
              <a:rPr lang="cs-CZ" dirty="0" smtClean="0"/>
              <a:t>uvolněny vnější paměť ... slouží k uložení dat a programů</a:t>
            </a:r>
            <a:r>
              <a:rPr lang="cs-CZ" dirty="0"/>
              <a:t>, </a:t>
            </a:r>
            <a:r>
              <a:rPr lang="cs-CZ" dirty="0" smtClean="0"/>
              <a:t>které zrovna nejsou zpracovávány</a:t>
            </a:r>
            <a:r>
              <a:rPr lang="cs-CZ" dirty="0"/>
              <a:t>, je stálá (relativně), jsou to pevné disky (HD - Hard Disk</a:t>
            </a:r>
            <a:r>
              <a:rPr lang="cs-CZ" dirty="0" smtClean="0"/>
              <a:t>), CD</a:t>
            </a:r>
            <a:r>
              <a:rPr lang="cs-CZ" dirty="0"/>
              <a:t>, DVD, diskety, USB </a:t>
            </a:r>
            <a:r>
              <a:rPr lang="cs-CZ" dirty="0" err="1"/>
              <a:t>flash</a:t>
            </a:r>
            <a:r>
              <a:rPr lang="cs-CZ" dirty="0"/>
              <a:t> disky, paměťové karty, atd</a:t>
            </a:r>
            <a:r>
              <a:rPr lang="cs-CZ" dirty="0" smtClean="0"/>
              <a:t>.</a:t>
            </a:r>
            <a:r>
              <a:rPr lang="en-US" dirty="0"/>
              <a:t> </a:t>
            </a:r>
            <a:r>
              <a:rPr lang="en-US" sz="2300" dirty="0"/>
              <a:t>[1]</a:t>
            </a:r>
            <a:endParaRPr lang="cs-CZ" sz="2300" dirty="0"/>
          </a:p>
          <a:p>
            <a:pPr marL="0" indent="0" algn="just">
              <a:buNone/>
            </a:pPr>
            <a:endParaRPr lang="cs-CZ" b="1" dirty="0" smtClean="0"/>
          </a:p>
          <a:p>
            <a:pPr marL="0" indent="0" algn="just">
              <a:buNone/>
            </a:pPr>
            <a:r>
              <a:rPr lang="cs-CZ" b="1" dirty="0" smtClean="0"/>
              <a:t>vstupně-výstupní </a:t>
            </a:r>
            <a:r>
              <a:rPr lang="cs-CZ" b="1" dirty="0"/>
              <a:t>systém </a:t>
            </a:r>
            <a:r>
              <a:rPr lang="cs-CZ" dirty="0"/>
              <a:t>(I/O systém, periferní zařízení) ... souhrn </a:t>
            </a:r>
            <a:r>
              <a:rPr lang="cs-CZ" dirty="0" smtClean="0"/>
              <a:t>všech zařízení, určených pro komunikaci s okolím, např. monitor, tiskárna, klávesnice </a:t>
            </a:r>
            <a:r>
              <a:rPr lang="en-US" sz="2300" dirty="0" smtClean="0"/>
              <a:t>[1]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3912939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Logick</a:t>
            </a:r>
            <a:r>
              <a:rPr lang="cs-CZ" dirty="0" smtClean="0"/>
              <a:t>é</a:t>
            </a:r>
            <a:r>
              <a:rPr lang="en-US" dirty="0" smtClean="0"/>
              <a:t> prost</a:t>
            </a:r>
            <a:r>
              <a:rPr lang="cs-CZ" dirty="0" err="1" smtClean="0"/>
              <a:t>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/>
              <a:t>uživatel</a:t>
            </a:r>
            <a:r>
              <a:rPr lang="cs-CZ" sz="2400" dirty="0"/>
              <a:t>... každý, kdo zadává zakázku operačnímu systému</a:t>
            </a:r>
          </a:p>
          <a:p>
            <a:pPr marL="0" indent="0">
              <a:buNone/>
            </a:pPr>
            <a:r>
              <a:rPr lang="cs-CZ" sz="2400" dirty="0" smtClean="0"/>
              <a:t>úloha (</a:t>
            </a:r>
            <a:r>
              <a:rPr lang="cs-CZ" sz="2400" i="1" dirty="0" err="1"/>
              <a:t>job</a:t>
            </a:r>
            <a:r>
              <a:rPr lang="cs-CZ" sz="2400" dirty="0" smtClean="0"/>
              <a:t>) ... posloupnost (obecně souhrn) činností</a:t>
            </a:r>
            <a:r>
              <a:rPr lang="cs-CZ" sz="2400" dirty="0"/>
              <a:t>, </a:t>
            </a:r>
          </a:p>
          <a:p>
            <a:pPr marL="0" indent="0">
              <a:buNone/>
            </a:pPr>
            <a:r>
              <a:rPr lang="cs-CZ" sz="2400" dirty="0" smtClean="0"/>
              <a:t>potřebných ke splnění zakázky, jde tedy o specifikování 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postupu řešení </a:t>
            </a:r>
            <a:r>
              <a:rPr lang="cs-CZ" sz="2400" dirty="0" smtClean="0"/>
              <a:t>zakázky</a:t>
            </a:r>
          </a:p>
          <a:p>
            <a:pPr marL="0" indent="0">
              <a:buNone/>
            </a:pPr>
            <a:r>
              <a:rPr lang="cs-CZ" sz="2400" b="1" dirty="0" smtClean="0"/>
              <a:t>krok úlohy </a:t>
            </a:r>
            <a:r>
              <a:rPr lang="cs-CZ" sz="2400" dirty="0" smtClean="0"/>
              <a:t>... část úlohy, prvek posloupnosti provedení 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úlohy obvykle představující spuštění konkrétního programu </a:t>
            </a:r>
          </a:p>
          <a:p>
            <a:pPr marL="0" indent="0">
              <a:buNone/>
            </a:pPr>
            <a:r>
              <a:rPr lang="cs-CZ" sz="2400" dirty="0"/>
              <a:t>(úloha může být posloupností více programů, jejichž práce </a:t>
            </a:r>
          </a:p>
          <a:p>
            <a:pPr marL="0" indent="0">
              <a:buNone/>
            </a:pPr>
            <a:r>
              <a:rPr lang="cs-CZ" sz="2400" dirty="0"/>
              <a:t>probíhá </a:t>
            </a:r>
            <a:r>
              <a:rPr lang="cs-CZ" sz="2400" dirty="0" smtClean="0"/>
              <a:t>simultánně nebo </a:t>
            </a:r>
            <a:r>
              <a:rPr lang="cs-CZ" sz="2400" dirty="0"/>
              <a:t>navazuje)</a:t>
            </a:r>
          </a:p>
          <a:p>
            <a:pPr marL="0" indent="0">
              <a:buNone/>
            </a:pPr>
            <a:r>
              <a:rPr lang="cs-CZ" sz="2400" b="1" dirty="0" smtClean="0"/>
              <a:t>proces</a:t>
            </a:r>
            <a:r>
              <a:rPr lang="cs-CZ" sz="2400" dirty="0" smtClean="0"/>
              <a:t> </a:t>
            </a:r>
            <a:r>
              <a:rPr lang="cs-CZ" sz="2400" dirty="0"/>
              <a:t>... instance úlohy nebo kroku úlohy, je </a:t>
            </a:r>
            <a:r>
              <a:rPr lang="cs-CZ" sz="2400" dirty="0" smtClean="0"/>
              <a:t>prováděn ve vnitřní paměti za použití konkrétních dat, může být prováděn paralelně s </a:t>
            </a:r>
            <a:r>
              <a:rPr lang="cs-CZ" sz="2400" dirty="0"/>
              <a:t>jinými </a:t>
            </a:r>
            <a:r>
              <a:rPr lang="cs-CZ" sz="2400" dirty="0" smtClean="0"/>
              <a:t>procesy </a:t>
            </a:r>
            <a:r>
              <a:rPr lang="en-US" sz="1600" dirty="0" smtClean="0"/>
              <a:t>[1]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022504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užité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Paměťový prostor systému </a:t>
            </a:r>
            <a:r>
              <a:rPr lang="cs-CZ" dirty="0" smtClean="0"/>
              <a:t>... je souhrn všech pamětí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systému, tedy vnitřní + vnější paměti</a:t>
            </a:r>
          </a:p>
          <a:p>
            <a:pPr marL="0" indent="0">
              <a:buNone/>
            </a:pPr>
            <a:r>
              <a:rPr lang="cs-CZ" b="1" dirty="0"/>
              <a:t>Paměťový prostor procesu </a:t>
            </a:r>
            <a:r>
              <a:rPr lang="cs-CZ" dirty="0"/>
              <a:t>... je souhrn všech paměťových </a:t>
            </a:r>
          </a:p>
          <a:p>
            <a:pPr marL="0" indent="0">
              <a:buNone/>
            </a:pPr>
            <a:r>
              <a:rPr lang="cs-CZ" dirty="0"/>
              <a:t>možností procesu, tedy jemu přidělená operační paměť pro 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rogramový kód </a:t>
            </a:r>
            <a:r>
              <a:rPr lang="cs-CZ" dirty="0"/>
              <a:t>a data procesu</a:t>
            </a:r>
          </a:p>
          <a:p>
            <a:pPr marL="0" indent="0">
              <a:buNone/>
            </a:pPr>
            <a:r>
              <a:rPr lang="cs-CZ" b="1" dirty="0" smtClean="0"/>
              <a:t>Adresový prostor procesu </a:t>
            </a:r>
            <a:r>
              <a:rPr lang="cs-CZ" dirty="0" smtClean="0"/>
              <a:t>... je paměťový prostor ve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vnitřní paměti</a:t>
            </a:r>
            <a:r>
              <a:rPr lang="cs-CZ" dirty="0" smtClean="0"/>
              <a:t>, který je vyhrazen tomuto procesu. Je </a:t>
            </a:r>
            <a:r>
              <a:rPr lang="cs-CZ" dirty="0"/>
              <a:t>to 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aměťový prostor </a:t>
            </a:r>
            <a:r>
              <a:rPr lang="cs-CZ" dirty="0"/>
              <a:t>procesu, na kterém jsou zavedeny adresy</a:t>
            </a:r>
          </a:p>
          <a:p>
            <a:pPr marL="0" indent="0">
              <a:buNone/>
            </a:pPr>
            <a:r>
              <a:rPr lang="cs-CZ" b="1" dirty="0" smtClean="0"/>
              <a:t>Holý počítač </a:t>
            </a:r>
            <a:r>
              <a:rPr lang="cs-CZ" dirty="0" smtClean="0"/>
              <a:t>... je výpočetní systém s pouze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nejzákladnějším paměťovým vybavením (které se obvykle </a:t>
            </a:r>
          </a:p>
          <a:p>
            <a:pPr marL="0" indent="0">
              <a:buNone/>
            </a:pPr>
            <a:r>
              <a:rPr lang="cs-CZ" dirty="0"/>
              <a:t>nazývá </a:t>
            </a:r>
            <a:r>
              <a:rPr lang="cs-CZ" i="1" dirty="0"/>
              <a:t>BIOS</a:t>
            </a:r>
            <a:r>
              <a:rPr lang="cs-CZ" dirty="0" smtClean="0"/>
              <a:t>) </a:t>
            </a:r>
            <a:r>
              <a:rPr lang="en-US" sz="2100" dirty="0" smtClean="0"/>
              <a:t>[1]</a:t>
            </a:r>
            <a:endParaRPr lang="cs-CZ" sz="2100" dirty="0"/>
          </a:p>
        </p:txBody>
      </p:sp>
    </p:spTree>
    <p:extLst>
      <p:ext uri="{BB962C8B-B14F-4D97-AF65-F5344CB8AC3E}">
        <p14:creationId xmlns:p14="http://schemas.microsoft.com/office/powerpoint/2010/main" val="230333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smtClean="0"/>
              <a:t>[1] </a:t>
            </a:r>
            <a:r>
              <a:rPr lang="cs-CZ" sz="2000" dirty="0"/>
              <a:t>VAVREČKOVÁ, Šárka. SLEZSKÁ UNIVERZITA V OPAVE. </a:t>
            </a:r>
            <a:r>
              <a:rPr lang="cs-CZ" sz="2000" i="1" dirty="0"/>
              <a:t>Operační systémy: Přednášky</a:t>
            </a:r>
            <a:r>
              <a:rPr lang="cs-CZ" sz="2000" dirty="0"/>
              <a:t> [online]. </a:t>
            </a:r>
            <a:r>
              <a:rPr lang="cs-CZ" sz="2000" dirty="0" smtClean="0"/>
              <a:t>2006, 2012-15-11 </a:t>
            </a:r>
            <a:r>
              <a:rPr lang="cs-CZ" sz="2000" dirty="0"/>
              <a:t>[cit. </a:t>
            </a:r>
            <a:r>
              <a:rPr lang="cs-CZ" sz="2000" smtClean="0"/>
              <a:t>2013-03-01]. </a:t>
            </a:r>
            <a:r>
              <a:rPr lang="cs-CZ" sz="2000" dirty="0"/>
              <a:t>Dostupné z: http://</a:t>
            </a:r>
            <a:r>
              <a:rPr lang="cs-CZ" sz="2000" dirty="0" err="1"/>
              <a:t>axpsu.fpf.slu.cz</a:t>
            </a:r>
            <a:r>
              <a:rPr lang="cs-CZ" sz="2000" dirty="0"/>
              <a:t>/~vav10ui/obsahy/os/</a:t>
            </a:r>
            <a:r>
              <a:rPr lang="cs-CZ" sz="2000" dirty="0" err="1"/>
              <a:t>ospredn</a:t>
            </a:r>
            <a:r>
              <a:rPr lang="cs-CZ" sz="2000" dirty="0"/>
              <a:t>/</a:t>
            </a:r>
            <a:r>
              <a:rPr lang="cs-CZ" sz="2000" dirty="0" err="1"/>
              <a:t>ospredn.pdf</a:t>
            </a:r>
            <a:r>
              <a:rPr lang="cs-CZ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666</TotalTime>
  <Words>535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Cesta</vt:lpstr>
      <vt:lpstr>Prezentace aplikace PowerPoint</vt:lpstr>
      <vt:lpstr>ANOTACE</vt:lpstr>
      <vt:lpstr>Operační systém</vt:lpstr>
      <vt:lpstr>Definice Operačního systému</vt:lpstr>
      <vt:lpstr>Fyzické prostředky</vt:lpstr>
      <vt:lpstr>Logické prostředky</vt:lpstr>
      <vt:lpstr>Další užité pojmy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87</cp:revision>
  <dcterms:created xsi:type="dcterms:W3CDTF">2012-08-02T10:31:28Z</dcterms:created>
  <dcterms:modified xsi:type="dcterms:W3CDTF">2013-07-11T22:42:55Z</dcterms:modified>
</cp:coreProperties>
</file>