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  <p:sldMasterId id="2147483792" r:id="rId2"/>
  </p:sldMasterIdLst>
  <p:sldIdLst>
    <p:sldId id="271" r:id="rId3"/>
    <p:sldId id="258" r:id="rId4"/>
    <p:sldId id="272" r:id="rId5"/>
    <p:sldId id="273" r:id="rId6"/>
    <p:sldId id="274" r:id="rId7"/>
    <p:sldId id="275" r:id="rId8"/>
    <p:sldId id="276" r:id="rId9"/>
    <p:sldId id="277" r:id="rId10"/>
    <p:sldId id="278" r:id="rId11"/>
    <p:sldId id="279" r:id="rId12"/>
    <p:sldId id="280" r:id="rId13"/>
    <p:sldId id="270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 autoAdjust="0"/>
    <p:restoredTop sz="94722" autoAdjust="0"/>
  </p:normalViewPr>
  <p:slideViewPr>
    <p:cSldViewPr>
      <p:cViewPr>
        <p:scale>
          <a:sx n="90" d="100"/>
          <a:sy n="90" d="100"/>
        </p:scale>
        <p:origin x="-990" y="-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12.7.2013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>
                <a:solidFill>
                  <a:srgbClr val="94C600"/>
                </a:solidFill>
              </a:rPr>
              <a:pPr/>
              <a:t>‹#›</a:t>
            </a:fld>
            <a:endParaRPr lang="cs-CZ">
              <a:solidFill>
                <a:srgbClr val="94C6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534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12.7.2013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12566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12.7.2013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01816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12.7.2013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60780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12.7.2013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8856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12.7.2013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10407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12.7.2013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37215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12.7.2013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0799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12.7.2013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00542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12.7.2013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71398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12.7.2013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66869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12.7.2013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DC37B229-3315-4450-A05C-459553D0C7DF}" type="slidenum">
              <a:rPr lang="cs-CZ" smtClean="0">
                <a:solidFill>
                  <a:srgbClr val="94C600"/>
                </a:solidFill>
              </a:rPr>
              <a:pPr/>
              <a:t>‹#›</a:t>
            </a:fld>
            <a:endParaRPr lang="cs-CZ">
              <a:solidFill>
                <a:srgbClr val="94C6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12.7.2013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12.7.2013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12.7.2013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12.7.2013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12.7.2013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12.7.2013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12.7.2013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12.7.2013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12.7.2013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12.7.2013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20D11D-3FDA-490A-A584-D9D128A67B9C}" type="datetimeFigureOut">
              <a:rPr lang="cs-CZ" smtClean="0"/>
              <a:t>12.7.2013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A10FC3-42F0-45BC-BFC3-471E5C1CBFD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597026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1D20D11D-3FDA-490A-A584-D9D128A67B9C}" type="datetimeFigureOut">
              <a:rPr lang="cs-CZ" smtClean="0"/>
              <a:t>12.7.2013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FEA10FC3-42F0-45BC-BFC3-471E5C1CBFDC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>
          <a:xfrm>
            <a:off x="0" y="1"/>
            <a:ext cx="9144000" cy="11969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 dirty="0">
              <a:solidFill>
                <a:prstClr val="white"/>
              </a:solidFill>
            </a:endParaRPr>
          </a:p>
        </p:txBody>
      </p:sp>
      <p:pic>
        <p:nvPicPr>
          <p:cNvPr id="2074" name="Picture 30" descr="logolinkI_ba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0188" y="1"/>
            <a:ext cx="3744912" cy="1071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75" name="Text Box 43"/>
          <p:cNvSpPr txBox="1">
            <a:spLocks noChangeArrowheads="1"/>
          </p:cNvSpPr>
          <p:nvPr/>
        </p:nvSpPr>
        <p:spPr bwMode="auto">
          <a:xfrm>
            <a:off x="468314" y="5877272"/>
            <a:ext cx="8348663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cs-CZ" i="1" dirty="0">
                <a:solidFill>
                  <a:prstClr val="black"/>
                </a:solidFill>
              </a:rPr>
              <a:t>Uvedení autoři, není-li uvedeno jinak, jsou autory tohoto výukového materiálu a všech jeho částí. Tento projekt je spolufinancován ESF a státním rozpočtem ČR.</a:t>
            </a:r>
          </a:p>
        </p:txBody>
      </p:sp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16595334"/>
              </p:ext>
            </p:extLst>
          </p:nvPr>
        </p:nvGraphicFramePr>
        <p:xfrm>
          <a:off x="1103784" y="1397000"/>
          <a:ext cx="6936432" cy="4372337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2321119"/>
                <a:gridCol w="4615313"/>
              </a:tblGrid>
              <a:tr h="592950">
                <a:tc>
                  <a:txBody>
                    <a:bodyPr/>
                    <a:lstStyle/>
                    <a:p>
                      <a:pPr algn="ctr"/>
                      <a:r>
                        <a:rPr lang="cs-CZ" sz="20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Název</a:t>
                      </a:r>
                      <a:r>
                        <a:rPr lang="cs-CZ" sz="2000" b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SŠ:</a:t>
                      </a:r>
                      <a:endParaRPr lang="cs-CZ" sz="20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20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SOU</a:t>
                      </a:r>
                      <a:r>
                        <a:rPr lang="cs-CZ" sz="2000" b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Uherský Brod</a:t>
                      </a:r>
                      <a:endParaRPr lang="cs-CZ" sz="20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92950"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Autoři: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Ing. Radim Bublík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706547"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Název prezentace:</a:t>
                      </a:r>
                    </a:p>
                    <a:p>
                      <a:pPr algn="ctr"/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(DUMu)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Terminologie OS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92950"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Tematická</a:t>
                      </a:r>
                      <a:r>
                        <a:rPr lang="cs-CZ" sz="2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oblast: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Operační</a:t>
                      </a:r>
                      <a:r>
                        <a:rPr lang="cs-CZ" sz="2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systémy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92950"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Ročník: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20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1. ročník oboru Mechanik opravář motorových vozidel</a:t>
                      </a:r>
                      <a:endParaRPr lang="cs-CZ" sz="20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92950"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Číslo</a:t>
                      </a:r>
                      <a:r>
                        <a:rPr lang="cs-CZ" sz="2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projektu: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20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CZ.1.07/1.5.00/34.0369</a:t>
                      </a:r>
                      <a:endParaRPr lang="cs-CZ" sz="20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92950"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Datum vzniku: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20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2. 3. 2013</a:t>
                      </a:r>
                      <a:endParaRPr lang="cs-CZ" sz="20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57966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>
              <a:buFont typeface="Wingdings" pitchFamily="2" charset="2"/>
              <a:buChar char="q"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Záměrem této sady výukových materiálů s názvem 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Operační systémy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je poskytnout žákům potřebné informace o logické struktuře a fundamentálních principech fungování moderních operačních systémů, s nimiž (nebo jejich obdobami) se budou velmi pravděpodobně setkávat po celý svůj život.</a:t>
            </a:r>
          </a:p>
          <a:p>
            <a:pPr algn="just">
              <a:buFont typeface="Wingdings" pitchFamily="2" charset="2"/>
              <a:buChar char="q"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Jednotlivé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DUMy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(prezentace a pracovní listy) v této sadě pokrývají vybrané tematické oblasti, které jsou probírány v předmětu Informační a komunikační technologie na naší SŠ.</a:t>
            </a:r>
          </a:p>
          <a:p>
            <a:pPr>
              <a:buFont typeface="Wingdings" pitchFamily="2" charset="2"/>
              <a:buChar char="q"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Tato prezentace je konkrétně zaměřena na tematický celek 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Terminologie OS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.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9307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Privilegované instrukce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Privilegované instrukce nejsou k dispozici běžnému uživateli, z jejich existence vyplývají </a:t>
            </a:r>
            <a:r>
              <a:rPr lang="cs-CZ" dirty="0">
                <a:latin typeface="Arial" pitchFamily="34" charset="0"/>
                <a:cs typeface="Arial" pitchFamily="34" charset="0"/>
              </a:rPr>
              <a:t>dva možné stavy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CPU.</a:t>
            </a:r>
          </a:p>
          <a:p>
            <a:pPr marL="0" indent="0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Jedná </a:t>
            </a:r>
            <a:r>
              <a:rPr lang="cs-CZ" dirty="0">
                <a:latin typeface="Arial" pitchFamily="34" charset="0"/>
                <a:cs typeface="Arial" pitchFamily="34" charset="0"/>
              </a:rPr>
              <a:t>se o privilegovaný stav (</a:t>
            </a:r>
            <a:r>
              <a:rPr lang="cs-CZ" i="1" dirty="0">
                <a:latin typeface="Arial" pitchFamily="34" charset="0"/>
                <a:cs typeface="Arial" pitchFamily="34" charset="0"/>
              </a:rPr>
              <a:t>master </a:t>
            </a:r>
            <a:r>
              <a:rPr lang="cs-CZ" i="1" dirty="0" err="1">
                <a:latin typeface="Arial" pitchFamily="34" charset="0"/>
                <a:cs typeface="Arial" pitchFamily="34" charset="0"/>
              </a:rPr>
              <a:t>state</a:t>
            </a:r>
            <a:r>
              <a:rPr lang="cs-CZ" i="1" dirty="0">
                <a:latin typeface="Arial" pitchFamily="34" charset="0"/>
                <a:cs typeface="Arial" pitchFamily="34" charset="0"/>
              </a:rPr>
              <a:t>, </a:t>
            </a:r>
            <a:r>
              <a:rPr lang="cs-CZ" i="1" dirty="0" err="1">
                <a:latin typeface="Arial" pitchFamily="34" charset="0"/>
                <a:cs typeface="Arial" pitchFamily="34" charset="0"/>
              </a:rPr>
              <a:t>supervisit</a:t>
            </a:r>
            <a:r>
              <a:rPr lang="cs-CZ" i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i="1" dirty="0" err="1" smtClean="0">
                <a:latin typeface="Arial" pitchFamily="34" charset="0"/>
                <a:cs typeface="Arial" pitchFamily="34" charset="0"/>
              </a:rPr>
              <a:t>state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) a problémový stav (</a:t>
            </a:r>
            <a:r>
              <a:rPr lang="cs-CZ" i="1" dirty="0" err="1" smtClean="0">
                <a:latin typeface="Arial" pitchFamily="34" charset="0"/>
                <a:cs typeface="Arial" pitchFamily="34" charset="0"/>
              </a:rPr>
              <a:t>slave</a:t>
            </a:r>
            <a:r>
              <a:rPr lang="cs-CZ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i="1" dirty="0" err="1" smtClean="0">
                <a:latin typeface="Arial" pitchFamily="34" charset="0"/>
                <a:cs typeface="Arial" pitchFamily="34" charset="0"/>
              </a:rPr>
              <a:t>state</a:t>
            </a:r>
            <a:r>
              <a:rPr lang="cs-CZ" i="1" dirty="0" smtClean="0">
                <a:latin typeface="Arial" pitchFamily="34" charset="0"/>
                <a:cs typeface="Arial" pitchFamily="34" charset="0"/>
              </a:rPr>
              <a:t>, user </a:t>
            </a:r>
            <a:r>
              <a:rPr lang="cs-CZ" i="1" dirty="0" err="1" smtClean="0">
                <a:latin typeface="Arial" pitchFamily="34" charset="0"/>
                <a:cs typeface="Arial" pitchFamily="34" charset="0"/>
              </a:rPr>
              <a:t>state</a:t>
            </a:r>
            <a:r>
              <a:rPr lang="cs-CZ" i="1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i="1" dirty="0" err="1" smtClean="0">
                <a:latin typeface="Arial" pitchFamily="34" charset="0"/>
                <a:cs typeface="Arial" pitchFamily="34" charset="0"/>
              </a:rPr>
              <a:t>problem</a:t>
            </a:r>
            <a:r>
              <a:rPr lang="cs-CZ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i="1" dirty="0" err="1" smtClean="0">
                <a:latin typeface="Arial" pitchFamily="34" charset="0"/>
                <a:cs typeface="Arial" pitchFamily="34" charset="0"/>
              </a:rPr>
              <a:t>state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).</a:t>
            </a:r>
          </a:p>
          <a:p>
            <a:pPr marL="0" indent="0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Jedna z těchto privilegovaných </a:t>
            </a:r>
            <a:r>
              <a:rPr lang="cs-CZ" dirty="0">
                <a:latin typeface="Arial" pitchFamily="34" charset="0"/>
                <a:cs typeface="Arial" pitchFamily="34" charset="0"/>
              </a:rPr>
              <a:t>instrukcí musí sloužit ke změně stavu CPU. Jiné privilegované instrukce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slouží </a:t>
            </a:r>
            <a:r>
              <a:rPr lang="cs-CZ" dirty="0">
                <a:latin typeface="Arial" pitchFamily="34" charset="0"/>
                <a:cs typeface="Arial" pitchFamily="34" charset="0"/>
              </a:rPr>
              <a:t>k zahájení činnosti I/O procesoru, změně ochrany paměti nebo změně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způsobu ošetření </a:t>
            </a:r>
            <a:r>
              <a:rPr lang="cs-CZ" dirty="0">
                <a:latin typeface="Arial" pitchFamily="34" charset="0"/>
                <a:cs typeface="Arial" pitchFamily="34" charset="0"/>
              </a:rPr>
              <a:t>přerušení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.</a:t>
            </a:r>
            <a:r>
              <a:rPr lang="cs-CZ" dirty="0"/>
              <a:t> </a:t>
            </a:r>
            <a:r>
              <a:rPr lang="en-US" sz="1900" dirty="0" smtClean="0">
                <a:latin typeface="Arial" pitchFamily="34" charset="0"/>
                <a:cs typeface="Arial" pitchFamily="34" charset="0"/>
              </a:rPr>
              <a:t>[1]</a:t>
            </a:r>
            <a:endParaRPr lang="cs-CZ" sz="19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1972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Technické prostředky ochrany paměti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Technické prostředky ochrany paměti (</a:t>
            </a:r>
            <a:r>
              <a:rPr lang="cs-CZ" i="1" dirty="0" err="1">
                <a:latin typeface="Arial" pitchFamily="34" charset="0"/>
                <a:cs typeface="Arial" pitchFamily="34" charset="0"/>
              </a:rPr>
              <a:t>protection</a:t>
            </a:r>
            <a:r>
              <a:rPr lang="cs-CZ" i="1" dirty="0">
                <a:latin typeface="Arial" pitchFamily="34" charset="0"/>
                <a:cs typeface="Arial" pitchFamily="34" charset="0"/>
              </a:rPr>
              <a:t> hardware</a:t>
            </a:r>
            <a:r>
              <a:rPr lang="cs-CZ" dirty="0">
                <a:latin typeface="Arial" pitchFamily="34" charset="0"/>
                <a:cs typeface="Arial" pitchFamily="34" charset="0"/>
              </a:rPr>
              <a:t>)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se </a:t>
            </a:r>
            <a:r>
              <a:rPr lang="cs-CZ" dirty="0">
                <a:latin typeface="Arial" pitchFamily="34" charset="0"/>
                <a:cs typeface="Arial" pitchFamily="34" charset="0"/>
              </a:rPr>
              <a:t>často užívají k řízení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přístupu k některým </a:t>
            </a:r>
            <a:r>
              <a:rPr lang="cs-CZ" dirty="0">
                <a:latin typeface="Arial" pitchFamily="34" charset="0"/>
                <a:cs typeface="Arial" pitchFamily="34" charset="0"/>
              </a:rPr>
              <a:t>částem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paměti.</a:t>
            </a:r>
          </a:p>
          <a:p>
            <a:pPr marL="0" indent="0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Nejčastěji </a:t>
            </a:r>
            <a:r>
              <a:rPr lang="cs-CZ" dirty="0">
                <a:latin typeface="Arial" pitchFamily="34" charset="0"/>
                <a:cs typeface="Arial" pitchFamily="34" charset="0"/>
              </a:rPr>
              <a:t>se tak chrání paměťový prostor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OS před modifikací </a:t>
            </a:r>
            <a:r>
              <a:rPr lang="cs-CZ" dirty="0">
                <a:latin typeface="Arial" pitchFamily="34" charset="0"/>
                <a:cs typeface="Arial" pitchFamily="34" charset="0"/>
              </a:rPr>
              <a:t>uživatelskými programy nebo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ochrana uživatelských </a:t>
            </a:r>
            <a:r>
              <a:rPr lang="cs-CZ" dirty="0">
                <a:latin typeface="Arial" pitchFamily="34" charset="0"/>
                <a:cs typeface="Arial" pitchFamily="34" charset="0"/>
              </a:rPr>
              <a:t>paměťových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prostorů navzájem. </a:t>
            </a:r>
            <a:r>
              <a:rPr lang="en-US" sz="1800" dirty="0">
                <a:solidFill>
                  <a:srgbClr val="4E3B30"/>
                </a:solidFill>
                <a:latin typeface="Arial" pitchFamily="34" charset="0"/>
                <a:cs typeface="Arial" pitchFamily="34" charset="0"/>
              </a:rPr>
              <a:t>[1]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7284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Technické prostředky přerušení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/>
              <a:t>Technické prostředky přerušení (</a:t>
            </a:r>
            <a:r>
              <a:rPr lang="cs-CZ" i="1" dirty="0" err="1"/>
              <a:t>interrupt</a:t>
            </a:r>
            <a:r>
              <a:rPr lang="cs-CZ" i="1" dirty="0"/>
              <a:t> hardware</a:t>
            </a:r>
            <a:r>
              <a:rPr lang="cs-CZ" dirty="0"/>
              <a:t>) </a:t>
            </a:r>
            <a:r>
              <a:rPr lang="cs-CZ" dirty="0" smtClean="0"/>
              <a:t>dovolují </a:t>
            </a:r>
            <a:r>
              <a:rPr lang="cs-CZ" dirty="0"/>
              <a:t>operačnímu </a:t>
            </a:r>
            <a:r>
              <a:rPr lang="cs-CZ" dirty="0" smtClean="0"/>
              <a:t>systému koordinovat </a:t>
            </a:r>
            <a:r>
              <a:rPr lang="cs-CZ" dirty="0"/>
              <a:t>paralelně probíhající </a:t>
            </a:r>
            <a:r>
              <a:rPr lang="cs-CZ" dirty="0" smtClean="0"/>
              <a:t>operace. Přerušení </a:t>
            </a:r>
            <a:r>
              <a:rPr lang="cs-CZ" dirty="0"/>
              <a:t>je mechanismus, pomocí něhož je </a:t>
            </a:r>
            <a:r>
              <a:rPr lang="cs-CZ" dirty="0" smtClean="0"/>
              <a:t>procesor  </a:t>
            </a:r>
            <a:r>
              <a:rPr lang="cs-CZ" dirty="0"/>
              <a:t>nucen  zaznamenat  určitou  </a:t>
            </a:r>
            <a:r>
              <a:rPr lang="cs-CZ" dirty="0" smtClean="0"/>
              <a:t>událost. Existují  </a:t>
            </a:r>
            <a:r>
              <a:rPr lang="cs-CZ" dirty="0"/>
              <a:t>také </a:t>
            </a:r>
            <a:r>
              <a:rPr lang="cs-CZ" dirty="0" smtClean="0"/>
              <a:t>technické prostředky pro maskování </a:t>
            </a:r>
            <a:r>
              <a:rPr lang="cs-CZ" dirty="0"/>
              <a:t>(potlačení) některých hardwarových (vnějších) přerušení</a:t>
            </a:r>
            <a:r>
              <a:rPr lang="cs-CZ" dirty="0" smtClean="0"/>
              <a:t>. </a:t>
            </a:r>
            <a:r>
              <a:rPr lang="en-US" sz="1800" dirty="0">
                <a:solidFill>
                  <a:srgbClr val="4E3B30"/>
                </a:solidFill>
                <a:latin typeface="Arial" pitchFamily="34" charset="0"/>
                <a:cs typeface="Arial" pitchFamily="34" charset="0"/>
              </a:rPr>
              <a:t>[1]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62085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Multiprogramový</a:t>
            </a:r>
            <a:r>
              <a:rPr lang="cs-CZ" dirty="0" smtClean="0"/>
              <a:t> systém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dirty="0" err="1" smtClean="0">
                <a:latin typeface="Arial" pitchFamily="34" charset="0"/>
                <a:cs typeface="Arial" pitchFamily="34" charset="0"/>
              </a:rPr>
              <a:t>Multiprogramový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systém … může </a:t>
            </a:r>
            <a:r>
              <a:rPr lang="cs-CZ" dirty="0">
                <a:latin typeface="Arial" pitchFamily="34" charset="0"/>
                <a:cs typeface="Arial" pitchFamily="34" charset="0"/>
              </a:rPr>
              <a:t>v něm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být současně několik procesů v </a:t>
            </a:r>
            <a:r>
              <a:rPr lang="cs-CZ" dirty="0">
                <a:latin typeface="Arial" pitchFamily="34" charset="0"/>
                <a:cs typeface="Arial" pitchFamily="34" charset="0"/>
              </a:rPr>
              <a:t>aktivním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stavu provádění.</a:t>
            </a:r>
          </a:p>
          <a:p>
            <a:pPr marL="0" indent="0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Proces </a:t>
            </a:r>
            <a:r>
              <a:rPr lang="cs-CZ" dirty="0">
                <a:latin typeface="Arial" pitchFamily="34" charset="0"/>
                <a:cs typeface="Arial" pitchFamily="34" charset="0"/>
              </a:rPr>
              <a:t>je ve stavu provádění, jestliže byl zahájen a nebyl ještě dokončen,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zastaven </a:t>
            </a:r>
            <a:r>
              <a:rPr lang="cs-CZ" dirty="0">
                <a:latin typeface="Arial" pitchFamily="34" charset="0"/>
                <a:cs typeface="Arial" pitchFamily="34" charset="0"/>
              </a:rPr>
              <a:t>nebo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ukončen chybou.</a:t>
            </a:r>
          </a:p>
          <a:p>
            <a:pPr marL="0" indent="0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Proces </a:t>
            </a:r>
            <a:r>
              <a:rPr lang="cs-CZ" dirty="0">
                <a:latin typeface="Arial" pitchFamily="34" charset="0"/>
                <a:cs typeface="Arial" pitchFamily="34" charset="0"/>
              </a:rPr>
              <a:t>může být ve stavu provádění, ale nemusí být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právě </a:t>
            </a:r>
            <a:r>
              <a:rPr lang="cs-CZ" dirty="0">
                <a:latin typeface="Arial" pitchFamily="34" charset="0"/>
                <a:cs typeface="Arial" pitchFamily="34" charset="0"/>
              </a:rPr>
              <a:t>prováděn (čekání ze synchronizačních důvodů, uspání, ...), protože se provádí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jiný proces. </a:t>
            </a:r>
            <a:r>
              <a:rPr lang="en-US" sz="1800" dirty="0">
                <a:solidFill>
                  <a:srgbClr val="4E3B30"/>
                </a:solidFill>
                <a:latin typeface="Arial" pitchFamily="34" charset="0"/>
                <a:cs typeface="Arial" pitchFamily="34" charset="0"/>
              </a:rPr>
              <a:t>[1]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386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Multitasking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Multitasking ... souběžná realizace více procesů, při které se prokládají běhy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většího počtu procesů podle některé plánovací politiky</a:t>
            </a:r>
            <a:r>
              <a:rPr lang="cs-CZ" dirty="0">
                <a:latin typeface="Arial" pitchFamily="34" charset="0"/>
                <a:cs typeface="Arial" pitchFamily="34" charset="0"/>
              </a:rPr>
              <a:t>.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Jedná se o sdílení CPU pomocí přerušení</a:t>
            </a:r>
            <a:r>
              <a:rPr lang="cs-CZ" dirty="0">
                <a:latin typeface="Arial" pitchFamily="34" charset="0"/>
                <a:cs typeface="Arial" pitchFamily="34" charset="0"/>
              </a:rPr>
              <a:t>, kdy prokládáním běhu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procesů dochází </a:t>
            </a:r>
            <a:r>
              <a:rPr lang="cs-CZ" dirty="0">
                <a:latin typeface="Arial" pitchFamily="34" charset="0"/>
                <a:cs typeface="Arial" pitchFamily="34" charset="0"/>
              </a:rPr>
              <a:t>k vytváření dojmu paralelní činnosti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. </a:t>
            </a:r>
            <a:r>
              <a:rPr lang="en-US" sz="1700" dirty="0">
                <a:solidFill>
                  <a:srgbClr val="4E3B30"/>
                </a:solidFill>
                <a:latin typeface="Arial" pitchFamily="34" charset="0"/>
                <a:cs typeface="Arial" pitchFamily="34" charset="0"/>
              </a:rPr>
              <a:t>[1]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1994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Sled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4827166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Sled (vlákno,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thread</a:t>
            </a:r>
            <a:r>
              <a:rPr lang="cs-CZ" dirty="0">
                <a:latin typeface="Arial" pitchFamily="34" charset="0"/>
                <a:cs typeface="Arial" pitchFamily="34" charset="0"/>
              </a:rPr>
              <a:t>) ... vyskytuje se u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procesorů RISC </a:t>
            </a:r>
            <a:r>
              <a:rPr lang="cs-CZ" dirty="0">
                <a:latin typeface="Arial" pitchFamily="34" charset="0"/>
                <a:cs typeface="Arial" pitchFamily="34" charset="0"/>
              </a:rPr>
              <a:t>nebo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u procesorů</a:t>
            </a:r>
            <a:r>
              <a:rPr lang="cs-CZ" dirty="0">
                <a:latin typeface="Arial" pitchFamily="34" charset="0"/>
                <a:cs typeface="Arial" pitchFamily="34" charset="0"/>
              </a:rPr>
              <a:t>, které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mohou pracovat </a:t>
            </a:r>
            <a:r>
              <a:rPr lang="cs-CZ" dirty="0">
                <a:latin typeface="Arial" pitchFamily="34" charset="0"/>
                <a:cs typeface="Arial" pitchFamily="34" charset="0"/>
              </a:rPr>
              <a:t>jako více logických CPU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v jedné </a:t>
            </a:r>
            <a:r>
              <a:rPr lang="cs-CZ" dirty="0">
                <a:latin typeface="Arial" pitchFamily="34" charset="0"/>
                <a:cs typeface="Arial" pitchFamily="34" charset="0"/>
              </a:rPr>
              <a:t>fyzické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CPU.</a:t>
            </a:r>
          </a:p>
          <a:p>
            <a:pPr marL="0" indent="0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Jsou </a:t>
            </a:r>
            <a:r>
              <a:rPr lang="cs-CZ" dirty="0">
                <a:latin typeface="Arial" pitchFamily="34" charset="0"/>
                <a:cs typeface="Arial" pitchFamily="34" charset="0"/>
              </a:rPr>
              <a:t>součástí procesu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a ve vztahu </a:t>
            </a:r>
            <a:r>
              <a:rPr lang="cs-CZ" dirty="0">
                <a:latin typeface="Arial" pitchFamily="34" charset="0"/>
                <a:cs typeface="Arial" pitchFamily="34" charset="0"/>
              </a:rPr>
              <a:t>k němu mohou mít poměr 1 : 1 (UNIX) nebo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1 : N </a:t>
            </a:r>
            <a:r>
              <a:rPr lang="cs-CZ" dirty="0">
                <a:latin typeface="Arial" pitchFamily="34" charset="0"/>
                <a:cs typeface="Arial" pitchFamily="34" charset="0"/>
              </a:rPr>
              <a:t>(Windows NT, XP, OS/2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).</a:t>
            </a:r>
          </a:p>
          <a:p>
            <a:pPr marL="0" indent="0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Sled je systémový objekt viditelný pouze uvnitř procesu </a:t>
            </a:r>
            <a:r>
              <a:rPr lang="cs-CZ" dirty="0">
                <a:latin typeface="Arial" pitchFamily="34" charset="0"/>
                <a:cs typeface="Arial" pitchFamily="34" charset="0"/>
              </a:rPr>
              <a:t>a je charakterizován svým stavem.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Má společné  </a:t>
            </a:r>
            <a:r>
              <a:rPr lang="cs-CZ" dirty="0">
                <a:latin typeface="Arial" pitchFamily="34" charset="0"/>
                <a:cs typeface="Arial" pitchFamily="34" charset="0"/>
              </a:rPr>
              <a:t>systémové  prostředky  (paměť,  soubory,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globální proměnné</a:t>
            </a:r>
            <a:r>
              <a:rPr lang="cs-CZ" dirty="0">
                <a:latin typeface="Arial" pitchFamily="34" charset="0"/>
                <a:cs typeface="Arial" pitchFamily="34" charset="0"/>
              </a:rPr>
              <a:t>,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...) a vlastní zásobník.</a:t>
            </a:r>
          </a:p>
          <a:p>
            <a:pPr marL="0" indent="0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Sledům  </a:t>
            </a:r>
            <a:r>
              <a:rPr lang="cs-CZ" dirty="0">
                <a:latin typeface="Arial" pitchFamily="34" charset="0"/>
                <a:cs typeface="Arial" pitchFamily="34" charset="0"/>
              </a:rPr>
              <a:t>se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mohou přidělovat samostatné procesory (pokud existuje více fyzických </a:t>
            </a:r>
            <a:r>
              <a:rPr lang="cs-CZ" dirty="0">
                <a:latin typeface="Arial" pitchFamily="34" charset="0"/>
                <a:cs typeface="Arial" pitchFamily="34" charset="0"/>
              </a:rPr>
              <a:t>nebo logických CPU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). </a:t>
            </a:r>
            <a:r>
              <a:rPr lang="en-US" sz="1700" dirty="0">
                <a:solidFill>
                  <a:srgbClr val="4E3B30"/>
                </a:solidFill>
                <a:latin typeface="Arial" pitchFamily="34" charset="0"/>
                <a:cs typeface="Arial" pitchFamily="34" charset="0"/>
              </a:rPr>
              <a:t>[1]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8574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Přerušení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Přerušení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... je způsobeno událostí vně procesu</a:t>
            </a:r>
            <a:r>
              <a:rPr lang="cs-CZ" dirty="0">
                <a:latin typeface="Arial" pitchFamily="34" charset="0"/>
                <a:cs typeface="Arial" pitchFamily="34" charset="0"/>
              </a:rPr>
              <a:t>,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dochází k němu mezi dvěma instrukcemi</a:t>
            </a:r>
            <a:r>
              <a:rPr lang="cs-CZ" dirty="0">
                <a:latin typeface="Arial" pitchFamily="34" charset="0"/>
                <a:cs typeface="Arial" pitchFamily="34" charset="0"/>
              </a:rPr>
              <a:t>,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obslouženo příslušným </a:t>
            </a:r>
            <a:r>
              <a:rPr lang="cs-CZ" dirty="0">
                <a:latin typeface="Arial" pitchFamily="34" charset="0"/>
                <a:cs typeface="Arial" pitchFamily="34" charset="0"/>
              </a:rPr>
              <a:t>obslužným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programem</a:t>
            </a:r>
            <a:r>
              <a:rPr lang="cs-CZ" dirty="0">
                <a:latin typeface="Arial" pitchFamily="34" charset="0"/>
                <a:cs typeface="Arial" pitchFamily="34" charset="0"/>
              </a:rPr>
              <a:t>,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startovací adresa dána přerušovacím vektorem. </a:t>
            </a:r>
            <a:r>
              <a:rPr lang="en-US" sz="1400" dirty="0">
                <a:solidFill>
                  <a:srgbClr val="4E3B30"/>
                </a:solidFill>
                <a:latin typeface="Arial" pitchFamily="34" charset="0"/>
                <a:cs typeface="Arial" pitchFamily="34" charset="0"/>
              </a:rPr>
              <a:t>[1]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4313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Výjimka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Výjimka ...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Chybový stav</a:t>
            </a:r>
            <a:r>
              <a:rPr lang="cs-CZ" dirty="0">
                <a:latin typeface="Arial" pitchFamily="34" charset="0"/>
                <a:cs typeface="Arial" pitchFamily="34" charset="0"/>
              </a:rPr>
              <a:t>,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způsobený událostí uvnitř procesu </a:t>
            </a:r>
            <a:r>
              <a:rPr lang="cs-CZ" dirty="0">
                <a:latin typeface="Arial" pitchFamily="34" charset="0"/>
                <a:cs typeface="Arial" pitchFamily="34" charset="0"/>
              </a:rPr>
              <a:t>(dělení nulou, adresování </a:t>
            </a:r>
          </a:p>
          <a:p>
            <a:pPr marL="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zakázané paměti,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...), během provádění instrukce</a:t>
            </a:r>
            <a:r>
              <a:rPr lang="cs-CZ" dirty="0">
                <a:latin typeface="Arial" pitchFamily="34" charset="0"/>
                <a:cs typeface="Arial" pitchFamily="34" charset="0"/>
              </a:rPr>
              <a:t>,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po ošetření snaha o restartování Instrukce. </a:t>
            </a:r>
            <a:r>
              <a:rPr lang="en-US" sz="1400" dirty="0">
                <a:solidFill>
                  <a:srgbClr val="4E3B30"/>
                </a:solidFill>
                <a:latin typeface="Arial" pitchFamily="34" charset="0"/>
                <a:cs typeface="Arial" pitchFamily="34" charset="0"/>
              </a:rPr>
              <a:t>[1]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0761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Režim jádra, uživatelský režim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b="1" dirty="0">
                <a:latin typeface="Arial" pitchFamily="34" charset="0"/>
                <a:cs typeface="Arial" pitchFamily="34" charset="0"/>
              </a:rPr>
              <a:t>Režim jádra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... zpracování procesu, kdy se volají služby jádra OS, dochází k němu i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při práci v uživatelském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režimu (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ošetření přerušení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, plánování procesů, správa paměti,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...), procesy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přistupují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k adresám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jádra i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uživatele. </a:t>
            </a:r>
            <a:r>
              <a:rPr lang="en-US" sz="1400" dirty="0">
                <a:solidFill>
                  <a:srgbClr val="4E3B30"/>
                </a:solidFill>
                <a:latin typeface="Arial" pitchFamily="34" charset="0"/>
                <a:cs typeface="Arial" pitchFamily="34" charset="0"/>
              </a:rPr>
              <a:t>[1]</a:t>
            </a:r>
            <a:endParaRPr lang="cs-CZ" sz="28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8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2800" b="1" dirty="0">
                <a:latin typeface="Arial" pitchFamily="34" charset="0"/>
                <a:cs typeface="Arial" pitchFamily="34" charset="0"/>
              </a:rPr>
              <a:t>Uživatelský režim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... procesy přistupují ke svým datům a instrukcím, nikoliv k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adresám jádra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nebo jiných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procesů. </a:t>
            </a:r>
            <a:r>
              <a:rPr lang="en-US" sz="1400" dirty="0">
                <a:solidFill>
                  <a:srgbClr val="4E3B30"/>
                </a:solidFill>
                <a:latin typeface="Arial" pitchFamily="34" charset="0"/>
                <a:cs typeface="Arial" pitchFamily="34" charset="0"/>
              </a:rPr>
              <a:t>[1]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3810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2000" dirty="0" smtClean="0"/>
              <a:t>[1] </a:t>
            </a:r>
            <a:r>
              <a:rPr lang="cs-CZ" sz="2000" dirty="0"/>
              <a:t>VAVREČKOVÁ, Šárka. SLEZSKÁ UNIVERZITA V OPAVE. </a:t>
            </a:r>
            <a:r>
              <a:rPr lang="cs-CZ" sz="2000" i="1" dirty="0"/>
              <a:t>Operační systémy: Přednášky</a:t>
            </a:r>
            <a:r>
              <a:rPr lang="cs-CZ" sz="2000" dirty="0"/>
              <a:t> [online]. </a:t>
            </a:r>
            <a:r>
              <a:rPr lang="cs-CZ" sz="2000" dirty="0" smtClean="0"/>
              <a:t>2006, 2012-15-11 </a:t>
            </a:r>
            <a:r>
              <a:rPr lang="cs-CZ" sz="2000" dirty="0"/>
              <a:t>[cit. </a:t>
            </a:r>
            <a:r>
              <a:rPr lang="cs-CZ" sz="2000" smtClean="0"/>
              <a:t>2013-03-02</a:t>
            </a:r>
            <a:r>
              <a:rPr lang="cs-CZ" sz="2000" dirty="0" smtClean="0"/>
              <a:t>]. </a:t>
            </a:r>
            <a:r>
              <a:rPr lang="cs-CZ" sz="2000" dirty="0"/>
              <a:t>Dostupné z: http://</a:t>
            </a:r>
            <a:r>
              <a:rPr lang="cs-CZ" sz="2000" dirty="0" err="1"/>
              <a:t>axpsu.fpf.slu.cz</a:t>
            </a:r>
            <a:r>
              <a:rPr lang="cs-CZ" sz="2000" dirty="0"/>
              <a:t>/~vav10ui/obsahy/os/</a:t>
            </a:r>
            <a:r>
              <a:rPr lang="cs-CZ" sz="2000" dirty="0" err="1"/>
              <a:t>ospredn</a:t>
            </a:r>
            <a:r>
              <a:rPr lang="cs-CZ" sz="2000" dirty="0"/>
              <a:t>/</a:t>
            </a:r>
            <a:r>
              <a:rPr lang="cs-CZ" sz="2000" dirty="0" err="1"/>
              <a:t>ospredn.pdf</a:t>
            </a:r>
            <a:r>
              <a:rPr lang="cs-CZ" sz="20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778126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689</TotalTime>
  <Words>476</Words>
  <Application>Microsoft Office PowerPoint</Application>
  <PresentationFormat>Předvádění na obrazovce (4:3)</PresentationFormat>
  <Paragraphs>51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12</vt:i4>
      </vt:variant>
    </vt:vector>
  </HeadingPairs>
  <TitlesOfParts>
    <vt:vector size="14" baseType="lpstr">
      <vt:lpstr>Motiv systému Office</vt:lpstr>
      <vt:lpstr>Cesta</vt:lpstr>
      <vt:lpstr>Prezentace aplikace PowerPoint</vt:lpstr>
      <vt:lpstr>ANOTACE</vt:lpstr>
      <vt:lpstr>Privilegované instrukce</vt:lpstr>
      <vt:lpstr>Technické prostředky ochrany paměti</vt:lpstr>
      <vt:lpstr>Technické prostředky přerušení</vt:lpstr>
      <vt:lpstr>Multiprogramový systém</vt:lpstr>
      <vt:lpstr>Multitasking</vt:lpstr>
      <vt:lpstr>Sled</vt:lpstr>
      <vt:lpstr>Přerušení</vt:lpstr>
      <vt:lpstr>Výjimka</vt:lpstr>
      <vt:lpstr>Režim jádra, uživatelský režim</vt:lpstr>
      <vt:lpstr>Použité zdroje</vt:lpstr>
    </vt:vector>
  </TitlesOfParts>
  <Company>SOU Uherský Brod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Ing. Radim Bublík</dc:creator>
  <cp:lastModifiedBy>bublikradim</cp:lastModifiedBy>
  <cp:revision>97</cp:revision>
  <dcterms:created xsi:type="dcterms:W3CDTF">2012-08-02T10:31:28Z</dcterms:created>
  <dcterms:modified xsi:type="dcterms:W3CDTF">2013-07-11T22:42:41Z</dcterms:modified>
</cp:coreProperties>
</file>