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8AAB93-8A55-4E5F-AB81-4A76215551FA}" type="datetimeFigureOut">
              <a:rPr lang="en-GB" smtClean="0"/>
              <a:pPr/>
              <a:t>24/07/2013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letslearnenglsh.blogspot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165124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Gramatické jevy – počitatelná a nepočitatelná podstatná jména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Countable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Nouns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Uncountable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Nouns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Plural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Singular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Quantifiers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doplňování pracovního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2400" b="1" dirty="0" smtClean="0"/>
              <a:t>Co</a:t>
            </a:r>
            <a:r>
              <a:rPr lang="cs-CZ" sz="2400" b="1" dirty="0" err="1" smtClean="0"/>
              <a:t>untable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Uncountable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Nouns</a:t>
            </a:r>
            <a:endParaRPr lang="en-GB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VY_22_INOVACE_01_38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628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Countable Nouns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en-GB" sz="2800" dirty="0" smtClean="0"/>
              <a:t>words which can be counted</a:t>
            </a:r>
          </a:p>
          <a:p>
            <a:pPr marL="514350" indent="-514350"/>
            <a:r>
              <a:rPr lang="en-GB" sz="2800" dirty="0" smtClean="0"/>
              <a:t>have a singular and </a:t>
            </a:r>
            <a:r>
              <a:rPr lang="en-GB" sz="2800" b="1" dirty="0" smtClean="0"/>
              <a:t>a plural form </a:t>
            </a:r>
            <a:r>
              <a:rPr lang="en-GB" sz="2800" dirty="0" smtClean="0"/>
              <a:t>(we add S)</a:t>
            </a:r>
          </a:p>
          <a:p>
            <a:pPr marL="514350" indent="-514350"/>
            <a:r>
              <a:rPr lang="cs-CZ" sz="2800" u="sng" dirty="0" smtClean="0"/>
              <a:t>e</a:t>
            </a:r>
            <a:r>
              <a:rPr lang="en-GB" sz="2800" u="sng" dirty="0" err="1" smtClean="0"/>
              <a:t>xamples</a:t>
            </a:r>
            <a:r>
              <a:rPr lang="en-GB" sz="2800" dirty="0" smtClean="0"/>
              <a:t>: a table – tables, a student – students,</a:t>
            </a:r>
          </a:p>
          <a:p>
            <a:pPr marL="514350" indent="-514350">
              <a:buNone/>
            </a:pPr>
            <a:r>
              <a:rPr lang="en-GB" sz="2800" dirty="0" smtClean="0"/>
              <a:t>       a bottle - bottles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pac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39951" y="3140968"/>
            <a:ext cx="4132949" cy="2769076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147248" cy="292894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Uncountable Nouns</a:t>
            </a:r>
            <a:endParaRPr lang="en-GB" sz="3200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w</a:t>
            </a:r>
            <a:r>
              <a:rPr lang="en-GB" sz="2800" dirty="0" err="1" smtClean="0"/>
              <a:t>ords</a:t>
            </a:r>
            <a:r>
              <a:rPr lang="en-GB" sz="2800" dirty="0" smtClean="0"/>
              <a:t> which cannot be counted</a:t>
            </a:r>
          </a:p>
          <a:p>
            <a:r>
              <a:rPr lang="cs-CZ" sz="2800" b="1" dirty="0" smtClean="0"/>
              <a:t>n</a:t>
            </a:r>
            <a:r>
              <a:rPr lang="en-GB" sz="2800" b="1" dirty="0" smtClean="0"/>
              <a:t>o plural </a:t>
            </a:r>
            <a:r>
              <a:rPr lang="en-GB" sz="2800" dirty="0" smtClean="0"/>
              <a:t>forms</a:t>
            </a:r>
          </a:p>
          <a:p>
            <a:r>
              <a:rPr lang="cs-CZ" sz="2800" u="sng" dirty="0" smtClean="0"/>
              <a:t>e</a:t>
            </a:r>
            <a:r>
              <a:rPr lang="en-GB" sz="2800" u="sng" dirty="0" err="1" smtClean="0"/>
              <a:t>xamples</a:t>
            </a:r>
            <a:r>
              <a:rPr lang="en-GB" sz="2800" dirty="0" smtClean="0"/>
              <a:t>: salt, sugar, soap, chocolate, bread, water,      money, information, advice</a:t>
            </a:r>
          </a:p>
          <a:p>
            <a:pPr>
              <a:buNone/>
            </a:pPr>
            <a:r>
              <a:rPr lang="cs-CZ" sz="2800" dirty="0" smtClean="0"/>
              <a:t>                        </a:t>
            </a:r>
            <a:endParaRPr lang="cs-CZ" sz="2800" dirty="0" smtClean="0"/>
          </a:p>
        </p:txBody>
      </p: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5" name="Obrázek 14" descr="kop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3132310"/>
            <a:ext cx="3456384" cy="2730543"/>
          </a:xfrm>
          <a:prstGeom prst="rect">
            <a:avLst/>
          </a:prstGeom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19256" cy="364902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Used with Countable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Nouns</a:t>
            </a:r>
            <a:endParaRPr lang="en-GB" sz="3200" b="1" dirty="0"/>
          </a:p>
        </p:txBody>
      </p: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899592" y="1988840"/>
          <a:ext cx="7488831" cy="3384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5437"/>
                <a:gridCol w="1767798"/>
                <a:gridCol w="1767798"/>
                <a:gridCol w="1767798"/>
              </a:tblGrid>
              <a:tr h="849002"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a</a:t>
                      </a:r>
                      <a:endParaRPr lang="en-GB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many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few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a few</a:t>
                      </a:r>
                      <a:endParaRPr lang="en-GB" sz="2000" noProof="0"/>
                    </a:p>
                  </a:txBody>
                  <a:tcPr/>
                </a:tc>
              </a:tr>
              <a:tr h="849002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bottle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students</a:t>
                      </a:r>
                      <a:endParaRPr lang="en-GB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apples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cups</a:t>
                      </a:r>
                      <a:endParaRPr lang="en-GB" sz="2000" noProof="0"/>
                    </a:p>
                  </a:txBody>
                  <a:tcPr/>
                </a:tc>
              </a:tr>
              <a:tr h="849002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pen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chairs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holidays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problems</a:t>
                      </a:r>
                      <a:endParaRPr lang="en-GB" sz="2000" noProof="0"/>
                    </a:p>
                  </a:txBody>
                  <a:tcPr/>
                </a:tc>
              </a:tr>
              <a:tr h="837372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class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textbooks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pencils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flights</a:t>
                      </a:r>
                      <a:endParaRPr lang="en-GB" sz="2000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19256" cy="364902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>Used with Uncountable Nouns</a:t>
            </a:r>
            <a:endParaRPr lang="en-GB" sz="3600" b="1" dirty="0"/>
          </a:p>
        </p:txBody>
      </p:sp>
      <p:graphicFrame>
        <p:nvGraphicFramePr>
          <p:cNvPr id="15" name="Zástupný symbol pro obsah 14"/>
          <p:cNvGraphicFramePr>
            <a:graphicFrameLocks noGrp="1"/>
          </p:cNvGraphicFramePr>
          <p:nvPr>
            <p:ph idx="1"/>
          </p:nvPr>
        </p:nvGraphicFramePr>
        <p:xfrm>
          <a:off x="1187624" y="2132856"/>
          <a:ext cx="6624736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3312368"/>
              </a:tblGrid>
              <a:tr h="594066"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much</a:t>
                      </a:r>
                      <a:endParaRPr lang="en-GB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little</a:t>
                      </a:r>
                      <a:endParaRPr lang="en-GB" sz="2000" noProof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money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water</a:t>
                      </a:r>
                      <a:endParaRPr lang="en-GB" sz="2000" noProof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salt</a:t>
                      </a:r>
                      <a:endParaRPr lang="en-GB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energy</a:t>
                      </a:r>
                      <a:endParaRPr lang="en-GB" sz="2000" noProof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time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meat</a:t>
                      </a:r>
                      <a:endParaRPr lang="en-GB" sz="20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Used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with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Countables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and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Uncountables</a:t>
            </a:r>
            <a:endParaRPr lang="en-GB" sz="3200" b="1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899591" y="2204863"/>
          <a:ext cx="7344816" cy="2808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2448272"/>
                <a:gridCol w="2448272"/>
              </a:tblGrid>
              <a:tr h="907565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the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some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any</a:t>
                      </a:r>
                      <a:endParaRPr lang="en-GB" sz="2000" noProof="0"/>
                    </a:p>
                  </a:txBody>
                  <a:tcPr/>
                </a:tc>
              </a:tr>
              <a:tr h="633583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teachers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bananas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bottles</a:t>
                      </a:r>
                      <a:endParaRPr lang="en-GB" sz="2000" noProof="0"/>
                    </a:p>
                  </a:txBody>
                  <a:tcPr/>
                </a:tc>
              </a:tr>
              <a:tr h="633583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students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cities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cups</a:t>
                      </a:r>
                      <a:endParaRPr lang="en-GB" sz="2000" noProof="0"/>
                    </a:p>
                  </a:txBody>
                  <a:tcPr/>
                </a:tc>
              </a:tr>
              <a:tr h="633583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luggage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news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knowledge</a:t>
                      </a:r>
                      <a:endParaRPr lang="en-GB" sz="2000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Used with Countable and Uncountable Nouns</a:t>
            </a:r>
            <a:endParaRPr lang="en-GB" sz="3200" b="1" dirty="0"/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idx="1"/>
          </p:nvPr>
        </p:nvGraphicFramePr>
        <p:xfrm>
          <a:off x="1115616" y="2276872"/>
          <a:ext cx="6912768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6174"/>
                <a:gridCol w="1773238"/>
                <a:gridCol w="1791158"/>
                <a:gridCol w="1782198"/>
              </a:tblGrid>
              <a:tr h="756084"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a lot of</a:t>
                      </a:r>
                      <a:endParaRPr lang="en-GB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lots of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enough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plenty of</a:t>
                      </a:r>
                      <a:endParaRPr lang="en-GB" sz="2000" noProof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flowers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magazines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plates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concerts</a:t>
                      </a:r>
                      <a:endParaRPr lang="en-GB" sz="2000" noProof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computers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animals</a:t>
                      </a:r>
                      <a:endParaRPr lang="en-GB" sz="2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chairs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books</a:t>
                      </a:r>
                      <a:endParaRPr lang="en-GB" sz="2000" noProof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cheese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sugar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smtClean="0"/>
                        <a:t>money</a:t>
                      </a:r>
                      <a:endParaRPr lang="en-GB" sz="20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/>
                        <a:t>water</a:t>
                      </a:r>
                      <a:endParaRPr lang="en-GB" sz="20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</a:t>
            </a:r>
            <a:endParaRPr lang="en-GB" sz="3200" b="1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4137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Write</a:t>
            </a:r>
            <a:r>
              <a:rPr lang="en-GB" sz="2800" b="1" dirty="0" smtClean="0"/>
              <a:t> C </a:t>
            </a:r>
            <a:r>
              <a:rPr lang="en-GB" sz="2800" dirty="0" smtClean="0"/>
              <a:t>for Countable or </a:t>
            </a:r>
            <a:r>
              <a:rPr lang="en-GB" sz="2800" b="1" dirty="0" smtClean="0"/>
              <a:t>U</a:t>
            </a:r>
            <a:r>
              <a:rPr lang="en-GB" sz="2800" dirty="0" smtClean="0"/>
              <a:t> for Uncountable Nouns.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water …                             9. cheese …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chair …                              10. bread …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student …                         11. time …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money …                           12. textbook …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salt …                                 13. meat …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knowledge …                    14. problem …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city …                                 15. sugar …</a:t>
            </a:r>
          </a:p>
          <a:p>
            <a:pPr marL="514350" indent="-514350">
              <a:buAutoNum type="arabicPeriod"/>
            </a:pPr>
            <a:r>
              <a:rPr lang="en-GB" sz="2800" dirty="0" smtClean="0"/>
              <a:t>bottle …                             16. animal …</a:t>
            </a:r>
          </a:p>
          <a:p>
            <a:pPr marL="514350" indent="-514350">
              <a:buAutoNum type="arabicPeriod"/>
            </a:pPr>
            <a:endParaRPr lang="en-GB" sz="2800" dirty="0"/>
          </a:p>
        </p:txBody>
      </p: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Sources</a:t>
            </a:r>
            <a:r>
              <a:rPr lang="cs-CZ" sz="2400" dirty="0" smtClean="0"/>
              <a:t>:</a:t>
            </a:r>
            <a:endParaRPr lang="en-GB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/>
          <a:lstStyle/>
          <a:p>
            <a:r>
              <a:rPr lang="cs-CZ" sz="2000" dirty="0" smtClean="0"/>
              <a:t>MOHD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letslearnenglsh.cz</a:t>
            </a:r>
            <a:r>
              <a:rPr lang="cs-CZ" sz="2000" dirty="0" smtClean="0"/>
              <a:t> [online]. [cit. 24.7.2013]. Dostupný na WWW: </a:t>
            </a:r>
            <a:r>
              <a:rPr lang="cs-CZ" sz="2000" dirty="0" smtClean="0">
                <a:hlinkClick r:id="rId2"/>
              </a:rPr>
              <a:t>http://letslearnenglsh.blogspot.cz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r>
              <a:rPr lang="en-US" sz="2000" dirty="0" smtClean="0"/>
              <a:t>MURPHY. </a:t>
            </a:r>
            <a:r>
              <a:rPr lang="en-US" sz="2000" i="1" dirty="0" smtClean="0"/>
              <a:t>Essential Grammar in Use</a:t>
            </a:r>
            <a:r>
              <a:rPr lang="en-US" sz="2000" dirty="0" smtClean="0"/>
              <a:t>. Cambridge: Cambridge University Press, 2007, ISBN 978-0-521-67580-2.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409</Words>
  <Application>Microsoft Office PowerPoint</Application>
  <PresentationFormat>Předvádění na obrazovce (4:3)</PresentationFormat>
  <Paragraphs>135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STŘEDNÍ ŠKOLA STAVEBNÍ A TECHNICKÁ Ústí nad Labem, Čelakovského 5, příspěvková organizace Páteřní škola Ústeckého kraje</vt:lpstr>
      <vt:lpstr>Countable Nouns</vt:lpstr>
      <vt:lpstr>Uncountable Nouns</vt:lpstr>
      <vt:lpstr>Used with Countable Nouns</vt:lpstr>
      <vt:lpstr>Used with Uncountable Nouns</vt:lpstr>
      <vt:lpstr>Used with Countables and Uncountables</vt:lpstr>
      <vt:lpstr>Used with Countable and Uncountable Nouns</vt:lpstr>
      <vt:lpstr>Exercise</vt:lpstr>
      <vt:lpstr>Sources: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Singular and Plural</dc:title>
  <dc:creator>popper</dc:creator>
  <cp:lastModifiedBy>popper</cp:lastModifiedBy>
  <cp:revision>176</cp:revision>
  <dcterms:created xsi:type="dcterms:W3CDTF">2012-12-25T08:41:18Z</dcterms:created>
  <dcterms:modified xsi:type="dcterms:W3CDTF">2013-07-24T12:00:03Z</dcterms:modified>
</cp:coreProperties>
</file>