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A8DE-7A12-4C55-BBA4-9E1188BE4ED1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D6B88-FD22-49C4-BCEE-9A9FCD5E0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76190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A8DE-7A12-4C55-BBA4-9E1188BE4ED1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D6B88-FD22-49C4-BCEE-9A9FCD5E0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7558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A8DE-7A12-4C55-BBA4-9E1188BE4ED1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D6B88-FD22-49C4-BCEE-9A9FCD5E0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6976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A8DE-7A12-4C55-BBA4-9E1188BE4ED1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D6B88-FD22-49C4-BCEE-9A9FCD5E0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741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A8DE-7A12-4C55-BBA4-9E1188BE4ED1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D6B88-FD22-49C4-BCEE-9A9FCD5E0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5925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A8DE-7A12-4C55-BBA4-9E1188BE4ED1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D6B88-FD22-49C4-BCEE-9A9FCD5E0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03936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A8DE-7A12-4C55-BBA4-9E1188BE4ED1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D6B88-FD22-49C4-BCEE-9A9FCD5E0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4333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A8DE-7A12-4C55-BBA4-9E1188BE4ED1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D6B88-FD22-49C4-BCEE-9A9FCD5E0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32107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A8DE-7A12-4C55-BBA4-9E1188BE4ED1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D6B88-FD22-49C4-BCEE-9A9FCD5E0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2570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A8DE-7A12-4C55-BBA4-9E1188BE4ED1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D6B88-FD22-49C4-BCEE-9A9FCD5E0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63021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A8DE-7A12-4C55-BBA4-9E1188BE4ED1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D6B88-FD22-49C4-BCEE-9A9FCD5E0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4484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93A8DE-7A12-4C55-BBA4-9E1188BE4ED1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ED6B88-FD22-49C4-BCEE-9A9FCD5E0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17793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radcany_karol_bridge_beentree.jpg" TargetMode="External"/><Relationship Id="rId2" Type="http://schemas.openxmlformats.org/officeDocument/2006/relationships/hyperlink" Target="http://en.wikipedia.org/wiki/Prague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image" Target="../media/image1.png"/><Relationship Id="rId4" Type="http://schemas.openxmlformats.org/officeDocument/2006/relationships/hyperlink" Target="http://commons.wikimedia.org/wiki/File:Hradcany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http://commons.wikimedia.org/wiki/File:Prager_Burg_und_Karlsbr%C3%BCcke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commons.wikimedia.org/wiki/File:Katedrala_svateho_Vita_prucel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ra%C5%BEsk%C3%BD_hrad,_Vladislavsk%C3%BD_s%C3%A1l_02.jpg" TargetMode="External"/><Relationship Id="rId5" Type="http://schemas.openxmlformats.org/officeDocument/2006/relationships/hyperlink" Target="http://commons.wikimedia.org/wiki/File:Letohradekkanny.jpg" TargetMode="External"/><Relationship Id="rId4" Type="http://schemas.openxmlformats.org/officeDocument/2006/relationships/hyperlink" Target="http://commons.wikimedia.org/wiki/File:PragueCathedral03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akefield_queen4.jpg" TargetMode="External"/><Relationship Id="rId2" Type="http://schemas.openxmlformats.org/officeDocument/2006/relationships/hyperlink" Target="http://commons.wikimedia.org/wiki/File:President_George_W._Bush_discussing_Social_Securit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1651241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Česká republika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Geography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History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Prague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Castle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Saint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Vitus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Cathedral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Charles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Bridge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Prague</a:t>
            </a:r>
            <a:endParaRPr lang="en-GB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VY_22_INOVACE_01_40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6287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Prague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464137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Prague is </a:t>
            </a:r>
            <a:r>
              <a:rPr lang="en-GB" sz="2800" b="1" dirty="0" smtClean="0"/>
              <a:t>the capital </a:t>
            </a:r>
            <a:r>
              <a:rPr lang="en-GB" sz="2800" dirty="0" smtClean="0"/>
              <a:t>and the biggest city of the Czech Republic. </a:t>
            </a:r>
          </a:p>
          <a:p>
            <a:r>
              <a:rPr lang="en-GB" sz="2800" dirty="0" smtClean="0"/>
              <a:t>It is situated in the heart of the Czech Republic.</a:t>
            </a:r>
          </a:p>
          <a:p>
            <a:r>
              <a:rPr lang="en-GB" sz="2800" dirty="0" smtClean="0"/>
              <a:t>The </a:t>
            </a:r>
            <a:r>
              <a:rPr lang="en-GB" sz="2800" b="1" dirty="0" smtClean="0"/>
              <a:t>river Vltava </a:t>
            </a:r>
            <a:r>
              <a:rPr lang="en-GB" sz="2800" dirty="0" smtClean="0"/>
              <a:t>flows through Prague.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800px-Hradcany_karol_bridge_beentre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71600" y="3501008"/>
            <a:ext cx="3168352" cy="2372304"/>
          </a:xfrm>
          <a:prstGeom prst="rect">
            <a:avLst/>
          </a:prstGeom>
        </p:spPr>
      </p:pic>
      <p:pic>
        <p:nvPicPr>
          <p:cNvPr id="14" name="Obrázek 13" descr="800px-Prague0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4008" y="3525042"/>
            <a:ext cx="3600400" cy="239876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80001845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363272" cy="5073427"/>
          </a:xfrm>
        </p:spPr>
        <p:txBody>
          <a:bodyPr/>
          <a:lstStyle/>
          <a:p>
            <a:r>
              <a:rPr lang="en-GB" sz="2800" dirty="0" smtClean="0"/>
              <a:t>Prague is the seat of </a:t>
            </a:r>
            <a:r>
              <a:rPr lang="en-GB" sz="2800" b="1" dirty="0" smtClean="0"/>
              <a:t>the president</a:t>
            </a:r>
            <a:r>
              <a:rPr lang="en-GB" sz="2800" dirty="0" smtClean="0"/>
              <a:t>, </a:t>
            </a:r>
            <a:r>
              <a:rPr lang="en-GB" sz="2800" b="1" dirty="0" smtClean="0"/>
              <a:t>parliament </a:t>
            </a:r>
            <a:r>
              <a:rPr lang="en-GB" sz="2800" dirty="0" smtClean="0"/>
              <a:t>and </a:t>
            </a:r>
            <a:r>
              <a:rPr lang="en-GB" sz="2800" b="1" dirty="0" smtClean="0"/>
              <a:t>government</a:t>
            </a:r>
            <a:r>
              <a:rPr lang="en-GB" sz="2800" dirty="0" smtClean="0"/>
              <a:t> . </a:t>
            </a:r>
          </a:p>
          <a:p>
            <a:r>
              <a:rPr lang="en-GB" sz="2800" dirty="0" smtClean="0"/>
              <a:t>It is an important </a:t>
            </a:r>
            <a:r>
              <a:rPr lang="en-GB" sz="2800" b="1" dirty="0" smtClean="0"/>
              <a:t>business</a:t>
            </a:r>
            <a:r>
              <a:rPr lang="en-GB" sz="2800" dirty="0" smtClean="0"/>
              <a:t> and </a:t>
            </a:r>
            <a:r>
              <a:rPr lang="en-GB" sz="2800" b="1" dirty="0" smtClean="0"/>
              <a:t>financial centre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Prague is also famous </a:t>
            </a:r>
            <a:r>
              <a:rPr lang="en-GB" sz="2800" b="1" dirty="0" smtClean="0"/>
              <a:t>historical centre </a:t>
            </a:r>
            <a:r>
              <a:rPr lang="en-GB" sz="2800" dirty="0" smtClean="0"/>
              <a:t>and is visited by many tourists.</a:t>
            </a:r>
          </a:p>
          <a:p>
            <a:endParaRPr lang="cs-CZ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2" name="Obrázek 11" descr="800px-Prague_old_town_tower_view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3501008"/>
            <a:ext cx="3312368" cy="2467715"/>
          </a:xfrm>
          <a:prstGeom prst="rect">
            <a:avLst/>
          </a:prstGeom>
        </p:spPr>
      </p:pic>
      <p:pic>
        <p:nvPicPr>
          <p:cNvPr id="13" name="Obrázek 12" descr="Hradcan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72000" y="3122966"/>
            <a:ext cx="3744416" cy="280831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46288466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History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924944"/>
            <a:ext cx="8445624" cy="3661867"/>
          </a:xfrm>
        </p:spPr>
        <p:txBody>
          <a:bodyPr>
            <a:normAutofit/>
          </a:bodyPr>
          <a:lstStyle/>
          <a:p>
            <a:r>
              <a:rPr lang="en-GB" sz="2800" dirty="0" smtClean="0">
                <a:effectLst/>
              </a:rPr>
              <a:t>A legend</a:t>
            </a:r>
            <a:r>
              <a:rPr lang="en-GB" sz="2800" dirty="0" smtClean="0"/>
              <a:t>: </a:t>
            </a:r>
            <a:r>
              <a:rPr lang="en-GB" sz="2800" dirty="0" smtClean="0">
                <a:effectLst/>
              </a:rPr>
              <a:t>Princess</a:t>
            </a:r>
            <a:r>
              <a:rPr lang="en-GB" sz="2800" i="1" dirty="0" smtClean="0">
                <a:effectLst/>
              </a:rPr>
              <a:t> </a:t>
            </a:r>
            <a:r>
              <a:rPr lang="en-GB" sz="2800" dirty="0" err="1" smtClean="0">
                <a:effectLst/>
              </a:rPr>
              <a:t>Libuse</a:t>
            </a:r>
            <a:r>
              <a:rPr lang="en-GB" sz="2800" dirty="0" smtClean="0">
                <a:effectLst/>
              </a:rPr>
              <a:t> who prophesied Prague a great glory, which will touch the stars. </a:t>
            </a:r>
            <a:endParaRPr lang="en-GB" sz="2800" dirty="0" smtClean="0"/>
          </a:p>
          <a:p>
            <a:r>
              <a:rPr lang="en-GB" sz="2800" dirty="0" smtClean="0"/>
              <a:t>Prague became a centre of European importance during the reign of the king and emperor </a:t>
            </a:r>
            <a:r>
              <a:rPr lang="en-GB" sz="2800" b="1" dirty="0" smtClean="0"/>
              <a:t>Charles IV</a:t>
            </a:r>
            <a:r>
              <a:rPr lang="en-GB" sz="2800" dirty="0" smtClean="0"/>
              <a:t>. who established the New Town and Charles University in 1348.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1" name="Obrázek 10" descr="450px-Charles_IV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76256" y="976289"/>
            <a:ext cx="1800200" cy="197725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4448885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Places of interests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363272" cy="4281339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The Prague Castle</a:t>
            </a:r>
          </a:p>
          <a:p>
            <a:r>
              <a:rPr lang="en-GB" sz="2800" b="1" dirty="0" smtClean="0"/>
              <a:t>Saint </a:t>
            </a:r>
            <a:r>
              <a:rPr lang="en-GB" sz="2800" b="1" dirty="0" err="1" smtClean="0"/>
              <a:t>Vitus</a:t>
            </a:r>
            <a:r>
              <a:rPr lang="en-GB" sz="2800" b="1" dirty="0" smtClean="0"/>
              <a:t> Cathedral</a:t>
            </a:r>
          </a:p>
          <a:p>
            <a:r>
              <a:rPr lang="en-GB" sz="2800" b="1" dirty="0" smtClean="0"/>
              <a:t>Old Town Square</a:t>
            </a:r>
          </a:p>
          <a:p>
            <a:r>
              <a:rPr lang="en-GB" sz="2800" b="1" dirty="0" smtClean="0"/>
              <a:t>Charles Bridge</a:t>
            </a:r>
          </a:p>
          <a:p>
            <a:r>
              <a:rPr lang="en-GB" sz="2800" b="1" dirty="0" smtClean="0"/>
              <a:t>Wenceslas Square</a:t>
            </a:r>
          </a:p>
          <a:p>
            <a:r>
              <a:rPr lang="en-GB" sz="2800" b="1" dirty="0" smtClean="0"/>
              <a:t>The National Theatre</a:t>
            </a:r>
            <a:endParaRPr lang="en-GB" sz="2800" b="1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2" name="Obrázek 11" descr="Katedrala_svateho_Vita_prucel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1484784"/>
            <a:ext cx="3240360" cy="441130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89702537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The Prague Castle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91264" cy="4713387"/>
          </a:xfrm>
        </p:spPr>
        <p:txBody>
          <a:bodyPr/>
          <a:lstStyle/>
          <a:p>
            <a:r>
              <a:rPr lang="en-GB" sz="2800" dirty="0" smtClean="0"/>
              <a:t>I</a:t>
            </a:r>
            <a:r>
              <a:rPr lang="en-GB" sz="2800" dirty="0" smtClean="0">
                <a:effectLst/>
              </a:rPr>
              <a:t>t is </a:t>
            </a:r>
            <a:r>
              <a:rPr lang="en-GB" sz="2800" b="1" dirty="0" smtClean="0">
                <a:effectLst/>
              </a:rPr>
              <a:t>the seat of the President</a:t>
            </a:r>
            <a:r>
              <a:rPr lang="en-GB" sz="2800" dirty="0" smtClean="0">
                <a:effectLst/>
              </a:rPr>
              <a:t>.</a:t>
            </a:r>
          </a:p>
          <a:p>
            <a:r>
              <a:rPr lang="en-GB" sz="2800" dirty="0" smtClean="0">
                <a:effectLst/>
              </a:rPr>
              <a:t>Founded by Prince </a:t>
            </a:r>
            <a:r>
              <a:rPr lang="en-GB" sz="2800" dirty="0" err="1" smtClean="0">
                <a:effectLst/>
              </a:rPr>
              <a:t>Borivoj</a:t>
            </a:r>
            <a:r>
              <a:rPr lang="en-GB" sz="2800" dirty="0" smtClean="0">
                <a:effectLst/>
              </a:rPr>
              <a:t> in 9th century. </a:t>
            </a:r>
            <a:endParaRPr lang="en-GB" sz="2800" dirty="0" smtClean="0"/>
          </a:p>
          <a:p>
            <a:r>
              <a:rPr lang="en-GB" sz="2800" dirty="0" smtClean="0"/>
              <a:t>In the time of Rudolf II. the castle became a famous centre of science, arts and culture.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PRASK_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3429000"/>
            <a:ext cx="3707904" cy="2461121"/>
          </a:xfrm>
          <a:prstGeom prst="rect">
            <a:avLst/>
          </a:prstGeom>
        </p:spPr>
      </p:pic>
      <p:pic>
        <p:nvPicPr>
          <p:cNvPr id="14" name="Obrázek 13" descr="PRAGER~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88024" y="3362654"/>
            <a:ext cx="3384376" cy="253828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1098405"/>
      </p:ext>
    </p:extLst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Saint </a:t>
            </a:r>
            <a:r>
              <a:rPr lang="en-GB" sz="3200" b="1" dirty="0" err="1" smtClean="0"/>
              <a:t>Vitus</a:t>
            </a:r>
            <a:r>
              <a:rPr lang="en-GB" sz="3200" b="1" dirty="0" smtClean="0"/>
              <a:t> Cathedral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4641379"/>
          </a:xfrm>
        </p:spPr>
        <p:txBody>
          <a:bodyPr>
            <a:normAutofit/>
          </a:bodyPr>
          <a:lstStyle/>
          <a:p>
            <a:r>
              <a:rPr lang="en-GB" sz="2800" dirty="0" smtClean="0">
                <a:effectLst/>
              </a:rPr>
              <a:t>Inside there are </a:t>
            </a:r>
            <a:r>
              <a:rPr lang="en-GB" sz="2800" b="1" dirty="0" smtClean="0">
                <a:effectLst/>
              </a:rPr>
              <a:t>the coronation jewels </a:t>
            </a:r>
            <a:r>
              <a:rPr lang="en-GB" sz="2800" dirty="0" smtClean="0">
                <a:effectLst/>
              </a:rPr>
              <a:t>and the Royal Crypt with sarcophaguses of Czech kings and queens. </a:t>
            </a:r>
          </a:p>
          <a:p>
            <a:r>
              <a:rPr lang="en-GB" sz="2800" dirty="0" smtClean="0"/>
              <a:t>Famous </a:t>
            </a:r>
            <a:r>
              <a:rPr lang="en-GB" sz="2800" b="1" dirty="0" smtClean="0"/>
              <a:t>gothic</a:t>
            </a:r>
            <a:r>
              <a:rPr lang="en-GB" sz="2800" dirty="0" smtClean="0"/>
              <a:t> building dates back to 14th century</a:t>
            </a:r>
            <a:r>
              <a:rPr lang="en-US" dirty="0" smtClean="0">
                <a:effectLst/>
              </a:rPr>
              <a:t/>
            </a:r>
            <a:br>
              <a:rPr lang="en-US" dirty="0" smtClean="0">
                <a:effectLst/>
              </a:rPr>
            </a:br>
            <a:r>
              <a:rPr lang="en-US" dirty="0" smtClean="0">
                <a:effectLst/>
              </a:rPr>
              <a:t/>
            </a:r>
            <a:br>
              <a:rPr lang="en-US" dirty="0" smtClean="0">
                <a:effectLst/>
              </a:rPr>
            </a:b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800px-PragueCathedral0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3068960"/>
            <a:ext cx="3744416" cy="2784910"/>
          </a:xfrm>
          <a:prstGeom prst="rect">
            <a:avLst/>
          </a:prstGeom>
        </p:spPr>
      </p:pic>
      <p:pic>
        <p:nvPicPr>
          <p:cNvPr id="14" name="Obrázek 13" descr="800px-SaintVitusCathedralPragu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4008" y="3045107"/>
            <a:ext cx="4176464" cy="278256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62084590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363272" cy="521744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Famous sights in Prague Castle include: </a:t>
            </a:r>
            <a:r>
              <a:rPr lang="en-GB" sz="2800" b="1" dirty="0" smtClean="0"/>
              <a:t>the </a:t>
            </a:r>
            <a:r>
              <a:rPr lang="en-GB" sz="2800" b="1" dirty="0" err="1" smtClean="0"/>
              <a:t>Vladislav</a:t>
            </a:r>
            <a:r>
              <a:rPr lang="en-GB" sz="2800" b="1" dirty="0" smtClean="0"/>
              <a:t> Hall, the Spanish Hall </a:t>
            </a:r>
            <a:r>
              <a:rPr lang="en-GB" sz="2800" dirty="0" smtClean="0"/>
              <a:t>and Rudolph Gallery</a:t>
            </a:r>
          </a:p>
          <a:p>
            <a:r>
              <a:rPr lang="en-GB" sz="2800" dirty="0" smtClean="0">
                <a:effectLst/>
              </a:rPr>
              <a:t>In castle gardens we can find </a:t>
            </a:r>
            <a:r>
              <a:rPr lang="en-GB" sz="2800" b="1" dirty="0" smtClean="0">
                <a:effectLst/>
              </a:rPr>
              <a:t>the Royal Summer Palace Belvedere </a:t>
            </a:r>
            <a:r>
              <a:rPr lang="en-GB" sz="2800" dirty="0" smtClean="0">
                <a:effectLst/>
              </a:rPr>
              <a:t>with the Singing Fountain. 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712px-Letohradekkann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2852936"/>
            <a:ext cx="3600400" cy="3028988"/>
          </a:xfrm>
          <a:prstGeom prst="rect">
            <a:avLst/>
          </a:prstGeom>
        </p:spPr>
      </p:pic>
      <p:pic>
        <p:nvPicPr>
          <p:cNvPr id="14" name="Obrázek 13" descr="PRASK_~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4008" y="2852936"/>
            <a:ext cx="3991992" cy="299399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31014211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Old Town Square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71338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There is </a:t>
            </a:r>
            <a:r>
              <a:rPr lang="en-GB" sz="2800" b="1" dirty="0" smtClean="0"/>
              <a:t>the Astronomical Clock</a:t>
            </a:r>
            <a:r>
              <a:rPr lang="en-GB" sz="2800" dirty="0" smtClean="0"/>
              <a:t>, called </a:t>
            </a:r>
            <a:r>
              <a:rPr lang="en-GB" sz="2800" dirty="0" err="1" smtClean="0"/>
              <a:t>Orloj</a:t>
            </a:r>
            <a:r>
              <a:rPr lang="en-GB" sz="2800" dirty="0" smtClean="0"/>
              <a:t>, which strikes every hour. People can see 12 Apostles. </a:t>
            </a:r>
            <a:endParaRPr lang="en-GB" sz="2800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4" name="Obrázek 13" descr="800px-Prague_-_Astronomical_Clock_Detail_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23728" y="2420888"/>
            <a:ext cx="4788024" cy="359101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96221752"/>
      </p:ext>
    </p:extLst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Charles Bridge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301608" cy="409391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was built in 14th century by architect </a:t>
            </a:r>
            <a:r>
              <a:rPr lang="en-GB" sz="2800" dirty="0" err="1" smtClean="0"/>
              <a:t>Petr</a:t>
            </a:r>
            <a:r>
              <a:rPr lang="en-GB" sz="2800" dirty="0" smtClean="0"/>
              <a:t> </a:t>
            </a:r>
            <a:r>
              <a:rPr lang="en-GB" sz="2800" dirty="0" err="1" smtClean="0"/>
              <a:t>Parléř</a:t>
            </a:r>
            <a:r>
              <a:rPr lang="en-GB" sz="2800" dirty="0" smtClean="0"/>
              <a:t>. </a:t>
            </a:r>
          </a:p>
          <a:p>
            <a:r>
              <a:rPr lang="en-GB" sz="2800" dirty="0" smtClean="0"/>
              <a:t>It is </a:t>
            </a:r>
            <a:r>
              <a:rPr lang="en-GB" sz="2800" b="1" dirty="0" smtClean="0"/>
              <a:t>the second oldest stone bridge </a:t>
            </a:r>
            <a:r>
              <a:rPr lang="en-GB" sz="2800" dirty="0" smtClean="0"/>
              <a:t>in Central Europe. </a:t>
            </a:r>
          </a:p>
          <a:p>
            <a:r>
              <a:rPr lang="en-GB" sz="2800" b="1" dirty="0" smtClean="0"/>
              <a:t>baroque statues</a:t>
            </a:r>
          </a:p>
          <a:p>
            <a:r>
              <a:rPr lang="en-GB" sz="2800" dirty="0" smtClean="0"/>
              <a:t>stalls and street artists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565px-Prague_charles_bridge_nigh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2780928"/>
            <a:ext cx="2880320" cy="305364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6480026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Wenceslas Square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There is </a:t>
            </a:r>
            <a:r>
              <a:rPr lang="en-GB" sz="2800" b="1" dirty="0" smtClean="0"/>
              <a:t>a statue of the Czech patron St. Wenceslas</a:t>
            </a:r>
            <a:r>
              <a:rPr lang="en-GB" sz="2800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2" name="Obrázek 11" descr="Peter_Stehlik_2011_07_29_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63688" y="2132856"/>
            <a:ext cx="5724128" cy="3813700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The National Theatre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464137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was built from the public money collection</a:t>
            </a:r>
            <a:endParaRPr lang="en-GB" sz="2800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4" name="Obrázek 13" descr="800px-SaintVitusCathedralPragu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835696" y="1988840"/>
            <a:ext cx="5184576" cy="3888432"/>
          </a:xfrm>
          <a:prstGeom prst="rect">
            <a:avLst/>
          </a:prstGeom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Famous people in Prague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91264" cy="4569371"/>
          </a:xfrm>
        </p:spPr>
        <p:txBody>
          <a:bodyPr>
            <a:normAutofit/>
          </a:bodyPr>
          <a:lstStyle/>
          <a:p>
            <a:r>
              <a:rPr lang="en-GB" sz="2800" dirty="0" smtClean="0"/>
              <a:t>Mozart, Beethoven and Einstein spent some time</a:t>
            </a:r>
          </a:p>
          <a:p>
            <a:r>
              <a:rPr lang="en-GB" sz="2800" dirty="0" smtClean="0"/>
              <a:t>Pope, George </a:t>
            </a:r>
            <a:r>
              <a:rPr lang="en-GB" sz="2800" dirty="0" smtClean="0"/>
              <a:t>Bush</a:t>
            </a:r>
            <a:r>
              <a:rPr lang="en-GB" sz="2800" dirty="0" smtClean="0"/>
              <a:t>, Queen Elizabeth II. visited</a:t>
            </a:r>
            <a:endParaRPr lang="en-GB" sz="2800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4" name="Obrázek 13" descr="President_George_W__Bush_discussing_Social_Securit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2968731"/>
            <a:ext cx="4320480" cy="2765443"/>
          </a:xfrm>
          <a:prstGeom prst="rect">
            <a:avLst/>
          </a:prstGeom>
        </p:spPr>
      </p:pic>
      <p:pic>
        <p:nvPicPr>
          <p:cNvPr id="15" name="Obrázek 14" descr="Wakefield_queen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60032" y="2708920"/>
            <a:ext cx="4026024" cy="3019518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19256" cy="428133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Where is Prague situated?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Which river flows through Prague?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Prague serves as a seat of 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happened during the reign of Charles IV.?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Which places would you recommend to visit?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Where are the coronation jewels stored?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Can you describe the Charles Bridge?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Name some famous people who visited Prague</a:t>
            </a:r>
            <a:r>
              <a:rPr lang="en-GB" dirty="0" smtClean="0"/>
              <a:t>.</a:t>
            </a:r>
            <a:endParaRPr lang="en-GB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1" name="Obrázek 10" descr="800px-Prague_Castle_Entran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28184" y="980728"/>
            <a:ext cx="2771800" cy="2078850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Sources</a:t>
            </a:r>
            <a:r>
              <a:rPr lang="cs-CZ" sz="2400" dirty="0" smtClean="0"/>
              <a:t>:</a:t>
            </a:r>
            <a:endParaRPr lang="en-US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4857403"/>
          </a:xfrm>
        </p:spPr>
        <p:txBody>
          <a:bodyPr/>
          <a:lstStyle/>
          <a:p>
            <a:r>
              <a:rPr lang="en-US" sz="2000" dirty="0" smtClean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en.wikipedia.org/wiki/Prague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</a:t>
            </a:r>
            <a:r>
              <a:rPr lang="cs-CZ" sz="2000" dirty="0" smtClean="0"/>
              <a:t>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commons.wikimedia.org/wiki/File:Hradcany_karol_bridge_beentree.jpg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smtClean="0"/>
              <a:t>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</a:t>
            </a:r>
            <a:r>
              <a:rPr lang="cs-CZ" sz="2000" dirty="0" smtClean="0"/>
              <a:t>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http://commons.wikimedia.org/wiki/File:Prague01.jpg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http://commons.wikimedia.org/wiki/File:Prague_old_town_tower_view.jpg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smtClean="0"/>
              <a:t>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</a:t>
            </a:r>
            <a:r>
              <a:rPr lang="cs-CZ" sz="2000" dirty="0" smtClean="0"/>
              <a:t>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commons.wikimedia.org/wiki/File:Hradcany.jpg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smtClean="0"/>
              <a:t>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</a:t>
            </a:r>
            <a:r>
              <a:rPr lang="cs-CZ" sz="2000" dirty="0" smtClean="0"/>
              <a:t>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http://commons.wikimedia.org/wiki/File:Charles_IV.jpg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pPr>
              <a:buNone/>
            </a:pPr>
            <a:endParaRPr lang="en-US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435280" cy="5001419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</a:t>
            </a:r>
            <a:r>
              <a:rPr lang="cs-CZ" sz="2000" dirty="0" smtClean="0"/>
              <a:t>WWW:</a:t>
            </a:r>
          </a:p>
          <a:p>
            <a:r>
              <a:rPr lang="en-GB" sz="2000" dirty="0" smtClean="0">
                <a:hlinkClick r:id="rId2"/>
              </a:rPr>
              <a:t>http</a:t>
            </a:r>
            <a:r>
              <a:rPr lang="en-GB" sz="2000" dirty="0" smtClean="0">
                <a:hlinkClick r:id="rId2"/>
              </a:rPr>
              <a:t>://</a:t>
            </a:r>
            <a:r>
              <a:rPr lang="en-GB" sz="2000" dirty="0" smtClean="0">
                <a:hlinkClick r:id="rId2"/>
              </a:rPr>
              <a:t>commons.wikimedia.org/wiki/File:Katedrala_svateho_Vita_pruceli.jpg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http://commons.wikimedia.org/wiki/File:Pra%C5%BEsk%C3%BD_hrad_1.jpg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commons.wikimedia.org/wiki/File:Prager_Burg_und_Karlsbr%C3%BCcke.jpg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commons.wikimedia.org/wiki/File:PragueCathedral03.jpg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http://commons.wikimedia.org/wiki/File:SaintVitusCathedralPrague.jpg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commons.wikimedia.org/wiki/File:Letohradekkanny.jpg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6"/>
              </a:rPr>
              <a:t>http://commons.wikimedia.org/wiki/File:Pra%C5%BEsk%C3%BD_hrad,_Vladislavsk%C3%BD_s%C3%A1l_02.jpg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en-GB" sz="2000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5073427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http://commons.wikimedia.org/wiki/File:Prague_-_Astronomical_Clock_Detail_1.JPG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http://commons.wikimedia.org/wiki/File:Prague_charles_bridge_night.jpg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http://commons.wikimedia.org/wiki/File:Peter_Stehlik_2011.07.29_A.jpg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http://commons.wikimedia.org/wiki/File:Praha_2005-09-20_n%C3%A1rodn%C3%AD_divadlo.jpg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smtClean="0"/>
              <a:t>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</a:t>
            </a:r>
            <a:r>
              <a:rPr lang="cs-CZ" sz="2000" dirty="0" smtClean="0"/>
              <a:t>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2"/>
              </a:rPr>
              <a:t>http://commons.wikimedia.org/wiki/File:President_George_W._</a:t>
            </a:r>
            <a:r>
              <a:rPr lang="cs-CZ" sz="2000" dirty="0" smtClean="0">
                <a:hlinkClick r:id="rId2"/>
              </a:rPr>
              <a:t>Bush_discussing_Social_Security.jpg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commons.wikimedia.org/wiki/File:Wakefield_queen4.jpg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2013-07-26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</a:t>
            </a:r>
            <a:r>
              <a:rPr lang="cs-CZ" sz="2000" dirty="0" smtClean="0"/>
              <a:t>WWW:</a:t>
            </a:r>
          </a:p>
          <a:p>
            <a:r>
              <a:rPr lang="cs-CZ" sz="2000" dirty="0" smtClean="0"/>
              <a:t>http</a:t>
            </a:r>
            <a:r>
              <a:rPr lang="cs-CZ" sz="2000" dirty="0" smtClean="0"/>
              <a:t>://commons.wikimedia.org/wiki/File:Prague_Castle_Entrance.jpg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en-GB" dirty="0"/>
          </a:p>
        </p:txBody>
      </p:sp>
      <p:cxnSp>
        <p:nvCxnSpPr>
          <p:cNvPr id="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</TotalTime>
  <Words>923</Words>
  <Application>Microsoft Office PowerPoint</Application>
  <PresentationFormat>Předvádění na obrazovce (4:3)</PresentationFormat>
  <Paragraphs>165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Prague</vt:lpstr>
      <vt:lpstr>Snímek 3</vt:lpstr>
      <vt:lpstr>History</vt:lpstr>
      <vt:lpstr>Places of interests</vt:lpstr>
      <vt:lpstr>The Prague Castle</vt:lpstr>
      <vt:lpstr>Saint Vitus Cathedral</vt:lpstr>
      <vt:lpstr>Snímek 8</vt:lpstr>
      <vt:lpstr>Old Town Square</vt:lpstr>
      <vt:lpstr>Charles Bridge</vt:lpstr>
      <vt:lpstr>Wenceslas Square</vt:lpstr>
      <vt:lpstr>The National Theatre</vt:lpstr>
      <vt:lpstr>Famous people in Prague</vt:lpstr>
      <vt:lpstr>Questions</vt:lpstr>
      <vt:lpstr>Sources:</vt:lpstr>
      <vt:lpstr>Snímek 16</vt:lpstr>
      <vt:lpstr>Snímek 17</vt:lpstr>
    </vt:vector>
  </TitlesOfParts>
  <Company>SKOLA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Prague</dc:title>
  <dc:creator>Sborovna-K</dc:creator>
  <cp:lastModifiedBy>popper</cp:lastModifiedBy>
  <cp:revision>105</cp:revision>
  <dcterms:created xsi:type="dcterms:W3CDTF">2012-11-30T07:03:41Z</dcterms:created>
  <dcterms:modified xsi:type="dcterms:W3CDTF">2013-07-26T12:54:22Z</dcterms:modified>
</cp:coreProperties>
</file>