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9949509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Typy OS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Typy 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OS (</a:t>
            </a:r>
            <a:r>
              <a:rPr lang="cs-CZ" dirty="0" err="1" smtClean="0"/>
              <a:t>Flynn</a:t>
            </a:r>
            <a:r>
              <a:rPr lang="cs-CZ" dirty="0" smtClean="0"/>
              <a:t>)					1/2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SISD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...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Single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Instruction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Single Data</a:t>
            </a:r>
          </a:p>
          <a:p>
            <a:pPr marL="0" lvl="0" indent="0">
              <a:buClr>
                <a:srgbClr val="F0A22E"/>
              </a:buCl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- typicky počítače s CISC procesory: procesor provádí jeden instrukční proud nad daty, která jsou uložena v jedné operační paměti 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1900" dirty="0">
              <a:solidFill>
                <a:srgbClr val="4E3B3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SIMD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...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Single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Instruction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Multiple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Data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- typicky maticové a vektorové počítače,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 kterých </a:t>
            </a:r>
            <a:r>
              <a:rPr lang="cs-CZ" dirty="0">
                <a:latin typeface="Arial" pitchFamily="34" charset="0"/>
                <a:cs typeface="Arial" pitchFamily="34" charset="0"/>
              </a:rPr>
              <a:t>se jedna instrukce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provádí nad množinou </a:t>
            </a:r>
            <a:r>
              <a:rPr lang="cs-CZ" dirty="0">
                <a:latin typeface="Arial" pitchFamily="34" charset="0"/>
                <a:cs typeface="Arial" pitchFamily="34" charset="0"/>
              </a:rPr>
              <a:t>dat množinou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procesorů 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9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Typy OS (</a:t>
            </a:r>
            <a:r>
              <a:rPr lang="cs-CZ" dirty="0" err="1"/>
              <a:t>Flynn</a:t>
            </a:r>
            <a:r>
              <a:rPr lang="cs-CZ" dirty="0"/>
              <a:t>)					2</a:t>
            </a:r>
            <a:r>
              <a:rPr lang="cs-CZ" dirty="0" smtClean="0"/>
              <a:t>/2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MISD</a:t>
            </a:r>
            <a:r>
              <a:rPr lang="cs-CZ" dirty="0">
                <a:latin typeface="Arial" pitchFamily="34" charset="0"/>
                <a:cs typeface="Arial" pitchFamily="34" charset="0"/>
              </a:rPr>
              <a:t>...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Multiple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Instruction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Single Data</a:t>
            </a:r>
          </a:p>
          <a:p>
            <a:pPr marL="0" lvl="0" indent="0">
              <a:buClr>
                <a:srgbClr val="F0A22E"/>
              </a:buCl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- nikdy neimplementovaný způsob zpracování, posloupnost dat je přenášena k množině procesorů (každý procesor provádí jinou posloupnost instrukcí) 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1900" dirty="0">
              <a:solidFill>
                <a:srgbClr val="4E3B3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MIMD</a:t>
            </a:r>
            <a:r>
              <a:rPr lang="cs-CZ" dirty="0">
                <a:latin typeface="Arial" pitchFamily="34" charset="0"/>
                <a:cs typeface="Arial" pitchFamily="34" charset="0"/>
              </a:rPr>
              <a:t>...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Multiple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Instruction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Multiple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Data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- nejčastěji implementovaná platforma, množina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procesorů současně provádí různé </a:t>
            </a:r>
            <a:r>
              <a:rPr lang="cs-CZ" dirty="0">
                <a:latin typeface="Arial" pitchFamily="34" charset="0"/>
                <a:cs typeface="Arial" pitchFamily="34" charset="0"/>
              </a:rPr>
              <a:t>posloupnosti instrukcí a operuje nad různými daty. Tyto systémy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dělíme na </a:t>
            </a:r>
            <a:r>
              <a:rPr lang="cs-CZ" dirty="0">
                <a:latin typeface="Arial" pitchFamily="34" charset="0"/>
                <a:cs typeface="Arial" pitchFamily="34" charset="0"/>
              </a:rPr>
              <a:t>multiprocesory (těsně vázané systémy) a distribuované systémy (volně</a:t>
            </a:r>
          </a:p>
          <a:p>
            <a:pPr marL="0" lvl="0" indent="0">
              <a:buClr>
                <a:srgbClr val="F0A22E"/>
              </a:buCl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vázané). Multiprocesory můžeme dále dělit na symetrické a asymetrické. 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</a:t>
            </a:r>
            <a:r>
              <a:rPr lang="en-US" sz="1900" dirty="0" smtClean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7124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Symetrický </a:t>
            </a:r>
            <a:r>
              <a:rPr lang="cs-CZ" dirty="0" err="1" smtClean="0"/>
              <a:t>multiprocessing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600" dirty="0">
                <a:latin typeface="Arial" pitchFamily="34" charset="0"/>
                <a:cs typeface="Arial" pitchFamily="34" charset="0"/>
              </a:rPr>
              <a:t>U symetrického </a:t>
            </a:r>
            <a:r>
              <a:rPr lang="cs-CZ" sz="3600" dirty="0" err="1">
                <a:latin typeface="Arial" pitchFamily="34" charset="0"/>
                <a:cs typeface="Arial" pitchFamily="34" charset="0"/>
              </a:rPr>
              <a:t>multiprocessingu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 může procesy jádra OS provádět kterýkoliv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procesor, pro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každý procesor je plánováno, které z připravených procesů bude provádět. Může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tak běžet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více procesů bez snížení výkonu. Tedy každý procesor může provádět stejné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funkce a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sdílí  stejnou  operační  paměť  a  I/O  zařízení.  To  nazýváme  také  jako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reálný paralelismus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(OS plánuje procesy pro všechny procesory). Existence více procesorů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je vůči 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uživatelům  transparentní,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výkon roste inkrementálně s každým přidaným procesorem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. OS je také velmi robustní. Tento způsob práce je podporován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naprostou většinou dnešních OS. </a:t>
            </a:r>
            <a:r>
              <a:rPr lang="en-US" sz="1900" dirty="0" smtClean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1]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024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Interleaving</a:t>
            </a:r>
            <a:r>
              <a:rPr lang="cs-CZ" dirty="0" smtClean="0"/>
              <a:t> a </a:t>
            </a:r>
            <a:r>
              <a:rPr lang="cs-CZ" dirty="0" err="1" smtClean="0"/>
              <a:t>overlapping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67397"/>
            <a:ext cx="8591550" cy="280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11022" y="54359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2768" y="1676707"/>
            <a:ext cx="858230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U symetrického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multiprocessingu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rozeznáváme dvě formy: takzvaný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interleaving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multiprogramming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a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overlapping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multiprocessing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200374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Asymetrický </a:t>
            </a:r>
            <a:r>
              <a:rPr lang="cs-CZ" dirty="0" err="1" smtClean="0"/>
              <a:t>multiprocessing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 asymetrického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multiprocessingu</a:t>
            </a:r>
            <a:r>
              <a:rPr lang="cs-CZ" dirty="0">
                <a:latin typeface="Arial" pitchFamily="34" charset="0"/>
                <a:cs typeface="Arial" pitchFamily="34" charset="0"/>
              </a:rPr>
              <a:t> se pro každý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procesor plánují </a:t>
            </a:r>
            <a:r>
              <a:rPr lang="cs-CZ" dirty="0">
                <a:latin typeface="Arial" pitchFamily="34" charset="0"/>
                <a:cs typeface="Arial" pitchFamily="34" charset="0"/>
              </a:rPr>
              <a:t>specifické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úkoly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existuje zde  </a:t>
            </a:r>
            <a:r>
              <a:rPr lang="cs-CZ" dirty="0">
                <a:latin typeface="Arial" pitchFamily="34" charset="0"/>
                <a:cs typeface="Arial" pitchFamily="34" charset="0"/>
              </a:rPr>
              <a:t>řízení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nadřízeným procesorem (Master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Processor</a:t>
            </a:r>
            <a:r>
              <a:rPr lang="cs-CZ" dirty="0">
                <a:latin typeface="Arial" pitchFamily="34" charset="0"/>
                <a:cs typeface="Arial" pitchFamily="34" charset="0"/>
              </a:rPr>
              <a:t>),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který přiděluje práci ostatním </a:t>
            </a:r>
            <a:r>
              <a:rPr lang="cs-CZ" dirty="0">
                <a:latin typeface="Arial" pitchFamily="34" charset="0"/>
                <a:cs typeface="Arial" pitchFamily="34" charset="0"/>
              </a:rPr>
              <a:t>procesorům.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Tímto </a:t>
            </a:r>
            <a:r>
              <a:rPr lang="cs-CZ" dirty="0">
                <a:latin typeface="Arial" pitchFamily="34" charset="0"/>
                <a:cs typeface="Arial" pitchFamily="34" charset="0"/>
              </a:rPr>
              <a:t>způsobem jsou řešeny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extrémně velké </a:t>
            </a:r>
            <a:r>
              <a:rPr lang="cs-CZ" dirty="0">
                <a:latin typeface="Arial" pitchFamily="34" charset="0"/>
                <a:cs typeface="Arial" pitchFamily="34" charset="0"/>
              </a:rPr>
              <a:t>systémy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5260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Dnešní typické dělení typů OS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407997"/>
              </p:ext>
            </p:extLst>
          </p:nvPr>
        </p:nvGraphicFramePr>
        <p:xfrm>
          <a:off x="304800" y="1554163"/>
          <a:ext cx="8686800" cy="147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Podle počtu </a:t>
                      </a:r>
                    </a:p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ovládaných procesorů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Podle počtu složitosti </a:t>
                      </a:r>
                    </a:p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správy uživatelů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Podle počtu </a:t>
                      </a:r>
                    </a:p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provozovaných </a:t>
                      </a:r>
                    </a:p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programů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Podle schopnosti </a:t>
                      </a:r>
                    </a:p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práce v síti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Podle míry </a:t>
                      </a:r>
                    </a:p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specializace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jednoprocesorové 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jednouživatelské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jednoprogramové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lokální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speciální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víceprocesorové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víceuživatelské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latin typeface="Arial" pitchFamily="34" charset="0"/>
                          <a:cs typeface="Arial" pitchFamily="34" charset="0"/>
                        </a:rPr>
                        <a:t>víceprogramové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síťové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univerzální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23528" y="3645024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Dále rozlišujeme podskupiny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OS: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ealtimové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Distribuované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604448" y="30689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182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typy podrobněji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Jednoprocesorové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monoprocesorové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 ... 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riviální</a:t>
            </a:r>
          </a:p>
          <a:p>
            <a:pPr marL="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Víceprocesorové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(multiprocesorové) ... dokáží rozplánovat alespoň některé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úlohy tak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aby mohly být zpracovány na více procesorech zároveň. Při ASMP je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Master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Processor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vyhrazen pro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procesy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OS a uživatelské procesy běží na ostatních procesorech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při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SMP může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kterýkoliv proces běžet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na kterémkoliv procesoru</a:t>
            </a:r>
          </a:p>
          <a:p>
            <a:pPr marL="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Jednouživatelské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monouživatelské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 ... triviální</a:t>
            </a:r>
          </a:p>
          <a:p>
            <a:pPr marL="0" indent="0">
              <a:buNone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Víceuživatelské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multiuser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  ...  mají  propracovanou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správu 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uživatelů,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která umožňuje v systému pracovat více uživatelům 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najednou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ve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stejný okamžik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uživatelé se mohou přihlašovat na terminálech připojených k počítači nebo v případě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serveru po síti. Tyto OS musí především zajistit přísné oddělení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prostředků (např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 paměti) využívaných různými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uživateli.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254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Jednoprogramové</a:t>
            </a:r>
            <a:r>
              <a:rPr lang="cs-CZ" dirty="0">
                <a:latin typeface="Arial" pitchFamily="34" charset="0"/>
                <a:cs typeface="Arial" pitchFamily="34" charset="0"/>
              </a:rPr>
              <a:t> (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monoprogramové</a:t>
            </a:r>
            <a:r>
              <a:rPr lang="cs-CZ" dirty="0">
                <a:latin typeface="Arial" pitchFamily="34" charset="0"/>
                <a:cs typeface="Arial" pitchFamily="34" charset="0"/>
              </a:rPr>
              <a:t>) ... v jednom okamžiku může být spuštěn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jen jeden </a:t>
            </a:r>
            <a:r>
              <a:rPr lang="cs-CZ" dirty="0">
                <a:latin typeface="Arial" pitchFamily="34" charset="0"/>
                <a:cs typeface="Arial" pitchFamily="34" charset="0"/>
              </a:rPr>
              <a:t>program</a:t>
            </a:r>
          </a:p>
          <a:p>
            <a:pPr marL="0" indent="0">
              <a:buNone/>
            </a:pPr>
            <a:r>
              <a:rPr lang="cs-CZ" b="1" dirty="0" err="1">
                <a:latin typeface="Arial" pitchFamily="34" charset="0"/>
                <a:cs typeface="Arial" pitchFamily="34" charset="0"/>
              </a:rPr>
              <a:t>Víceprogramové</a:t>
            </a:r>
            <a:r>
              <a:rPr lang="cs-CZ" dirty="0">
                <a:latin typeface="Arial" pitchFamily="34" charset="0"/>
                <a:cs typeface="Arial" pitchFamily="34" charset="0"/>
              </a:rPr>
              <a:t> (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multiprogramové</a:t>
            </a:r>
            <a:r>
              <a:rPr lang="cs-CZ" dirty="0">
                <a:latin typeface="Arial" pitchFamily="34" charset="0"/>
                <a:cs typeface="Arial" pitchFamily="34" charset="0"/>
              </a:rPr>
              <a:t>) ... v jednom okamžiku může být spuštěno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 více programů</a:t>
            </a:r>
            <a:r>
              <a:rPr lang="cs-CZ" dirty="0">
                <a:latin typeface="Arial" pitchFamily="34" charset="0"/>
                <a:cs typeface="Arial" pitchFamily="34" charset="0"/>
              </a:rPr>
              <a:t>, dále zde odlišujeme podskupinu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víceúlohové</a:t>
            </a:r>
            <a:r>
              <a:rPr lang="cs-CZ" dirty="0">
                <a:latin typeface="Arial" pitchFamily="34" charset="0"/>
                <a:cs typeface="Arial" pitchFamily="34" charset="0"/>
              </a:rPr>
              <a:t> (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multitaskové</a:t>
            </a:r>
            <a:r>
              <a:rPr lang="cs-CZ" dirty="0">
                <a:latin typeface="Arial" pitchFamily="34" charset="0"/>
                <a:cs typeface="Arial" pitchFamily="34" charset="0"/>
              </a:rPr>
              <a:t>) OS,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které umožňují </a:t>
            </a:r>
            <a:r>
              <a:rPr lang="cs-CZ" dirty="0">
                <a:latin typeface="Arial" pitchFamily="34" charset="0"/>
                <a:cs typeface="Arial" pitchFamily="34" charset="0"/>
              </a:rPr>
              <a:t>kromě toho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 sdílení </a:t>
            </a:r>
            <a:r>
              <a:rPr lang="cs-CZ" dirty="0">
                <a:latin typeface="Arial" pitchFamily="34" charset="0"/>
                <a:cs typeface="Arial" pitchFamily="34" charset="0"/>
              </a:rPr>
              <a:t>prostředků mezi procesy těchto programů (správa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vnitřní paměti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přidělování tiskárny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atd.).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							</a:t>
            </a:r>
            <a:r>
              <a:rPr lang="en-US" sz="21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21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Víceprogramové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OS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které nejsou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víceúlohové</a:t>
            </a:r>
            <a:r>
              <a:rPr lang="cs-CZ" dirty="0">
                <a:latin typeface="Arial" pitchFamily="34" charset="0"/>
                <a:cs typeface="Arial" pitchFamily="34" charset="0"/>
              </a:rPr>
              <a:t>, řeší tento problém např. odložením veškerého paměťového prostoru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na vnější paměť a následným obnovením stavu ve chvíli, kdy tento program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má pokračovat </a:t>
            </a:r>
            <a:r>
              <a:rPr lang="cs-CZ" dirty="0">
                <a:latin typeface="Arial" pitchFamily="34" charset="0"/>
                <a:cs typeface="Arial" pitchFamily="34" charset="0"/>
              </a:rPr>
              <a:t>ve své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činnosti. 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9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1574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Lokální</a:t>
            </a:r>
            <a:r>
              <a:rPr lang="cs-CZ" dirty="0">
                <a:latin typeface="Arial" pitchFamily="34" charset="0"/>
                <a:cs typeface="Arial" pitchFamily="34" charset="0"/>
              </a:rPr>
              <a:t> ... bez přídavných modulů (programů) nedokáží pracovat v síti typu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klient-server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Síťové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... Kromě klientské </a:t>
            </a:r>
            <a:r>
              <a:rPr lang="cs-CZ" dirty="0">
                <a:latin typeface="Arial" pitchFamily="34" charset="0"/>
                <a:cs typeface="Arial" pitchFamily="34" charset="0"/>
              </a:rPr>
              <a:t>verze mají také serverovou verzi (které se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vzájemně liší</a:t>
            </a:r>
            <a:r>
              <a:rPr lang="cs-CZ" dirty="0">
                <a:latin typeface="Arial" pitchFamily="34" charset="0"/>
                <a:cs typeface="Arial" pitchFamily="34" charset="0"/>
              </a:rPr>
              <a:t>)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Speciální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... </a:t>
            </a:r>
            <a:r>
              <a:rPr lang="cs-CZ" dirty="0">
                <a:latin typeface="Arial" pitchFamily="34" charset="0"/>
                <a:cs typeface="Arial" pitchFamily="34" charset="0"/>
              </a:rPr>
              <a:t>jsou specializované na jeden typ (nebo několik málo typů) úloh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Univerzální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... </a:t>
            </a:r>
            <a:r>
              <a:rPr lang="cs-CZ" dirty="0">
                <a:latin typeface="Arial" pitchFamily="34" charset="0"/>
                <a:cs typeface="Arial" pitchFamily="34" charset="0"/>
              </a:rPr>
              <a:t>jsou schopny řešit různé typy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úloh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54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smtClean="0"/>
              <a:t>2013-03-05].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812</TotalTime>
  <Words>584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Cesta</vt:lpstr>
      <vt:lpstr>Prezentace aplikace PowerPoint</vt:lpstr>
      <vt:lpstr>ANOTACE</vt:lpstr>
      <vt:lpstr>Typy OS (Flynn)     1/2</vt:lpstr>
      <vt:lpstr>Typy OS (Flynn)     2/2</vt:lpstr>
      <vt:lpstr>Symetrický multiprocessing</vt:lpstr>
      <vt:lpstr>Interleaving a overlapping</vt:lpstr>
      <vt:lpstr>Asymetrický multiprocessing</vt:lpstr>
      <vt:lpstr>Dnešní typické dělení typů OS</vt:lpstr>
      <vt:lpstr>Jednotlivé typy podrobněji</vt:lpstr>
      <vt:lpstr>Prezentace aplikace PowerPoint</vt:lpstr>
      <vt:lpstr>Prezentace aplikace PowerPoint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124</cp:revision>
  <dcterms:created xsi:type="dcterms:W3CDTF">2012-08-02T10:31:28Z</dcterms:created>
  <dcterms:modified xsi:type="dcterms:W3CDTF">2013-07-11T22:44:01Z</dcterms:modified>
</cp:coreProperties>
</file>