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0" r:id="rId1"/>
    <p:sldMasterId id="2147483792" r:id="rId2"/>
  </p:sldMasterIdLst>
  <p:sldIdLst>
    <p:sldId id="271" r:id="rId3"/>
    <p:sldId id="258" r:id="rId4"/>
    <p:sldId id="272" r:id="rId5"/>
    <p:sldId id="273" r:id="rId6"/>
    <p:sldId id="274" r:id="rId7"/>
    <p:sldId id="275" r:id="rId8"/>
    <p:sldId id="276" r:id="rId9"/>
    <p:sldId id="277" r:id="rId10"/>
    <p:sldId id="270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 autoAdjust="0"/>
    <p:restoredTop sz="94722" autoAdjust="0"/>
  </p:normalViewPr>
  <p:slideViewPr>
    <p:cSldViewPr>
      <p:cViewPr>
        <p:scale>
          <a:sx n="90" d="100"/>
          <a:sy n="90" d="100"/>
        </p:scale>
        <p:origin x="-990" y="-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tableStyles" Target="tableStyle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>
                <a:solidFill>
                  <a:srgbClr val="94C600"/>
                </a:solidFill>
              </a:rPr>
              <a:pPr/>
              <a:t>‹#›</a:t>
            </a:fld>
            <a:endParaRPr lang="cs-CZ">
              <a:solidFill>
                <a:srgbClr val="94C6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25341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25665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18169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607803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88562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104074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72153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07994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05429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13981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668691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DC37B229-3315-4450-A05C-459553D0C7DF}" type="slidenum">
              <a:rPr lang="cs-CZ" smtClean="0">
                <a:solidFill>
                  <a:srgbClr val="94C600"/>
                </a:solidFill>
              </a:rPr>
              <a:pPr/>
              <a:t>‹#›</a:t>
            </a:fld>
            <a:endParaRPr lang="cs-CZ">
              <a:solidFill>
                <a:srgbClr val="94C600"/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20D11D-3FDA-490A-A584-D9D128A67B9C}" type="datetimeFigureOut">
              <a:rPr lang="cs-CZ" smtClean="0"/>
              <a:t>12.7.2013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EA10FC3-42F0-45BC-BFC3-471E5C1CBF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97026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D20D11D-3FDA-490A-A584-D9D128A67B9C}" type="datetimeFigureOut">
              <a:rPr lang="cs-CZ" smtClean="0"/>
              <a:t>12.7.2013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FEA10FC3-42F0-45BC-BFC3-471E5C1CBFDC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0" y="1"/>
            <a:ext cx="9144000" cy="11969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>
              <a:solidFill>
                <a:prstClr val="white"/>
              </a:solidFill>
            </a:endParaRPr>
          </a:p>
        </p:txBody>
      </p:sp>
      <p:pic>
        <p:nvPicPr>
          <p:cNvPr id="2074" name="Picture 30" descr="logolinkI_bar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0188" y="1"/>
            <a:ext cx="3744912" cy="1071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75" name="Text Box 43"/>
          <p:cNvSpPr txBox="1">
            <a:spLocks noChangeArrowheads="1"/>
          </p:cNvSpPr>
          <p:nvPr/>
        </p:nvSpPr>
        <p:spPr bwMode="auto">
          <a:xfrm>
            <a:off x="468314" y="5877272"/>
            <a:ext cx="8348663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i="1" dirty="0">
                <a:solidFill>
                  <a:prstClr val="black"/>
                </a:solidFill>
              </a:rPr>
              <a:t>Uvedení autoři, není-li uvedeno jinak, jsou autory tohoto výukového materiálu a všech jeho částí. Tento projekt je spolufinancován ESF a státním rozpočtem ČR.</a:t>
            </a:r>
          </a:p>
        </p:txBody>
      </p:sp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79830116"/>
              </p:ext>
            </p:extLst>
          </p:nvPr>
        </p:nvGraphicFramePr>
        <p:xfrm>
          <a:off x="1103784" y="1397000"/>
          <a:ext cx="6936432" cy="4372337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2321119"/>
                <a:gridCol w="4615313"/>
              </a:tblGrid>
              <a:tr h="592950">
                <a:tc>
                  <a:txBody>
                    <a:bodyPr/>
                    <a:lstStyle/>
                    <a:p>
                      <a:pPr algn="ctr"/>
                      <a:r>
                        <a:rPr lang="cs-CZ" sz="20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r>
                        <a:rPr lang="cs-CZ" sz="20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SŠ: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0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SOU</a:t>
                      </a:r>
                      <a:r>
                        <a:rPr lang="cs-CZ" sz="20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Uherský Brod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9295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Autoři: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Ing. Radim Bublík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706547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Název prezentace:</a:t>
                      </a:r>
                    </a:p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(DUMu)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Realtimové OS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9295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Tematická</a:t>
                      </a:r>
                      <a:r>
                        <a:rPr lang="cs-CZ" sz="20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oblast: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Operační</a:t>
                      </a:r>
                      <a:r>
                        <a:rPr lang="cs-CZ" sz="20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systémy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9295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Ročník: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0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1. ročník oboru Mechanik opravář motorových vozidel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9295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Číslo</a:t>
                      </a:r>
                      <a:r>
                        <a:rPr lang="cs-CZ" sz="20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projektu: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0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CZ.1.07/1.5.00/34.0369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9295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Datum vzniku: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0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7. 3. 2013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579661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algn="just">
              <a:buFont typeface="Wingdings" pitchFamily="2" charset="2"/>
              <a:buChar char="q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Záměrem této sady výukových materiálů s názvem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Operační systémy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je poskytnout žákům potřebné informace o logické struktuře a fundamentálních principech fungování moderních operačních systémů, s nimiž (nebo jejich obdobami) se budou velmi pravděpodobně setkávat po celý svůj život.</a:t>
            </a:r>
          </a:p>
          <a:p>
            <a:pPr algn="just">
              <a:buFont typeface="Wingdings" pitchFamily="2" charset="2"/>
              <a:buChar char="q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Jednotlivé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DUMy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(prezentace a pracovní listy) v této sadě pokrývají vybrané tematické oblasti, které jsou probírány v předmětu Informační a komunikační technologie na naší SŠ.</a:t>
            </a:r>
          </a:p>
          <a:p>
            <a:pPr>
              <a:buFont typeface="Wingdings" pitchFamily="2" charset="2"/>
              <a:buChar char="q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Tato prezentace je konkrétně zaměřena na tematický celek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Realtimové (</a:t>
            </a:r>
            <a:r>
              <a:rPr lang="cs-CZ" sz="2400" b="1" dirty="0" err="1" smtClean="0">
                <a:latin typeface="Arial" pitchFamily="34" charset="0"/>
                <a:cs typeface="Arial" pitchFamily="34" charset="0"/>
              </a:rPr>
              <a:t>real-time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) OS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.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493071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Realtimové OS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Jsou to OS pracující v reálném čase. Používají se především tam, kde jsou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vysoké požadavky </a:t>
            </a:r>
            <a:r>
              <a:rPr lang="cs-CZ" dirty="0">
                <a:latin typeface="Arial" pitchFamily="34" charset="0"/>
                <a:cs typeface="Arial" pitchFamily="34" charset="0"/>
              </a:rPr>
              <a:t>na interaktivitu OS, zadávané úlohy musí být vyřízeny téměř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okamžitě nebo </a:t>
            </a:r>
            <a:r>
              <a:rPr lang="cs-CZ" dirty="0">
                <a:latin typeface="Arial" pitchFamily="34" charset="0"/>
                <a:cs typeface="Arial" pitchFamily="34" charset="0"/>
              </a:rPr>
              <a:t>ve vhodně krátkém čase. Jde např. o systémy na řízení letadel,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výrobních provozů</a:t>
            </a:r>
            <a:r>
              <a:rPr lang="cs-CZ" dirty="0">
                <a:latin typeface="Arial" pitchFamily="34" charset="0"/>
                <a:cs typeface="Arial" pitchFamily="34" charset="0"/>
              </a:rPr>
              <a:t>,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laboratoří, elektráren </a:t>
            </a:r>
            <a:r>
              <a:rPr lang="cs-CZ" dirty="0">
                <a:latin typeface="Arial" pitchFamily="34" charset="0"/>
                <a:cs typeface="Arial" pitchFamily="34" charset="0"/>
              </a:rPr>
              <a:t>(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včetně atomových</a:t>
            </a:r>
            <a:r>
              <a:rPr lang="cs-CZ" dirty="0">
                <a:latin typeface="Arial" pitchFamily="34" charset="0"/>
                <a:cs typeface="Arial" pitchFamily="34" charset="0"/>
              </a:rPr>
              <a:t>),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v automobilovém </a:t>
            </a:r>
            <a:r>
              <a:rPr lang="cs-CZ" dirty="0">
                <a:latin typeface="Arial" pitchFamily="34" charset="0"/>
                <a:cs typeface="Arial" pitchFamily="34" charset="0"/>
              </a:rPr>
              <a:t>průmyslu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... </a:t>
            </a:r>
            <a:r>
              <a:rPr lang="en-US" sz="1900" dirty="0" smtClean="0">
                <a:latin typeface="Arial" pitchFamily="34" charset="0"/>
                <a:cs typeface="Arial" pitchFamily="34" charset="0"/>
              </a:rPr>
              <a:t>[1]</a:t>
            </a:r>
            <a:endParaRPr lang="cs-CZ" sz="19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019729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dirty="0"/>
              <a:t>Real-</a:t>
            </a:r>
            <a:r>
              <a:rPr lang="cs-CZ" dirty="0" err="1"/>
              <a:t>time</a:t>
            </a:r>
            <a:r>
              <a:rPr lang="cs-CZ" dirty="0"/>
              <a:t> OS nemusí reagovat “okamžitě”, je pouze požadována “horní </a:t>
            </a:r>
            <a:r>
              <a:rPr lang="cs-CZ" dirty="0" smtClean="0"/>
              <a:t>časová hranice</a:t>
            </a:r>
            <a:r>
              <a:rPr lang="cs-CZ" dirty="0"/>
              <a:t>”, tedy </a:t>
            </a:r>
            <a:r>
              <a:rPr lang="cs-CZ" b="1" dirty="0"/>
              <a:t>musí </a:t>
            </a:r>
            <a:r>
              <a:rPr lang="cs-CZ" b="1" dirty="0" smtClean="0"/>
              <a:t>být zaručena </a:t>
            </a:r>
            <a:r>
              <a:rPr lang="cs-CZ" b="1" dirty="0"/>
              <a:t>maximální doba reakce v nejhorším </a:t>
            </a:r>
            <a:r>
              <a:rPr lang="cs-CZ" b="1" dirty="0" smtClean="0"/>
              <a:t>možném případě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smtClean="0"/>
              <a:t>Běžné OS s multitaskingem toto zaručit nemohou</a:t>
            </a:r>
            <a:r>
              <a:rPr lang="cs-CZ" dirty="0"/>
              <a:t>, </a:t>
            </a:r>
            <a:r>
              <a:rPr lang="cs-CZ" dirty="0" smtClean="0"/>
              <a:t>zvláště pokud je spuštěno </a:t>
            </a:r>
            <a:r>
              <a:rPr lang="cs-CZ" dirty="0"/>
              <a:t>hodně procesů, třebaže obvykle </a:t>
            </a:r>
            <a:r>
              <a:rPr lang="cs-CZ" dirty="0" smtClean="0"/>
              <a:t>nabízejí </a:t>
            </a:r>
            <a:r>
              <a:rPr lang="cs-CZ" dirty="0"/>
              <a:t>možnost přidělit procesu tzv</a:t>
            </a:r>
            <a:r>
              <a:rPr lang="cs-CZ" dirty="0" smtClean="0"/>
              <a:t>. “</a:t>
            </a:r>
            <a:r>
              <a:rPr lang="cs-CZ" dirty="0"/>
              <a:t>realtimovou prioritu” - výrazně vyšší, než je priorita běžných </a:t>
            </a:r>
            <a:r>
              <a:rPr lang="cs-CZ" dirty="0" smtClean="0"/>
              <a:t>procesů.</a:t>
            </a:r>
          </a:p>
          <a:p>
            <a:pPr marL="0" indent="0">
              <a:buNone/>
            </a:pPr>
            <a:r>
              <a:rPr lang="cs-CZ" dirty="0" smtClean="0"/>
              <a:t>Přesto existují </a:t>
            </a:r>
            <a:r>
              <a:rPr lang="cs-CZ" dirty="0"/>
              <a:t>možnosti, jak tyto OS upravit, aby pracovaly jako realtimové</a:t>
            </a:r>
            <a:r>
              <a:rPr lang="cs-CZ" dirty="0" smtClean="0"/>
              <a:t>. </a:t>
            </a:r>
            <a:r>
              <a:rPr lang="en-US" sz="1900" dirty="0">
                <a:solidFill>
                  <a:srgbClr val="4E3B30"/>
                </a:solidFill>
                <a:latin typeface="Arial" pitchFamily="34" charset="0"/>
                <a:cs typeface="Arial" pitchFamily="34" charset="0"/>
              </a:rPr>
              <a:t>[1]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332188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b="1" dirty="0">
                <a:latin typeface="Arial" pitchFamily="34" charset="0"/>
                <a:cs typeface="Arial" pitchFamily="34" charset="0"/>
              </a:rPr>
              <a:t>Většina Real-</a:t>
            </a:r>
            <a:r>
              <a:rPr lang="cs-CZ" b="1" dirty="0" err="1">
                <a:latin typeface="Arial" pitchFamily="34" charset="0"/>
                <a:cs typeface="Arial" pitchFamily="34" charset="0"/>
              </a:rPr>
              <a:t>time</a:t>
            </a:r>
            <a:r>
              <a:rPr lang="cs-CZ" b="1" dirty="0">
                <a:latin typeface="Arial" pitchFamily="34" charset="0"/>
                <a:cs typeface="Arial" pitchFamily="34" charset="0"/>
              </a:rPr>
              <a:t> OS má malé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jádro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(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mikrokernel</a:t>
            </a:r>
            <a:r>
              <a:rPr lang="cs-CZ" dirty="0">
                <a:latin typeface="Arial" pitchFamily="34" charset="0"/>
                <a:cs typeface="Arial" pitchFamily="34" charset="0"/>
              </a:rPr>
              <a:t>), které plní pouze nejdůležitější </a:t>
            </a: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funkce (především správu procesů, případně správu paměti apod.), zbytek OS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je implementován </a:t>
            </a:r>
            <a:r>
              <a:rPr lang="cs-CZ" dirty="0">
                <a:latin typeface="Arial" pitchFamily="34" charset="0"/>
                <a:cs typeface="Arial" pitchFamily="34" charset="0"/>
              </a:rPr>
              <a:t>jako běžné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procesy. Tento </a:t>
            </a:r>
            <a:r>
              <a:rPr lang="cs-CZ" dirty="0">
                <a:latin typeface="Arial" pitchFamily="34" charset="0"/>
                <a:cs typeface="Arial" pitchFamily="34" charset="0"/>
              </a:rPr>
              <a:t>model odpovídá struktuře typu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klient-server.</a:t>
            </a: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Pokud OS vznikl přepsáním z klasického OS, pak často jádro původního OS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je mikrokernelem “odstaveno</a:t>
            </a:r>
            <a:r>
              <a:rPr lang="cs-CZ" dirty="0">
                <a:latin typeface="Arial" pitchFamily="34" charset="0"/>
                <a:cs typeface="Arial" pitchFamily="34" charset="0"/>
              </a:rPr>
              <a:t>”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a běží pouze jako jeden z procesů (časté u upravovaných </a:t>
            </a:r>
            <a:r>
              <a:rPr lang="cs-CZ" dirty="0">
                <a:latin typeface="Arial" pitchFamily="34" charset="0"/>
                <a:cs typeface="Arial" pitchFamily="34" charset="0"/>
              </a:rPr>
              <a:t>Unix OS).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[1]</a:t>
            </a:r>
            <a:endParaRPr lang="cs-CZ" sz="16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347722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Příklady </a:t>
            </a:r>
            <a:r>
              <a:rPr lang="cs-CZ" dirty="0" err="1" smtClean="0"/>
              <a:t>Realtime</a:t>
            </a:r>
            <a:r>
              <a:rPr lang="cs-CZ" dirty="0" smtClean="0"/>
              <a:t> OS: QNX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0" indent="0"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QNX je Real-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time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OS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,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postavený na hodně upraveném Unix klonu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.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Má malý mikrokernel a několik nejdůležitějších serverů (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správa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procesů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,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správa paměti apod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.), zbytek OS běží jako běžné procesy.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Vyznačuje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se mimořádnou stabilitou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a rychlostí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a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to i při práci v GUI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.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Běží výborně i na slabších počítačích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.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Má výbornou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podporu sítě, lze jej také užít pro přístup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na Internet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v případě, že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pevný disk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je z nějakého důvodu nepřístupný. Je kompatibilní s normou POSIX.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Původně jde o komerční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OS, jsou však dostupné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i rozsáhlé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nekomerční verze (</a:t>
            </a:r>
            <a:r>
              <a:rPr lang="cs-CZ" sz="2400" i="1" dirty="0" err="1">
                <a:latin typeface="Arial" pitchFamily="34" charset="0"/>
                <a:cs typeface="Arial" pitchFamily="34" charset="0"/>
              </a:rPr>
              <a:t>OpenQNX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). Nevýhodou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je typicky nedostatek aplikací pro tento OS - lze však </a:t>
            </a:r>
            <a:r>
              <a:rPr lang="cs-CZ" sz="2400" dirty="0" err="1">
                <a:latin typeface="Arial" pitchFamily="34" charset="0"/>
                <a:cs typeface="Arial" pitchFamily="34" charset="0"/>
              </a:rPr>
              <a:t>portovat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Unix aplikace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(na Internetu jsou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již mnohé </a:t>
            </a:r>
            <a:r>
              <a:rPr lang="cs-CZ" sz="2400" dirty="0" err="1">
                <a:latin typeface="Arial" pitchFamily="34" charset="0"/>
                <a:cs typeface="Arial" pitchFamily="34" charset="0"/>
              </a:rPr>
              <a:t>portované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k nalezení).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[1]</a:t>
            </a:r>
            <a:endParaRPr lang="cs-CZ" sz="16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291839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Příklady </a:t>
            </a:r>
            <a:r>
              <a:rPr lang="cs-CZ" dirty="0" err="1"/>
              <a:t>Realtime</a:t>
            </a:r>
            <a:r>
              <a:rPr lang="cs-CZ" dirty="0"/>
              <a:t> OS</a:t>
            </a:r>
            <a:r>
              <a:rPr lang="cs-CZ" dirty="0" smtClean="0"/>
              <a:t>: </a:t>
            </a:r>
            <a:r>
              <a:rPr lang="cs-CZ" dirty="0" err="1" smtClean="0"/>
              <a:t>RTLinux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686800" cy="4827166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800" b="1" dirty="0" err="1">
                <a:latin typeface="Arial" pitchFamily="34" charset="0"/>
                <a:cs typeface="Arial" pitchFamily="34" charset="0"/>
              </a:rPr>
              <a:t>RTLinux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 je upravený Linux. Má hlavní mikrokernel, samotné linuxové jádro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běží jako samostatný proces s nižší prioritou. OS je vytvářen tak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,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aby zásahů do původního Linuxu bylo co nejméně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.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Zpracování přerušení (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tedy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i potenciálně </a:t>
            </a: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realtime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požadavků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)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probíhá tak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,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že nejdříve je přerušení zachyceno mikrokernelem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a teprve tehdy, kdy si čas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procesoru nenárokuje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nějaký </a:t>
            </a: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real-time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proces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, je přerušení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předáno původnímu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linuxovému jádru, které je dále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zpracuje klasickým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způsobem. Tento OS je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volně ke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stažení na Internetu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.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[1]</a:t>
            </a:r>
            <a:endParaRPr lang="cs-CZ" sz="16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586079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Příklady </a:t>
            </a:r>
            <a:r>
              <a:rPr lang="cs-CZ" dirty="0" err="1"/>
              <a:t>Realtime</a:t>
            </a:r>
            <a:r>
              <a:rPr lang="cs-CZ" dirty="0"/>
              <a:t> OS</a:t>
            </a:r>
            <a:r>
              <a:rPr lang="cs-CZ" dirty="0" smtClean="0"/>
              <a:t>: RTX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sz="3100" b="1" dirty="0">
                <a:latin typeface="Arial" pitchFamily="34" charset="0"/>
                <a:cs typeface="Arial" pitchFamily="34" charset="0"/>
              </a:rPr>
              <a:t>RTX</a:t>
            </a:r>
            <a:r>
              <a:rPr lang="cs-CZ" sz="3100" dirty="0">
                <a:latin typeface="Arial" pitchFamily="34" charset="0"/>
                <a:cs typeface="Arial" pitchFamily="34" charset="0"/>
              </a:rPr>
              <a:t> (</a:t>
            </a:r>
            <a:r>
              <a:rPr lang="cs-CZ" sz="3100" i="1" dirty="0" err="1">
                <a:latin typeface="Arial" pitchFamily="34" charset="0"/>
                <a:cs typeface="Arial" pitchFamily="34" charset="0"/>
              </a:rPr>
              <a:t>RealTime</a:t>
            </a:r>
            <a:r>
              <a:rPr lang="cs-CZ" sz="3100" i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3100" i="1" dirty="0" err="1">
                <a:latin typeface="Arial" pitchFamily="34" charset="0"/>
                <a:cs typeface="Arial" pitchFamily="34" charset="0"/>
              </a:rPr>
              <a:t>eXtension</a:t>
            </a:r>
            <a:r>
              <a:rPr lang="cs-CZ" sz="3100" dirty="0">
                <a:latin typeface="Arial" pitchFamily="34" charset="0"/>
                <a:cs typeface="Arial" pitchFamily="34" charset="0"/>
              </a:rPr>
              <a:t>) je </a:t>
            </a:r>
            <a:r>
              <a:rPr lang="cs-CZ" sz="3100" b="1" dirty="0">
                <a:latin typeface="Arial" pitchFamily="34" charset="0"/>
                <a:cs typeface="Arial" pitchFamily="34" charset="0"/>
              </a:rPr>
              <a:t>modul</a:t>
            </a:r>
            <a:r>
              <a:rPr lang="cs-CZ" sz="3100" dirty="0">
                <a:latin typeface="Arial" pitchFamily="34" charset="0"/>
                <a:cs typeface="Arial" pitchFamily="34" charset="0"/>
              </a:rPr>
              <a:t>, který </a:t>
            </a:r>
            <a:r>
              <a:rPr lang="cs-CZ" sz="3100" b="1" dirty="0">
                <a:latin typeface="Arial" pitchFamily="34" charset="0"/>
                <a:cs typeface="Arial" pitchFamily="34" charset="0"/>
              </a:rPr>
              <a:t>rozšiřuje možnosti Windows NT / 2000 / </a:t>
            </a:r>
            <a:r>
              <a:rPr lang="cs-CZ" sz="3100" b="1" dirty="0" smtClean="0">
                <a:latin typeface="Arial" pitchFamily="34" charset="0"/>
                <a:cs typeface="Arial" pitchFamily="34" charset="0"/>
              </a:rPr>
              <a:t>XP </a:t>
            </a:r>
            <a:r>
              <a:rPr lang="cs-CZ" sz="3100" b="1" dirty="0">
                <a:latin typeface="Arial" pitchFamily="34" charset="0"/>
                <a:cs typeface="Arial" pitchFamily="34" charset="0"/>
              </a:rPr>
              <a:t>směrem k Real-</a:t>
            </a:r>
            <a:r>
              <a:rPr lang="cs-CZ" sz="3100" b="1" dirty="0" err="1">
                <a:latin typeface="Arial" pitchFamily="34" charset="0"/>
                <a:cs typeface="Arial" pitchFamily="34" charset="0"/>
              </a:rPr>
              <a:t>time</a:t>
            </a:r>
            <a:r>
              <a:rPr lang="cs-CZ" sz="3100" b="1" dirty="0">
                <a:latin typeface="Arial" pitchFamily="34" charset="0"/>
                <a:cs typeface="Arial" pitchFamily="34" charset="0"/>
              </a:rPr>
              <a:t> OS</a:t>
            </a:r>
            <a:r>
              <a:rPr lang="cs-CZ" sz="3100" dirty="0">
                <a:latin typeface="Arial" pitchFamily="34" charset="0"/>
                <a:cs typeface="Arial" pitchFamily="34" charset="0"/>
              </a:rPr>
              <a:t>. Nejde tedy přímo o Real-</a:t>
            </a:r>
            <a:r>
              <a:rPr lang="cs-CZ" sz="3100" dirty="0" err="1">
                <a:latin typeface="Arial" pitchFamily="34" charset="0"/>
                <a:cs typeface="Arial" pitchFamily="34" charset="0"/>
              </a:rPr>
              <a:t>time</a:t>
            </a:r>
            <a:r>
              <a:rPr lang="cs-CZ" sz="3100" dirty="0">
                <a:latin typeface="Arial" pitchFamily="34" charset="0"/>
                <a:cs typeface="Arial" pitchFamily="34" charset="0"/>
              </a:rPr>
              <a:t> OS, ale </a:t>
            </a:r>
            <a:r>
              <a:rPr lang="cs-CZ" sz="3100" dirty="0" smtClean="0">
                <a:latin typeface="Arial" pitchFamily="34" charset="0"/>
                <a:cs typeface="Arial" pitchFamily="34" charset="0"/>
              </a:rPr>
              <a:t>pouze o nástavbu pro </a:t>
            </a:r>
            <a:r>
              <a:rPr lang="cs-CZ" sz="3100" dirty="0">
                <a:latin typeface="Arial" pitchFamily="34" charset="0"/>
                <a:cs typeface="Arial" pitchFamily="34" charset="0"/>
              </a:rPr>
              <a:t>OS klasického typu. K OS je přidáno zvláštní rozšíření vrstvy HAL (</a:t>
            </a:r>
            <a:r>
              <a:rPr lang="cs-CZ" sz="3100" i="1" dirty="0" smtClean="0">
                <a:latin typeface="Arial" pitchFamily="34" charset="0"/>
                <a:cs typeface="Arial" pitchFamily="34" charset="0"/>
              </a:rPr>
              <a:t>RTX </a:t>
            </a:r>
            <a:r>
              <a:rPr lang="cs-CZ" sz="3100" i="1" dirty="0" err="1" smtClean="0">
                <a:latin typeface="Arial" pitchFamily="34" charset="0"/>
                <a:cs typeface="Arial" pitchFamily="34" charset="0"/>
              </a:rPr>
              <a:t>Realtime</a:t>
            </a:r>
            <a:r>
              <a:rPr lang="cs-CZ" sz="3100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3100" i="1" dirty="0">
                <a:latin typeface="Arial" pitchFamily="34" charset="0"/>
                <a:cs typeface="Arial" pitchFamily="34" charset="0"/>
              </a:rPr>
              <a:t>HAL </a:t>
            </a:r>
            <a:r>
              <a:rPr lang="cs-CZ" sz="3100" i="1" dirty="0" err="1">
                <a:latin typeface="Arial" pitchFamily="34" charset="0"/>
                <a:cs typeface="Arial" pitchFamily="34" charset="0"/>
              </a:rPr>
              <a:t>Extender</a:t>
            </a:r>
            <a:r>
              <a:rPr lang="cs-CZ" sz="3100" dirty="0">
                <a:latin typeface="Arial" pitchFamily="34" charset="0"/>
                <a:cs typeface="Arial" pitchFamily="34" charset="0"/>
              </a:rPr>
              <a:t>), nad kterým běží nový subsystém reálného času (RTX RTSS), </a:t>
            </a:r>
            <a:r>
              <a:rPr lang="cs-CZ" sz="3100" dirty="0" smtClean="0">
                <a:latin typeface="Arial" pitchFamily="34" charset="0"/>
                <a:cs typeface="Arial" pitchFamily="34" charset="0"/>
              </a:rPr>
              <a:t>v něm pracují procesy čistě realtimové. S tímto subsystémem komunikuje RTX ovladač</a:t>
            </a:r>
            <a:r>
              <a:rPr lang="cs-CZ" sz="3100" dirty="0">
                <a:latin typeface="Arial" pitchFamily="34" charset="0"/>
                <a:cs typeface="Arial" pitchFamily="34" charset="0"/>
              </a:rPr>
              <a:t>, </a:t>
            </a:r>
            <a:r>
              <a:rPr lang="cs-CZ" sz="3100" dirty="0" smtClean="0">
                <a:latin typeface="Arial" pitchFamily="34" charset="0"/>
                <a:cs typeface="Arial" pitchFamily="34" charset="0"/>
              </a:rPr>
              <a:t>který umožňuje běžet také Win32 procesům s podporou pro RTX (realtimovým </a:t>
            </a:r>
            <a:r>
              <a:rPr lang="cs-CZ" sz="3100" dirty="0">
                <a:latin typeface="Arial" pitchFamily="34" charset="0"/>
                <a:cs typeface="Arial" pitchFamily="34" charset="0"/>
              </a:rPr>
              <a:t>procesům, využívajícím také prostředky Windows). Více informací </a:t>
            </a:r>
            <a:r>
              <a:rPr lang="cs-CZ" sz="3100" dirty="0" smtClean="0">
                <a:latin typeface="Arial" pitchFamily="34" charset="0"/>
                <a:cs typeface="Arial" pitchFamily="34" charset="0"/>
              </a:rPr>
              <a:t>k této nástavbě na </a:t>
            </a:r>
            <a:r>
              <a:rPr lang="cs-CZ" sz="3100" dirty="0">
                <a:latin typeface="Arial" pitchFamily="34" charset="0"/>
                <a:cs typeface="Arial" pitchFamily="34" charset="0"/>
              </a:rPr>
              <a:t>stránkách Microsoftu (hledejte řetězec “</a:t>
            </a:r>
            <a:r>
              <a:rPr lang="cs-CZ" sz="3100" dirty="0" err="1">
                <a:latin typeface="Arial" pitchFamily="34" charset="0"/>
                <a:cs typeface="Arial" pitchFamily="34" charset="0"/>
              </a:rPr>
              <a:t>rtx</a:t>
            </a:r>
            <a:r>
              <a:rPr lang="cs-CZ" sz="31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3100" dirty="0" err="1">
                <a:latin typeface="Arial" pitchFamily="34" charset="0"/>
                <a:cs typeface="Arial" pitchFamily="34" charset="0"/>
              </a:rPr>
              <a:t>real-time</a:t>
            </a:r>
            <a:r>
              <a:rPr lang="cs-CZ" sz="3100" dirty="0" smtClean="0">
                <a:latin typeface="Arial" pitchFamily="34" charset="0"/>
                <a:cs typeface="Arial" pitchFamily="34" charset="0"/>
              </a:rPr>
              <a:t>”). </a:t>
            </a:r>
            <a:r>
              <a:rPr lang="en-US" sz="1900" dirty="0" smtClean="0">
                <a:latin typeface="Arial" pitchFamily="34" charset="0"/>
                <a:cs typeface="Arial" pitchFamily="34" charset="0"/>
              </a:rPr>
              <a:t>[1]</a:t>
            </a:r>
            <a:endParaRPr lang="cs-CZ" sz="19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640497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sz="2000" dirty="0" smtClean="0"/>
              <a:t>[1] </a:t>
            </a:r>
            <a:r>
              <a:rPr lang="cs-CZ" sz="2000" dirty="0"/>
              <a:t>VAVREČKOVÁ, Šárka. SLEZSKÁ UNIVERZITA V OPAVE. </a:t>
            </a:r>
            <a:r>
              <a:rPr lang="cs-CZ" sz="2000" i="1" dirty="0"/>
              <a:t>Operační systémy: Přednášky</a:t>
            </a:r>
            <a:r>
              <a:rPr lang="cs-CZ" sz="2000" dirty="0"/>
              <a:t> [online]. </a:t>
            </a:r>
            <a:r>
              <a:rPr lang="cs-CZ" sz="2000" dirty="0" smtClean="0"/>
              <a:t>2006, 2012-15-11 </a:t>
            </a:r>
            <a:r>
              <a:rPr lang="cs-CZ" sz="2000" dirty="0"/>
              <a:t>[cit. </a:t>
            </a:r>
            <a:r>
              <a:rPr lang="cs-CZ" sz="2000" smtClean="0"/>
              <a:t>2013-03-07]. </a:t>
            </a:r>
            <a:r>
              <a:rPr lang="cs-CZ" sz="2000" dirty="0"/>
              <a:t>Dostupné z: http://</a:t>
            </a:r>
            <a:r>
              <a:rPr lang="cs-CZ" sz="2000" dirty="0" err="1"/>
              <a:t>axpsu.fpf.slu.cz</a:t>
            </a:r>
            <a:r>
              <a:rPr lang="cs-CZ" sz="2000" dirty="0"/>
              <a:t>/~vav10ui/obsahy/os/</a:t>
            </a:r>
            <a:r>
              <a:rPr lang="cs-CZ" sz="2000" dirty="0" err="1"/>
              <a:t>ospredn</a:t>
            </a:r>
            <a:r>
              <a:rPr lang="cs-CZ" sz="2000" dirty="0"/>
              <a:t>/</a:t>
            </a:r>
            <a:r>
              <a:rPr lang="cs-CZ" sz="2000" dirty="0" err="1"/>
              <a:t>ospredn.pdf</a:t>
            </a:r>
            <a:r>
              <a:rPr lang="cs-CZ" sz="20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7781262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821</TotalTime>
  <Words>522</Words>
  <Application>Microsoft Office PowerPoint</Application>
  <PresentationFormat>Předvádění na obrazovce (4:3)</PresentationFormat>
  <Paragraphs>36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Motiv systému Office</vt:lpstr>
      <vt:lpstr>Cesta</vt:lpstr>
      <vt:lpstr>Prezentace aplikace PowerPoint</vt:lpstr>
      <vt:lpstr>ANOTACE</vt:lpstr>
      <vt:lpstr>Realtimové OS</vt:lpstr>
      <vt:lpstr>Prezentace aplikace PowerPoint</vt:lpstr>
      <vt:lpstr>Prezentace aplikace PowerPoint</vt:lpstr>
      <vt:lpstr>Příklady Realtime OS: QNX</vt:lpstr>
      <vt:lpstr>Příklady Realtime OS: RTLinux</vt:lpstr>
      <vt:lpstr>Příklady Realtime OS: RTX</vt:lpstr>
      <vt:lpstr>Použité zdroje</vt:lpstr>
    </vt:vector>
  </TitlesOfParts>
  <Company>SOU Uherský Brod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Ing. Radim Bublík</dc:creator>
  <cp:lastModifiedBy>bublikradim</cp:lastModifiedBy>
  <cp:revision>129</cp:revision>
  <dcterms:created xsi:type="dcterms:W3CDTF">2012-08-02T10:31:28Z</dcterms:created>
  <dcterms:modified xsi:type="dcterms:W3CDTF">2013-07-11T22:44:12Z</dcterms:modified>
</cp:coreProperties>
</file>