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  <p:sldMasterId id="2147483792" r:id="rId2"/>
  </p:sldMasterIdLst>
  <p:sldIdLst>
    <p:sldId id="271" r:id="rId3"/>
    <p:sldId id="258" r:id="rId4"/>
    <p:sldId id="272" r:id="rId5"/>
    <p:sldId id="273" r:id="rId6"/>
    <p:sldId id="274" r:id="rId7"/>
    <p:sldId id="275" r:id="rId8"/>
    <p:sldId id="276" r:id="rId9"/>
    <p:sldId id="277" r:id="rId10"/>
    <p:sldId id="278" r:id="rId11"/>
    <p:sldId id="279" r:id="rId12"/>
    <p:sldId id="280" r:id="rId13"/>
    <p:sldId id="270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4722" autoAdjust="0"/>
  </p:normalViewPr>
  <p:slideViewPr>
    <p:cSldViewPr>
      <p:cViewPr>
        <p:scale>
          <a:sx n="90" d="100"/>
          <a:sy n="90" d="100"/>
        </p:scale>
        <p:origin x="-990" y="-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>
                <a:solidFill>
                  <a:srgbClr val="94C600"/>
                </a:solidFill>
              </a:rPr>
              <a:pPr/>
              <a:t>‹#›</a:t>
            </a:fld>
            <a:endParaRPr lang="cs-CZ">
              <a:solidFill>
                <a:srgbClr val="94C6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5341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25665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18169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07803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88562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04074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2153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07994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05429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13981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68691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C37B229-3315-4450-A05C-459553D0C7DF}" type="slidenum">
              <a:rPr lang="cs-CZ" smtClean="0">
                <a:solidFill>
                  <a:srgbClr val="94C600"/>
                </a:solidFill>
              </a:rPr>
              <a:pPr/>
              <a:t>‹#›</a:t>
            </a:fld>
            <a:endParaRPr lang="cs-CZ">
              <a:solidFill>
                <a:srgbClr val="94C600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20D11D-3FDA-490A-A584-D9D128A67B9C}" type="datetimeFigureOut">
              <a:rPr lang="cs-CZ" smtClean="0"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A10FC3-42F0-45BC-BFC3-471E5C1CBF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97026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D20D11D-3FDA-490A-A584-D9D128A67B9C}" type="datetimeFigureOut">
              <a:rPr lang="cs-CZ" smtClean="0"/>
              <a:t>12.7.2013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FEA10FC3-42F0-45BC-BFC3-471E5C1CBFDC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0" y="1"/>
            <a:ext cx="9144000" cy="1196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prstClr val="white"/>
              </a:solidFill>
            </a:endParaRPr>
          </a:p>
        </p:txBody>
      </p:sp>
      <p:pic>
        <p:nvPicPr>
          <p:cNvPr id="2074" name="Picture 30" descr="logolinkI_ba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0188" y="1"/>
            <a:ext cx="3744912" cy="107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75" name="Text Box 43"/>
          <p:cNvSpPr txBox="1">
            <a:spLocks noChangeArrowheads="1"/>
          </p:cNvSpPr>
          <p:nvPr/>
        </p:nvSpPr>
        <p:spPr bwMode="auto">
          <a:xfrm>
            <a:off x="468314" y="5877272"/>
            <a:ext cx="8348663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i="1" dirty="0">
                <a:solidFill>
                  <a:prstClr val="black"/>
                </a:solidFill>
              </a:rPr>
              <a:t>Uvedení autoři, není-li uvedeno jinak, jsou autory tohoto výukového materiálu a všech jeho částí. Tento projekt je spolufinancován ESF a státním rozpočtem ČR.</a:t>
            </a:r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51012951"/>
              </p:ext>
            </p:extLst>
          </p:nvPr>
        </p:nvGraphicFramePr>
        <p:xfrm>
          <a:off x="1103784" y="1397000"/>
          <a:ext cx="6936432" cy="4372337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2321119"/>
                <a:gridCol w="4615313"/>
              </a:tblGrid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0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SŠ: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SOU</a:t>
                      </a:r>
                      <a:r>
                        <a:rPr lang="cs-CZ" sz="20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Uherský Brod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Autoři: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Ing. Radim Bublík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06547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prezentace:</a:t>
                      </a:r>
                    </a:p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(DUMu)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Distribuované OS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Tematická</a:t>
                      </a:r>
                      <a:r>
                        <a:rPr lang="cs-CZ" sz="20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oblast: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Operační</a:t>
                      </a:r>
                      <a:r>
                        <a:rPr lang="cs-CZ" sz="20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systémy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1. ročník oboru Mechanik opravář motorových vozidel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</a:t>
                      </a:r>
                      <a:r>
                        <a:rPr lang="cs-CZ" sz="20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projektu: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CZ.1.07/1.5.00/34.0369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Datum vzniku: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8. </a:t>
                      </a:r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3. 2013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579661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just">
              <a:buFont typeface="Wingdings" pitchFamily="2" charset="2"/>
              <a:buChar char="q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Záměrem této sady výukových materiálů s názvem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Operační systémy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je poskytnout žákům potřebné informace o logické struktuře a fundamentálních principech fungování moderních operačních systémů, s nimiž (nebo jejich obdobami) se budou velmi pravděpodobně setkávat po celý svůj život.</a:t>
            </a:r>
          </a:p>
          <a:p>
            <a:pPr algn="just">
              <a:buFont typeface="Wingdings" pitchFamily="2" charset="2"/>
              <a:buChar char="q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Jednotlivé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DUMy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(prezentace a pracovní listy) v této sadě pokrývají vybrané tematické oblasti, které jsou probírány v předmětu Informační a komunikační technologie na naší SŠ.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Tato prezentace je konkrétně zaměřena na tematický celek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Distribuované OS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493071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Distribuované OS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sz="2800" dirty="0" err="1" smtClean="0">
                <a:latin typeface="Arial" pitchFamily="34" charset="0"/>
                <a:cs typeface="Arial" pitchFamily="34" charset="0"/>
              </a:rPr>
              <a:t>Distribuovaný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2800" dirty="0" err="1" smtClean="0">
                <a:latin typeface="Arial" pitchFamily="34" charset="0"/>
                <a:cs typeface="Arial" pitchFamily="34" charset="0"/>
              </a:rPr>
              <a:t>systém</a:t>
            </a:r>
            <a:r>
              <a:rPr lang="en-US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2800" dirty="0">
                <a:latin typeface="Arial" pitchFamily="34" charset="0"/>
                <a:cs typeface="Arial" pitchFamily="34" charset="0"/>
              </a:rPr>
              <a:t>(</a:t>
            </a:r>
            <a:r>
              <a:rPr lang="en-US" sz="2800" dirty="0" err="1">
                <a:latin typeface="Arial" pitchFamily="34" charset="0"/>
                <a:cs typeface="Arial" pitchFamily="34" charset="0"/>
              </a:rPr>
              <a:t>nejen</a:t>
            </a:r>
            <a:r>
              <a:rPr lang="en-US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2800" dirty="0" err="1">
                <a:latin typeface="Arial" pitchFamily="34" charset="0"/>
                <a:cs typeface="Arial" pitchFamily="34" charset="0"/>
              </a:rPr>
              <a:t>operační</a:t>
            </a:r>
            <a:r>
              <a:rPr lang="en-US" sz="2800" dirty="0">
                <a:latin typeface="Arial" pitchFamily="34" charset="0"/>
                <a:cs typeface="Arial" pitchFamily="34" charset="0"/>
              </a:rPr>
              <a:t>) je </a:t>
            </a:r>
            <a:r>
              <a:rPr lang="en-US" sz="2800" dirty="0" err="1">
                <a:latin typeface="Arial" pitchFamily="34" charset="0"/>
                <a:cs typeface="Arial" pitchFamily="34" charset="0"/>
              </a:rPr>
              <a:t>systém</a:t>
            </a:r>
            <a:r>
              <a:rPr lang="en-US" sz="2800" dirty="0">
                <a:latin typeface="Arial" pitchFamily="34" charset="0"/>
                <a:cs typeface="Arial" pitchFamily="34" charset="0"/>
              </a:rPr>
              <a:t>, </a:t>
            </a:r>
            <a:r>
              <a:rPr lang="en-US" sz="2800" dirty="0" err="1">
                <a:latin typeface="Arial" pitchFamily="34" charset="0"/>
                <a:cs typeface="Arial" pitchFamily="34" charset="0"/>
              </a:rPr>
              <a:t>splňující</a:t>
            </a:r>
            <a:r>
              <a:rPr lang="en-US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2800" dirty="0" err="1">
                <a:latin typeface="Arial" pitchFamily="34" charset="0"/>
                <a:cs typeface="Arial" pitchFamily="34" charset="0"/>
              </a:rPr>
              <a:t>tyto</a:t>
            </a:r>
            <a:r>
              <a:rPr lang="en-US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2800" dirty="0" err="1" smtClean="0">
                <a:latin typeface="Arial" pitchFamily="34" charset="0"/>
                <a:cs typeface="Arial" pitchFamily="34" charset="0"/>
              </a:rPr>
              <a:t>podmínky</a:t>
            </a:r>
            <a:r>
              <a:rPr lang="en-US" sz="2800" dirty="0" smtClean="0">
                <a:latin typeface="Arial" pitchFamily="34" charset="0"/>
                <a:cs typeface="Arial" pitchFamily="34" charset="0"/>
              </a:rPr>
              <a:t>: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en-US" sz="2800" dirty="0" err="1" smtClean="0">
                <a:latin typeface="Arial" pitchFamily="34" charset="0"/>
                <a:cs typeface="Arial" pitchFamily="34" charset="0"/>
              </a:rPr>
              <a:t>pracuje</a:t>
            </a:r>
            <a:r>
              <a:rPr lang="en-US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2800" dirty="0" err="1">
                <a:latin typeface="Arial" pitchFamily="34" charset="0"/>
                <a:cs typeface="Arial" pitchFamily="34" charset="0"/>
              </a:rPr>
              <a:t>na</a:t>
            </a:r>
            <a:r>
              <a:rPr lang="en-US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2800" dirty="0" err="1">
                <a:latin typeface="Arial" pitchFamily="34" charset="0"/>
                <a:cs typeface="Arial" pitchFamily="34" charset="0"/>
              </a:rPr>
              <a:t>více</a:t>
            </a:r>
            <a:r>
              <a:rPr lang="en-US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2800" dirty="0" err="1" smtClean="0">
                <a:latin typeface="Arial" pitchFamily="34" charset="0"/>
                <a:cs typeface="Arial" pitchFamily="34" charset="0"/>
              </a:rPr>
              <a:t>než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2800" dirty="0" err="1" smtClean="0">
                <a:latin typeface="Arial" pitchFamily="34" charset="0"/>
                <a:cs typeface="Arial" pitchFamily="34" charset="0"/>
              </a:rPr>
              <a:t>jednom</a:t>
            </a:r>
            <a:r>
              <a:rPr lang="en-US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2800" dirty="0" err="1">
                <a:latin typeface="Arial" pitchFamily="34" charset="0"/>
                <a:cs typeface="Arial" pitchFamily="34" charset="0"/>
              </a:rPr>
              <a:t>procesoru</a:t>
            </a:r>
            <a:r>
              <a:rPr lang="en-US" sz="2800" dirty="0">
                <a:latin typeface="Arial" pitchFamily="34" charset="0"/>
                <a:cs typeface="Arial" pitchFamily="34" charset="0"/>
              </a:rPr>
              <a:t> (</a:t>
            </a:r>
            <a:r>
              <a:rPr lang="en-US" sz="2800" dirty="0" err="1">
                <a:latin typeface="Arial" pitchFamily="34" charset="0"/>
                <a:cs typeface="Arial" pitchFamily="34" charset="0"/>
              </a:rPr>
              <a:t>může</a:t>
            </a:r>
            <a:r>
              <a:rPr lang="en-US" sz="2800" dirty="0">
                <a:latin typeface="Arial" pitchFamily="34" charset="0"/>
                <a:cs typeface="Arial" pitchFamily="34" charset="0"/>
              </a:rPr>
              <a:t> to </a:t>
            </a:r>
            <a:r>
              <a:rPr lang="en-US" sz="2800" dirty="0" err="1">
                <a:latin typeface="Arial" pitchFamily="34" charset="0"/>
                <a:cs typeface="Arial" pitchFamily="34" charset="0"/>
              </a:rPr>
              <a:t>být</a:t>
            </a:r>
            <a:r>
              <a:rPr lang="en-US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2800" dirty="0" err="1" smtClean="0">
                <a:latin typeface="Arial" pitchFamily="34" charset="0"/>
                <a:cs typeface="Arial" pitchFamily="34" charset="0"/>
              </a:rPr>
              <a:t>i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 </a:t>
            </a:r>
            <a:r>
              <a:rPr lang="en-US" sz="2800" dirty="0" err="1" smtClean="0">
                <a:latin typeface="Arial" pitchFamily="34" charset="0"/>
                <a:cs typeface="Arial" pitchFamily="34" charset="0"/>
              </a:rPr>
              <a:t>vhodně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2800" dirty="0" err="1" smtClean="0">
                <a:latin typeface="Arial" pitchFamily="34" charset="0"/>
                <a:cs typeface="Arial" pitchFamily="34" charset="0"/>
              </a:rPr>
              <a:t>navržená</a:t>
            </a:r>
            <a:r>
              <a:rPr lang="en-US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2800" dirty="0">
                <a:latin typeface="Arial" pitchFamily="34" charset="0"/>
                <a:cs typeface="Arial" pitchFamily="34" charset="0"/>
              </a:rPr>
              <a:t>a </a:t>
            </a:r>
            <a:r>
              <a:rPr lang="en-US" sz="2800" dirty="0" err="1">
                <a:latin typeface="Arial" pitchFamily="34" charset="0"/>
                <a:cs typeface="Arial" pitchFamily="34" charset="0"/>
              </a:rPr>
              <a:t>spravovaná</a:t>
            </a:r>
            <a:r>
              <a:rPr lang="en-US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2800" dirty="0" err="1">
                <a:latin typeface="Arial" pitchFamily="34" charset="0"/>
                <a:cs typeface="Arial" pitchFamily="34" charset="0"/>
              </a:rPr>
              <a:t>počítačová</a:t>
            </a:r>
            <a:r>
              <a:rPr lang="en-US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2800" dirty="0" err="1" smtClean="0">
                <a:latin typeface="Arial" pitchFamily="34" charset="0"/>
                <a:cs typeface="Arial" pitchFamily="34" charset="0"/>
              </a:rPr>
              <a:t>síť</a:t>
            </a:r>
            <a:r>
              <a:rPr lang="en-US" sz="2800" dirty="0" smtClean="0">
                <a:latin typeface="Arial" pitchFamily="34" charset="0"/>
                <a:cs typeface="Arial" pitchFamily="34" charset="0"/>
              </a:rPr>
              <a:t>)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m</a:t>
            </a:r>
            <a:r>
              <a:rPr lang="en-US" sz="2800" dirty="0" smtClean="0">
                <a:latin typeface="Arial" pitchFamily="34" charset="0"/>
                <a:cs typeface="Arial" pitchFamily="34" charset="0"/>
              </a:rPr>
              <a:t>á </a:t>
            </a:r>
            <a:r>
              <a:rPr lang="en-US" sz="2800" dirty="0" err="1">
                <a:latin typeface="Arial" pitchFamily="34" charset="0"/>
                <a:cs typeface="Arial" pitchFamily="34" charset="0"/>
              </a:rPr>
              <a:t>svůj</a:t>
            </a:r>
            <a:r>
              <a:rPr lang="en-US" sz="2800" dirty="0">
                <a:latin typeface="Arial" pitchFamily="34" charset="0"/>
                <a:cs typeface="Arial" pitchFamily="34" charset="0"/>
              </a:rPr>
              <a:t> program </a:t>
            </a:r>
            <a:r>
              <a:rPr lang="en-US" sz="2800" dirty="0" err="1">
                <a:latin typeface="Arial" pitchFamily="34" charset="0"/>
                <a:cs typeface="Arial" pitchFamily="34" charset="0"/>
              </a:rPr>
              <a:t>rozdělen</a:t>
            </a:r>
            <a:r>
              <a:rPr lang="en-US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2800" dirty="0" err="1">
                <a:latin typeface="Arial" pitchFamily="34" charset="0"/>
                <a:cs typeface="Arial" pitchFamily="34" charset="0"/>
              </a:rPr>
              <a:t>na</a:t>
            </a:r>
            <a:r>
              <a:rPr lang="en-US" sz="2800" dirty="0">
                <a:latin typeface="Arial" pitchFamily="34" charset="0"/>
                <a:cs typeface="Arial" pitchFamily="34" charset="0"/>
              </a:rPr>
              <a:t> (</a:t>
            </a:r>
            <a:r>
              <a:rPr lang="en-US" sz="2800" dirty="0" err="1">
                <a:latin typeface="Arial" pitchFamily="34" charset="0"/>
                <a:cs typeface="Arial" pitchFamily="34" charset="0"/>
              </a:rPr>
              <a:t>samostatné</a:t>
            </a:r>
            <a:r>
              <a:rPr lang="en-US" sz="2800" dirty="0">
                <a:latin typeface="Arial" pitchFamily="34" charset="0"/>
                <a:cs typeface="Arial" pitchFamily="34" charset="0"/>
              </a:rPr>
              <a:t>) </a:t>
            </a:r>
            <a:r>
              <a:rPr lang="en-US" sz="2800" dirty="0" err="1">
                <a:latin typeface="Arial" pitchFamily="34" charset="0"/>
                <a:cs typeface="Arial" pitchFamily="34" charset="0"/>
              </a:rPr>
              <a:t>části</a:t>
            </a:r>
            <a:r>
              <a:rPr lang="en-US" sz="2800" dirty="0">
                <a:latin typeface="Arial" pitchFamily="34" charset="0"/>
                <a:cs typeface="Arial" pitchFamily="34" charset="0"/>
              </a:rPr>
              <a:t>, </a:t>
            </a:r>
            <a:r>
              <a:rPr lang="en-US" sz="2800" dirty="0" err="1" smtClean="0">
                <a:latin typeface="Arial" pitchFamily="34" charset="0"/>
                <a:cs typeface="Arial" pitchFamily="34" charset="0"/>
              </a:rPr>
              <a:t>které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2800" dirty="0" err="1" smtClean="0">
                <a:latin typeface="Arial" pitchFamily="34" charset="0"/>
                <a:cs typeface="Arial" pitchFamily="34" charset="0"/>
              </a:rPr>
              <a:t>vzájemně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2800" dirty="0" err="1" smtClean="0">
                <a:latin typeface="Arial" pitchFamily="34" charset="0"/>
                <a:cs typeface="Arial" pitchFamily="34" charset="0"/>
              </a:rPr>
              <a:t>komunikují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en-US" sz="2800" dirty="0" err="1" smtClean="0">
                <a:latin typeface="Arial" pitchFamily="34" charset="0"/>
                <a:cs typeface="Arial" pitchFamily="34" charset="0"/>
              </a:rPr>
              <a:t>každá</a:t>
            </a:r>
            <a:r>
              <a:rPr lang="en-US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2800" dirty="0" err="1">
                <a:latin typeface="Arial" pitchFamily="34" charset="0"/>
                <a:cs typeface="Arial" pitchFamily="34" charset="0"/>
              </a:rPr>
              <a:t>takováto</a:t>
            </a:r>
            <a:r>
              <a:rPr lang="en-US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2800" dirty="0" err="1">
                <a:latin typeface="Arial" pitchFamily="34" charset="0"/>
                <a:cs typeface="Arial" pitchFamily="34" charset="0"/>
              </a:rPr>
              <a:t>část</a:t>
            </a:r>
            <a:r>
              <a:rPr lang="en-US" sz="2800" dirty="0">
                <a:latin typeface="Arial" pitchFamily="34" charset="0"/>
                <a:cs typeface="Arial" pitchFamily="34" charset="0"/>
              </a:rPr>
              <a:t> je (</a:t>
            </a:r>
            <a:r>
              <a:rPr lang="en-US" sz="2800" dirty="0" err="1">
                <a:latin typeface="Arial" pitchFamily="34" charset="0"/>
                <a:cs typeface="Arial" pitchFamily="34" charset="0"/>
              </a:rPr>
              <a:t>může</a:t>
            </a:r>
            <a:r>
              <a:rPr lang="en-US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2800" dirty="0" err="1">
                <a:latin typeface="Arial" pitchFamily="34" charset="0"/>
                <a:cs typeface="Arial" pitchFamily="34" charset="0"/>
              </a:rPr>
              <a:t>být</a:t>
            </a:r>
            <a:r>
              <a:rPr lang="en-US" sz="2800" dirty="0">
                <a:latin typeface="Arial" pitchFamily="34" charset="0"/>
                <a:cs typeface="Arial" pitchFamily="34" charset="0"/>
              </a:rPr>
              <a:t>) </a:t>
            </a:r>
            <a:r>
              <a:rPr lang="en-US" sz="2800" dirty="0" err="1">
                <a:latin typeface="Arial" pitchFamily="34" charset="0"/>
                <a:cs typeface="Arial" pitchFamily="34" charset="0"/>
              </a:rPr>
              <a:t>zpracována</a:t>
            </a:r>
            <a:r>
              <a:rPr lang="en-US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2800" dirty="0" err="1">
                <a:latin typeface="Arial" pitchFamily="34" charset="0"/>
                <a:cs typeface="Arial" pitchFamily="34" charset="0"/>
              </a:rPr>
              <a:t>na</a:t>
            </a:r>
            <a:r>
              <a:rPr lang="en-US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2800" dirty="0" err="1" smtClean="0">
                <a:latin typeface="Arial" pitchFamily="34" charset="0"/>
                <a:cs typeface="Arial" pitchFamily="34" charset="0"/>
              </a:rPr>
              <a:t>jiném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2800" dirty="0" err="1" smtClean="0">
                <a:latin typeface="Arial" pitchFamily="34" charset="0"/>
                <a:cs typeface="Arial" pitchFamily="34" charset="0"/>
              </a:rPr>
              <a:t>procesoru</a:t>
            </a:r>
            <a:r>
              <a:rPr lang="en-US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2800" dirty="0">
                <a:latin typeface="Arial" pitchFamily="34" charset="0"/>
                <a:cs typeface="Arial" pitchFamily="34" charset="0"/>
              </a:rPr>
              <a:t>se </a:t>
            </a:r>
            <a:r>
              <a:rPr lang="en-US" sz="2800" dirty="0" err="1">
                <a:latin typeface="Arial" pitchFamily="34" charset="0"/>
                <a:cs typeface="Arial" pitchFamily="34" charset="0"/>
              </a:rPr>
              <a:t>zajištěním</a:t>
            </a:r>
            <a:r>
              <a:rPr lang="en-US" sz="2800" dirty="0">
                <a:latin typeface="Arial" pitchFamily="34" charset="0"/>
                <a:cs typeface="Arial" pitchFamily="34" charset="0"/>
              </a:rPr>
              <a:t> co </a:t>
            </a:r>
            <a:r>
              <a:rPr lang="en-US" sz="2800" dirty="0" err="1">
                <a:latin typeface="Arial" pitchFamily="34" charset="0"/>
                <a:cs typeface="Arial" pitchFamily="34" charset="0"/>
              </a:rPr>
              <a:t>největší</a:t>
            </a:r>
            <a:r>
              <a:rPr lang="en-US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2800" dirty="0" err="1" smtClean="0">
                <a:latin typeface="Arial" pitchFamily="34" charset="0"/>
                <a:cs typeface="Arial" pitchFamily="34" charset="0"/>
              </a:rPr>
              <a:t>transparentnosti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19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en-US" sz="1900" dirty="0">
                <a:latin typeface="Arial" pitchFamily="34" charset="0"/>
                <a:cs typeface="Arial" pitchFamily="34" charset="0"/>
              </a:rPr>
              <a:t>1</a:t>
            </a:r>
            <a:r>
              <a:rPr lang="en-US" sz="1900" dirty="0" smtClean="0">
                <a:latin typeface="Arial" pitchFamily="34" charset="0"/>
                <a:cs typeface="Arial" pitchFamily="34" charset="0"/>
              </a:rPr>
              <a:t>]</a:t>
            </a:r>
            <a:endParaRPr lang="cs-CZ" sz="19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019729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Distribuovanost</a:t>
            </a:r>
            <a:r>
              <a:rPr lang="cs-CZ" dirty="0" smtClean="0"/>
              <a:t> a její dva druhy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s-CZ" dirty="0" err="1">
                <a:latin typeface="Arial" pitchFamily="34" charset="0"/>
                <a:cs typeface="Arial" pitchFamily="34" charset="0"/>
              </a:rPr>
              <a:t>Distribuovanost</a:t>
            </a:r>
            <a:r>
              <a:rPr lang="cs-CZ" dirty="0">
                <a:latin typeface="Arial" pitchFamily="34" charset="0"/>
                <a:cs typeface="Arial" pitchFamily="34" charset="0"/>
              </a:rPr>
              <a:t> znamená možnost co nejvíce rozložit výpočet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v systému </a:t>
            </a:r>
            <a:r>
              <a:rPr lang="cs-CZ" dirty="0">
                <a:latin typeface="Arial" pitchFamily="34" charset="0"/>
                <a:cs typeface="Arial" pitchFamily="34" charset="0"/>
              </a:rPr>
              <a:t>na více míst, které pracují paralelně. Rozlišujeme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dva druhy </a:t>
            </a:r>
            <a:r>
              <a:rPr lang="cs-CZ" dirty="0" err="1">
                <a:latin typeface="Arial" pitchFamily="34" charset="0"/>
                <a:cs typeface="Arial" pitchFamily="34" charset="0"/>
              </a:rPr>
              <a:t>distribuovanosti</a:t>
            </a:r>
            <a:r>
              <a:rPr lang="cs-CZ" dirty="0">
                <a:latin typeface="Arial" pitchFamily="34" charset="0"/>
                <a:cs typeface="Arial" pitchFamily="34" charset="0"/>
              </a:rPr>
              <a:t>:</a:t>
            </a:r>
          </a:p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1) </a:t>
            </a:r>
            <a:r>
              <a:rPr lang="cs-CZ" b="1" dirty="0" err="1">
                <a:latin typeface="Arial" pitchFamily="34" charset="0"/>
                <a:cs typeface="Arial" pitchFamily="34" charset="0"/>
              </a:rPr>
              <a:t>Distribuovanost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 s hrubou </a:t>
            </a:r>
            <a:r>
              <a:rPr lang="cs-CZ" b="1" dirty="0" err="1">
                <a:latin typeface="Arial" pitchFamily="34" charset="0"/>
                <a:cs typeface="Arial" pitchFamily="34" charset="0"/>
              </a:rPr>
              <a:t>granularitou</a:t>
            </a:r>
            <a:endParaRPr lang="cs-CZ" b="1" dirty="0">
              <a:latin typeface="Arial" pitchFamily="34" charset="0"/>
              <a:cs typeface="Arial" pitchFamily="34" charset="0"/>
            </a:endParaRP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Části systému jsou spíše větší, samostatnější, méně mezi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sebou komunikují</a:t>
            </a:r>
            <a:r>
              <a:rPr lang="cs-CZ" dirty="0">
                <a:latin typeface="Arial" pitchFamily="34" charset="0"/>
                <a:cs typeface="Arial" pitchFamily="34" charset="0"/>
              </a:rPr>
              <a:t>, použitelné v případě, že je problém zajistit dobrou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a rychlou komunikaci (horší propojení počítačů - procesorů v systému</a:t>
            </a:r>
            <a:r>
              <a:rPr lang="cs-CZ" dirty="0">
                <a:latin typeface="Arial" pitchFamily="34" charset="0"/>
                <a:cs typeface="Arial" pitchFamily="34" charset="0"/>
              </a:rPr>
              <a:t>)</a:t>
            </a:r>
          </a:p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2) </a:t>
            </a:r>
            <a:r>
              <a:rPr lang="cs-CZ" b="1" dirty="0" err="1">
                <a:latin typeface="Arial" pitchFamily="34" charset="0"/>
                <a:cs typeface="Arial" pitchFamily="34" charset="0"/>
              </a:rPr>
              <a:t>Distribuovanost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 s jemnou </a:t>
            </a:r>
            <a:r>
              <a:rPr lang="cs-CZ" b="1" dirty="0" err="1">
                <a:latin typeface="Arial" pitchFamily="34" charset="0"/>
                <a:cs typeface="Arial" pitchFamily="34" charset="0"/>
              </a:rPr>
              <a:t>granularitou</a:t>
            </a:r>
            <a:endParaRPr lang="cs-CZ" b="1" dirty="0">
              <a:latin typeface="Arial" pitchFamily="34" charset="0"/>
              <a:cs typeface="Arial" pitchFamily="34" charset="0"/>
            </a:endParaRP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Části systému jsou co nejmenší,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hodně mezi </a:t>
            </a:r>
            <a:r>
              <a:rPr lang="cs-CZ" dirty="0">
                <a:latin typeface="Arial" pitchFamily="34" charset="0"/>
                <a:cs typeface="Arial" pitchFamily="34" charset="0"/>
              </a:rPr>
              <a:t>sebou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komunikují </a:t>
            </a:r>
            <a:r>
              <a:rPr lang="en-US" sz="1900" dirty="0">
                <a:solidFill>
                  <a:srgbClr val="4E3B30"/>
                </a:solidFill>
                <a:latin typeface="Arial" pitchFamily="34" charset="0"/>
                <a:cs typeface="Arial" pitchFamily="34" charset="0"/>
              </a:rPr>
              <a:t>[1]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127168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distribuovaných systémů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Rozeznáváme dva druhy distribuovaných systémů:</a:t>
            </a:r>
          </a:p>
          <a:p>
            <a:r>
              <a:rPr lang="cs-CZ" dirty="0" err="1" smtClean="0">
                <a:latin typeface="Arial" pitchFamily="34" charset="0"/>
                <a:cs typeface="Arial" pitchFamily="34" charset="0"/>
              </a:rPr>
              <a:t>Grid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Distribuovaný OS </a:t>
            </a:r>
            <a:r>
              <a:rPr lang="en-US" sz="1600" dirty="0">
                <a:solidFill>
                  <a:srgbClr val="4E3B30"/>
                </a:solidFill>
                <a:latin typeface="Arial" pitchFamily="34" charset="0"/>
                <a:cs typeface="Arial" pitchFamily="34" charset="0"/>
              </a:rPr>
              <a:t>[1]</a:t>
            </a:r>
            <a:endParaRPr lang="cs-CZ" sz="16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712253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Grid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Je distribuovaný systém, běžící na více propojených počítačích, každý z nich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má svůj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vlastní OS. Tato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síť počítačů může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být i Internet.</a:t>
            </a:r>
          </a:p>
          <a:p>
            <a:pPr marL="0" indent="0"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Jednou z nejznámějších aplikací tohoto druhu je BOINC (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Berkeley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Open </a:t>
            </a:r>
            <a:endParaRPr lang="cs-CZ" sz="20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Infrastructure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for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Network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Computing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2000" i="1" dirty="0" smtClean="0">
                <a:latin typeface="Arial" pitchFamily="34" charset="0"/>
                <a:cs typeface="Arial" pitchFamily="34" charset="0"/>
              </a:rPr>
              <a:t>http</a:t>
            </a:r>
            <a:r>
              <a:rPr lang="cs-CZ" sz="2000" i="1" dirty="0">
                <a:latin typeface="Arial" pitchFamily="34" charset="0"/>
                <a:cs typeface="Arial" pitchFamily="34" charset="0"/>
              </a:rPr>
              <a:t>://</a:t>
            </a:r>
            <a:r>
              <a:rPr lang="cs-CZ" sz="2000" i="1" dirty="0" err="1">
                <a:latin typeface="Arial" pitchFamily="34" charset="0"/>
                <a:cs typeface="Arial" pitchFamily="34" charset="0"/>
              </a:rPr>
              <a:t>boinc.berkeley.edu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). Umožňuje </a:t>
            </a:r>
            <a:endParaRPr lang="cs-CZ" sz="20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kterémukoliv uživateli, připojenému k Internetu, propůjčovat výpočetní kapacitu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svého počítače některému z projektů, využívajících tuto aplikaci. Příkladně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: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Climateprediction.net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SETI@home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Einstein@home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, několik projektů z biomedicíny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(buňky, proteiny apod.).</a:t>
            </a:r>
          </a:p>
          <a:p>
            <a:pPr marL="0" indent="0">
              <a:buNone/>
            </a:pPr>
            <a:r>
              <a:rPr lang="cs-CZ" sz="2000" dirty="0" err="1">
                <a:latin typeface="Arial" pitchFamily="34" charset="0"/>
                <a:cs typeface="Arial" pitchFamily="34" charset="0"/>
              </a:rPr>
              <a:t>Grid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je možné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si vytvořit i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doma, existují nástroje pro vytváření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gridů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v malé </a:t>
            </a:r>
          </a:p>
          <a:p>
            <a:pPr marL="0" indent="0">
              <a:buNone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domácí síti (např. u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Gentoo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Linux jde o usnadnění časově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složitých operací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, jako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typicky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dlouhodobé překládání software ze zdrojových kódů, ale třeba také pro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zpracování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multimédií apod. Pro zajímavost - u Apple se jedná o aplikaci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Xgrid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). </a:t>
            </a:r>
            <a:r>
              <a:rPr lang="en-US" sz="1600" dirty="0">
                <a:solidFill>
                  <a:srgbClr val="4E3B30"/>
                </a:solidFill>
                <a:latin typeface="Arial" pitchFamily="34" charset="0"/>
                <a:cs typeface="Arial" pitchFamily="34" charset="0"/>
              </a:rPr>
              <a:t>[1]</a:t>
            </a:r>
            <a:endParaRPr lang="cs-CZ" sz="16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865868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Distribuovaný OS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Je samostatný OS, běžící na síti procesorů, které nesdílejí společnou paměť a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zároveň poskytuje uživateli dojem jednoho počítače. Třebaže je fyzicky rozmístěn na různých počítačích</a:t>
            </a:r>
            <a:r>
              <a:rPr lang="cs-CZ" dirty="0">
                <a:latin typeface="Arial" pitchFamily="34" charset="0"/>
                <a:cs typeface="Arial" pitchFamily="34" charset="0"/>
              </a:rPr>
              <a:t>, nemá (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nemělo by</a:t>
            </a:r>
            <a:r>
              <a:rPr lang="cs-CZ" dirty="0">
                <a:latin typeface="Arial" pitchFamily="34" charset="0"/>
                <a:cs typeface="Arial" pitchFamily="34" charset="0"/>
              </a:rPr>
              <a:t>) to mít vliv na jeho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činnost a uživatel </a:t>
            </a:r>
            <a:r>
              <a:rPr lang="cs-CZ" dirty="0">
                <a:latin typeface="Arial" pitchFamily="34" charset="0"/>
                <a:cs typeface="Arial" pitchFamily="34" charset="0"/>
              </a:rPr>
              <a:t>neurčuje, kde se konkrétně jeho data zpracovávají nebo kde ve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skutečnosti </a:t>
            </a:r>
            <a:r>
              <a:rPr lang="cs-CZ" dirty="0">
                <a:latin typeface="Arial" pitchFamily="34" charset="0"/>
                <a:cs typeface="Arial" pitchFamily="34" charset="0"/>
              </a:rPr>
              <a:t>jsou uložena. Jsou zajímavější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než distribuované </a:t>
            </a:r>
            <a:r>
              <a:rPr lang="cs-CZ" dirty="0">
                <a:latin typeface="Arial" pitchFamily="34" charset="0"/>
                <a:cs typeface="Arial" pitchFamily="34" charset="0"/>
              </a:rPr>
              <a:t>aplikace.</a:t>
            </a:r>
          </a:p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Základní vlastnosti distribuovaného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OS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jsou</a:t>
            </a:r>
            <a:r>
              <a:rPr lang="cs-CZ" dirty="0">
                <a:latin typeface="Arial" pitchFamily="34" charset="0"/>
                <a:cs typeface="Arial" pitchFamily="34" charset="0"/>
              </a:rPr>
              <a:t>: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1. t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ransparentnost (“</a:t>
            </a:r>
            <a:r>
              <a:rPr lang="cs-CZ" dirty="0">
                <a:latin typeface="Arial" pitchFamily="34" charset="0"/>
                <a:cs typeface="Arial" pitchFamily="34" charset="0"/>
              </a:rPr>
              <a:t>průhlednost” - strukturu či postup není vidět)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2. flexibilita (“</a:t>
            </a:r>
            <a:r>
              <a:rPr lang="cs-CZ" dirty="0">
                <a:latin typeface="Arial" pitchFamily="34" charset="0"/>
                <a:cs typeface="Arial" pitchFamily="34" charset="0"/>
              </a:rPr>
              <a:t>přizpůsobivost”)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3.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Rozšiřitelnost </a:t>
            </a:r>
            <a:r>
              <a:rPr lang="en-US" sz="1900" dirty="0">
                <a:solidFill>
                  <a:srgbClr val="4E3B30"/>
                </a:solidFill>
                <a:latin typeface="Arial" pitchFamily="34" charset="0"/>
                <a:cs typeface="Arial" pitchFamily="34" charset="0"/>
              </a:rPr>
              <a:t>[1]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14679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Vlastnosti distribuovaného OS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Transparentnost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je nejdůležitější vlastností, znamená pro uživatele a případně </a:t>
            </a:r>
            <a:r>
              <a:rPr lang="cs-CZ" dirty="0">
                <a:latin typeface="Arial" pitchFamily="34" charset="0"/>
                <a:cs typeface="Arial" pitchFamily="34" charset="0"/>
              </a:rPr>
              <a:t>i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pro procesy </a:t>
            </a:r>
            <a:r>
              <a:rPr lang="cs-CZ" dirty="0">
                <a:latin typeface="Arial" pitchFamily="34" charset="0"/>
                <a:cs typeface="Arial" pitchFamily="34" charset="0"/>
              </a:rPr>
              <a:t>určitý dojem jednolitého systému. Týká se především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vztahu procesů a prostředků celého systému. </a:t>
            </a:r>
            <a:r>
              <a:rPr lang="en-US" sz="1600" dirty="0">
                <a:solidFill>
                  <a:srgbClr val="4E3B30"/>
                </a:solidFill>
                <a:latin typeface="Arial" pitchFamily="34" charset="0"/>
                <a:cs typeface="Arial" pitchFamily="34" charset="0"/>
              </a:rPr>
              <a:t>[1]</a:t>
            </a:r>
            <a:endParaRPr lang="cs-CZ" sz="16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85074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Transparentnost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Vyžaduje se, aby proces jednotným způsobem přistupoval k lokálním i vzdáleným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prostředkům (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přístupová transparentnost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) a zároveň aby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nemusel znát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fyzické umístění tohoto prostředku (tj. při konkretizaci prostředku, ke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kterému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chce přistupovat, neudává jeho umístění - adresu, ale identifikuje ho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jiným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způsobem, to se nazývá lokační transparentnost), prostředky mohou být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libovolně přesouvány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a připojovány k různým částem celého systému bez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ovlivnění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činnosti procesů (migrační transparentnost), procesy mohou běžet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na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kterémkoliv procesoru a dokonce mohou být při svém běhu přemístěny na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jiný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procesor, aby se vhodně vyrovnala zátěž různých částí systému (exekuční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transparentnost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), atd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en-US" sz="1600" dirty="0">
                <a:solidFill>
                  <a:srgbClr val="4E3B30"/>
                </a:solidFill>
                <a:latin typeface="Arial" pitchFamily="34" charset="0"/>
                <a:cs typeface="Arial" pitchFamily="34" charset="0"/>
              </a:rPr>
              <a:t>[1]</a:t>
            </a:r>
            <a:endParaRPr lang="cs-CZ" sz="16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964838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Flexibilita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Flexibilita znamená schopnost systému přizpůsobovat se veškerým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změnám prostředí, ve kterém pracuje, včetně různých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poruch a výpadků částí systému. Souvisí také s vlastností migrační transparentnosti. Aby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systém dosáhl dostatečné flexibility, je vhodné, aby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každá část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systému byla pokud možno co nejvíce samostatná ve své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práci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,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centrální rozhodování může tuto vlastnost narušit. V dostatečně flexibilním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systému je možné přemísťovat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provádění procesů na ty procesory, které zrovna nejsou vytížené, odlehčovat příliš vytíženým procesorům - a totéž platí i o přemísťování prostředků mezi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částmi systému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en-US" sz="1600" dirty="0">
                <a:solidFill>
                  <a:srgbClr val="4E3B30"/>
                </a:solidFill>
                <a:latin typeface="Arial" pitchFamily="34" charset="0"/>
                <a:cs typeface="Arial" pitchFamily="34" charset="0"/>
              </a:rPr>
              <a:t>[1]</a:t>
            </a:r>
            <a:endParaRPr lang="cs-CZ" sz="16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091768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Rozšiřitelnost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489917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Rozšiřitelnost souvisí s flexibilitou. Distribuovaný OS by měl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být schopen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rozšíření o (teoreticky) jakékoliv množství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procesorů. Prakticky je samozřejmě toto množství limitováno především problémy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při komunikaci. Nejde jen o propustnost linek,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která může komunikaci zdržovat nebo komplikovat, ale také o náročnost synchronizace systému, kde se z důvodu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distribuovanosti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odbourává centralizované řízení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čehokoliv. Proto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se velmi rozsáhlé distribuované OS budují především tam,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kde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tyto problémy nejsou podstatné nebo je lze řešit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en-US" sz="1600" dirty="0">
                <a:solidFill>
                  <a:srgbClr val="4E3B30"/>
                </a:solidFill>
                <a:latin typeface="Arial" pitchFamily="34" charset="0"/>
                <a:cs typeface="Arial" pitchFamily="34" charset="0"/>
              </a:rPr>
              <a:t>[1]</a:t>
            </a:r>
            <a:endParaRPr lang="cs-CZ" sz="16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896336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sz="2000" dirty="0" smtClean="0"/>
              <a:t>[1] </a:t>
            </a:r>
            <a:r>
              <a:rPr lang="cs-CZ" sz="2000" dirty="0"/>
              <a:t>VAVREČKOVÁ, Šárka. SLEZSKÁ UNIVERZITA V OPAVE. </a:t>
            </a:r>
            <a:r>
              <a:rPr lang="cs-CZ" sz="2000" i="1" dirty="0"/>
              <a:t>Operační systémy: Přednášky</a:t>
            </a:r>
            <a:r>
              <a:rPr lang="cs-CZ" sz="2000" dirty="0"/>
              <a:t> [online]. </a:t>
            </a:r>
            <a:r>
              <a:rPr lang="cs-CZ" sz="2000" dirty="0" smtClean="0"/>
              <a:t>2006, 2012-15-11 </a:t>
            </a:r>
            <a:r>
              <a:rPr lang="cs-CZ" sz="2000" dirty="0"/>
              <a:t>[cit. </a:t>
            </a:r>
            <a:r>
              <a:rPr lang="cs-CZ" sz="2000" smtClean="0"/>
              <a:t>2013-03-08]. </a:t>
            </a:r>
            <a:r>
              <a:rPr lang="cs-CZ" sz="2000" dirty="0"/>
              <a:t>Dostupné z: http://</a:t>
            </a:r>
            <a:r>
              <a:rPr lang="cs-CZ" sz="2000" dirty="0" err="1"/>
              <a:t>axpsu.fpf.slu.cz</a:t>
            </a:r>
            <a:r>
              <a:rPr lang="cs-CZ" sz="2000" dirty="0"/>
              <a:t>/~vav10ui/obsahy/os/</a:t>
            </a:r>
            <a:r>
              <a:rPr lang="cs-CZ" sz="2000" dirty="0" err="1"/>
              <a:t>ospredn</a:t>
            </a:r>
            <a:r>
              <a:rPr lang="cs-CZ" sz="2000" dirty="0"/>
              <a:t>/</a:t>
            </a:r>
            <a:r>
              <a:rPr lang="cs-CZ" sz="2000" dirty="0" err="1"/>
              <a:t>ospredn.pdf</a:t>
            </a:r>
            <a:r>
              <a:rPr lang="cs-CZ" sz="20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7781262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1031</TotalTime>
  <Words>532</Words>
  <Application>Microsoft Office PowerPoint</Application>
  <PresentationFormat>Předvádění na obrazovce (4:3)</PresentationFormat>
  <Paragraphs>58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Motiv systému Office</vt:lpstr>
      <vt:lpstr>Cesta</vt:lpstr>
      <vt:lpstr>Prezentace aplikace PowerPoint</vt:lpstr>
      <vt:lpstr>ANOTACE</vt:lpstr>
      <vt:lpstr>Distribuované OS</vt:lpstr>
      <vt:lpstr>Distribuovanost a její dva druhy</vt:lpstr>
      <vt:lpstr>Druhy distribuovaných systémů</vt:lpstr>
      <vt:lpstr>Grid</vt:lpstr>
      <vt:lpstr>Distribuovaný OS</vt:lpstr>
      <vt:lpstr>Vlastnosti distribuovaného OS</vt:lpstr>
      <vt:lpstr>Transparentnost</vt:lpstr>
      <vt:lpstr>Flexibilita</vt:lpstr>
      <vt:lpstr>Rozšiřitelnost</vt:lpstr>
      <vt:lpstr>Použité zdroje</vt:lpstr>
    </vt:vector>
  </TitlesOfParts>
  <Company>SOU Uherský Brod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Ing. Radim Bublík</dc:creator>
  <cp:lastModifiedBy>bublikradim</cp:lastModifiedBy>
  <cp:revision>146</cp:revision>
  <dcterms:created xsi:type="dcterms:W3CDTF">2012-08-02T10:31:28Z</dcterms:created>
  <dcterms:modified xsi:type="dcterms:W3CDTF">2013-07-11T22:44:23Z</dcterms:modified>
</cp:coreProperties>
</file>