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306" r:id="rId4"/>
    <p:sldId id="275" r:id="rId5"/>
    <p:sldId id="276" r:id="rId6"/>
    <p:sldId id="278" r:id="rId7"/>
    <p:sldId id="282" r:id="rId8"/>
    <p:sldId id="283" r:id="rId9"/>
    <p:sldId id="289" r:id="rId10"/>
    <p:sldId id="290" r:id="rId11"/>
    <p:sldId id="307" r:id="rId12"/>
    <p:sldId id="304" r:id="rId13"/>
    <p:sldId id="305" r:id="rId14"/>
    <p:sldId id="294" r:id="rId15"/>
    <p:sldId id="296" r:id="rId16"/>
    <p:sldId id="298" r:id="rId17"/>
    <p:sldId id="297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00"/>
    <a:srgbClr val="FF3399"/>
    <a:srgbClr val="003300"/>
    <a:srgbClr val="FF3300"/>
    <a:srgbClr val="0000FF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4" autoAdjust="0"/>
    <p:restoredTop sz="94640" autoAdjust="0"/>
  </p:normalViewPr>
  <p:slideViewPr>
    <p:cSldViewPr>
      <p:cViewPr>
        <p:scale>
          <a:sx n="75" d="100"/>
          <a:sy n="75" d="100"/>
        </p:scale>
        <p:origin x="-2174" y="-5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65CBB0-2111-4C50-8888-B833BC70DF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64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9F5A09-3F77-40CB-AB2F-976F5CE714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064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09BDAF-2170-44C1-AB6D-C49334891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891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1CE07C-0DE2-4450-A76E-E0164D5377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420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0B996C-E92F-4EB4-8587-08534E483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012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AC2A99-7019-4A43-BCA4-D3E3ECEEE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247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965ADF-E3D6-4FB6-AA4A-4EFBB12CD3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769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7C56DA-EB2A-4CA9-A721-54B4EDDE9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256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EF7830-E961-42B9-9D2D-837E8CB55E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872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C02464-2A31-412F-97D1-E1BC87EE5E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743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9FC987-9243-4128-8171-8F6284367D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4475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1E96B-BC39-4822-B672-326D04224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9940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CDFA7F-1CD7-42F2-87F0-0BBD6BA92C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7836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A270C7-8C6F-4236-B44B-9DACE49BA0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9612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05C4C3-2285-4AD1-A00A-24F9EDA667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535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C292DAC-9D7A-4B31-8EEF-2B739EA6C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8" name="Group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8394322"/>
              </p:ext>
            </p:extLst>
          </p:nvPr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Základy montážních prací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Montáž, demontáž, technické dokumentace, ruční nářadí, momentový klíč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Strojní mechanik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cs typeface="Arial" charset="0"/>
              </a:rPr>
              <a:t>ZÁKLADY MONTÁŽNÍCH PRACÍ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2A03C11-4468-4DF7-AB4D-A46EE9A7802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633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VY_32_INOVACE_31_ 616</a:t>
            </a:r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A183A5B-99B7-429C-B14C-8FD3F46ADD1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1763713" y="1989138"/>
            <a:ext cx="5400675" cy="2862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>
                <a:cs typeface="Arial" charset="0"/>
              </a:rPr>
              <a:t>ZÁKLADY MONTÁŽNÍCH PRACÍ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2B4928E-4C1C-40E2-9E4A-7CDCE2F0682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3778250" y="2205038"/>
            <a:ext cx="4465638" cy="316865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cs-CZ" kern="0" dirty="0" smtClean="0"/>
              <a:t>	</a:t>
            </a:r>
          </a:p>
          <a:p>
            <a:pPr algn="ctr" eaLnBrk="1" hangingPunct="1">
              <a:buFontTx/>
              <a:buNone/>
              <a:defRPr/>
            </a:pPr>
            <a:r>
              <a:rPr lang="cs-CZ" sz="2400" b="1" kern="0" dirty="0" smtClean="0"/>
              <a:t>Montáž představuje poslední fázi výrobního postupu. Zde spojujeme montážní prvky do dílčích celků až do konečné montážní sestavy.</a:t>
            </a: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196975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006600"/>
                </a:solidFill>
              </a:rPr>
              <a:t>Všeobecné pojmy</a:t>
            </a:r>
          </a:p>
        </p:txBody>
      </p:sp>
      <p:pic>
        <p:nvPicPr>
          <p:cNvPr id="4106" name="Picture 17" descr="C:\Users\Riha\AppData\Local\Microsoft\Windows\Temporary Internet Files\Content.IE5\8NGDTTQQ\MC9002168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2205038"/>
            <a:ext cx="2484437" cy="2855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3523C97-62FC-42A9-AAB7-C03913CB87D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125538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/>
              <a:t>Montážní prvky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44500" y="1773238"/>
            <a:ext cx="8229600" cy="41370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b="1" kern="0" dirty="0" smtClean="0"/>
              <a:t>	</a:t>
            </a:r>
            <a:r>
              <a:rPr lang="cs-CZ" sz="2400" b="1" kern="0" dirty="0" smtClean="0"/>
              <a:t>1, </a:t>
            </a:r>
            <a:r>
              <a:rPr lang="cs-CZ" sz="2400" b="1" kern="0" dirty="0" smtClean="0">
                <a:solidFill>
                  <a:srgbClr val="0070C0"/>
                </a:solidFill>
              </a:rPr>
              <a:t>Součást (S) </a:t>
            </a:r>
            <a:r>
              <a:rPr lang="cs-CZ" sz="2400" b="1" kern="0" dirty="0" smtClean="0"/>
              <a:t>– základní část výrobku z jednoho   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kern="0" dirty="0"/>
              <a:t> </a:t>
            </a:r>
            <a:r>
              <a:rPr lang="cs-CZ" sz="2400" b="1" kern="0" dirty="0" smtClean="0"/>
              <a:t>       kusu bez montážních operací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2, </a:t>
            </a:r>
            <a:r>
              <a:rPr lang="cs-CZ" sz="2400" b="1" kern="0" dirty="0" smtClean="0">
                <a:solidFill>
                  <a:srgbClr val="FF33CC"/>
                </a:solidFill>
              </a:rPr>
              <a:t>dílec (D)</a:t>
            </a:r>
            <a:r>
              <a:rPr lang="cs-CZ" sz="2400" b="1" kern="0" dirty="0" smtClean="0"/>
              <a:t> – součást stroje zhotovená z několika  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kern="0" dirty="0"/>
              <a:t> </a:t>
            </a:r>
            <a:r>
              <a:rPr lang="cs-CZ" sz="2400" b="1" kern="0" dirty="0" smtClean="0"/>
              <a:t>       strojních součástí, vzájemně spojených při   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kern="0" dirty="0"/>
              <a:t> </a:t>
            </a:r>
            <a:r>
              <a:rPr lang="cs-CZ" sz="2400" b="1" kern="0" dirty="0" smtClean="0"/>
              <a:t>       montáži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3, </a:t>
            </a:r>
            <a:r>
              <a:rPr lang="cs-CZ" sz="2400" b="1" kern="0" dirty="0" smtClean="0">
                <a:solidFill>
                  <a:srgbClr val="00CC00"/>
                </a:solidFill>
              </a:rPr>
              <a:t>podskupiny (PS)</a:t>
            </a:r>
            <a:r>
              <a:rPr lang="cs-CZ" sz="2400" b="1" kern="0" dirty="0" smtClean="0"/>
              <a:t> – vznikají spojením  určitého 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kern="0" dirty="0"/>
              <a:t> </a:t>
            </a:r>
            <a:r>
              <a:rPr lang="cs-CZ" sz="2400" b="1" kern="0" dirty="0" smtClean="0"/>
              <a:t>       množství součástí, tvoří funkční celek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4, </a:t>
            </a:r>
            <a:r>
              <a:rPr lang="cs-CZ" sz="2400" b="1" kern="0" dirty="0" smtClean="0">
                <a:solidFill>
                  <a:srgbClr val="CC3300"/>
                </a:solidFill>
              </a:rPr>
              <a:t>skupiny (SK) </a:t>
            </a:r>
            <a:r>
              <a:rPr lang="cs-CZ" sz="2400" b="1" kern="0" dirty="0" smtClean="0"/>
              <a:t>– nejvyšší montážní prvky, vytvořené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kern="0" dirty="0"/>
              <a:t> </a:t>
            </a:r>
            <a:r>
              <a:rPr lang="cs-CZ" sz="2400" b="1" kern="0" dirty="0" smtClean="0"/>
              <a:t>       spojením podskupin, tvoří funkčně zcela 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kern="0" dirty="0"/>
              <a:t> </a:t>
            </a:r>
            <a:r>
              <a:rPr lang="cs-CZ" sz="2400" b="1" kern="0" dirty="0" smtClean="0"/>
              <a:t>       samostatnou část výrobku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	5, </a:t>
            </a:r>
            <a:r>
              <a:rPr lang="cs-CZ" sz="2400" b="1" kern="0" dirty="0" smtClean="0">
                <a:solidFill>
                  <a:srgbClr val="0000FF"/>
                </a:solidFill>
              </a:rPr>
              <a:t>finální výrobek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2237CED-9920-4D97-AF35-42DA7675ED1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77838" y="1125538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CC0066"/>
                </a:solidFill>
              </a:rPr>
              <a:t>Schéma montážních prvků</a:t>
            </a:r>
          </a:p>
        </p:txBody>
      </p:sp>
      <p:sp>
        <p:nvSpPr>
          <p:cNvPr id="6153" name="AutoShape 4"/>
          <p:cNvSpPr>
            <a:spLocks noChangeArrowheads="1"/>
          </p:cNvSpPr>
          <p:nvPr/>
        </p:nvSpPr>
        <p:spPr bwMode="auto">
          <a:xfrm>
            <a:off x="684213" y="1993900"/>
            <a:ext cx="790575" cy="503238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3300"/>
                </a:solidFill>
                <a:cs typeface="Arial" charset="0"/>
              </a:rPr>
              <a:t>S</a:t>
            </a:r>
          </a:p>
        </p:txBody>
      </p:sp>
      <p:sp>
        <p:nvSpPr>
          <p:cNvPr id="6154" name="AutoShape 4"/>
          <p:cNvSpPr>
            <a:spLocks noChangeArrowheads="1"/>
          </p:cNvSpPr>
          <p:nvPr/>
        </p:nvSpPr>
        <p:spPr bwMode="auto">
          <a:xfrm>
            <a:off x="1619250" y="1989138"/>
            <a:ext cx="792163" cy="503237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S</a:t>
            </a:r>
          </a:p>
        </p:txBody>
      </p:sp>
      <p:sp>
        <p:nvSpPr>
          <p:cNvPr id="6155" name="AutoShape 4"/>
          <p:cNvSpPr>
            <a:spLocks noChangeArrowheads="1"/>
          </p:cNvSpPr>
          <p:nvPr/>
        </p:nvSpPr>
        <p:spPr bwMode="auto">
          <a:xfrm>
            <a:off x="6372225" y="1963738"/>
            <a:ext cx="792163" cy="503237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S</a:t>
            </a:r>
          </a:p>
        </p:txBody>
      </p:sp>
      <p:sp>
        <p:nvSpPr>
          <p:cNvPr id="6156" name="AutoShape 4"/>
          <p:cNvSpPr>
            <a:spLocks noChangeArrowheads="1"/>
          </p:cNvSpPr>
          <p:nvPr/>
        </p:nvSpPr>
        <p:spPr bwMode="auto">
          <a:xfrm>
            <a:off x="7308850" y="1993900"/>
            <a:ext cx="792163" cy="503238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S</a:t>
            </a:r>
          </a:p>
        </p:txBody>
      </p:sp>
      <p:sp>
        <p:nvSpPr>
          <p:cNvPr id="6157" name="AutoShape 4"/>
          <p:cNvSpPr>
            <a:spLocks noChangeArrowheads="1"/>
          </p:cNvSpPr>
          <p:nvPr/>
        </p:nvSpPr>
        <p:spPr bwMode="auto">
          <a:xfrm>
            <a:off x="5435600" y="1993900"/>
            <a:ext cx="792163" cy="503238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S</a:t>
            </a:r>
          </a:p>
        </p:txBody>
      </p:sp>
      <p:sp>
        <p:nvSpPr>
          <p:cNvPr id="6158" name="AutoShape 4"/>
          <p:cNvSpPr>
            <a:spLocks noChangeArrowheads="1"/>
          </p:cNvSpPr>
          <p:nvPr/>
        </p:nvSpPr>
        <p:spPr bwMode="auto">
          <a:xfrm>
            <a:off x="4500563" y="1993900"/>
            <a:ext cx="792162" cy="503238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S</a:t>
            </a:r>
          </a:p>
        </p:txBody>
      </p:sp>
      <p:sp>
        <p:nvSpPr>
          <p:cNvPr id="6159" name="AutoShape 4"/>
          <p:cNvSpPr>
            <a:spLocks noChangeArrowheads="1"/>
          </p:cNvSpPr>
          <p:nvPr/>
        </p:nvSpPr>
        <p:spPr bwMode="auto">
          <a:xfrm>
            <a:off x="3492500" y="1993900"/>
            <a:ext cx="792163" cy="503238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S</a:t>
            </a:r>
          </a:p>
        </p:txBody>
      </p:sp>
      <p:sp>
        <p:nvSpPr>
          <p:cNvPr id="6160" name="AutoShape 4"/>
          <p:cNvSpPr>
            <a:spLocks noChangeArrowheads="1"/>
          </p:cNvSpPr>
          <p:nvPr/>
        </p:nvSpPr>
        <p:spPr bwMode="auto">
          <a:xfrm>
            <a:off x="2555875" y="1963738"/>
            <a:ext cx="792163" cy="503237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S</a:t>
            </a:r>
          </a:p>
        </p:txBody>
      </p:sp>
      <p:sp>
        <p:nvSpPr>
          <p:cNvPr id="6161" name="AutoShape 9"/>
          <p:cNvSpPr>
            <a:spLocks noChangeArrowheads="1"/>
          </p:cNvSpPr>
          <p:nvPr/>
        </p:nvSpPr>
        <p:spPr bwMode="auto">
          <a:xfrm>
            <a:off x="684213" y="2781300"/>
            <a:ext cx="1582737" cy="431800"/>
          </a:xfrm>
          <a:prstGeom prst="parallelogram">
            <a:avLst>
              <a:gd name="adj" fmla="val 91636"/>
            </a:avLst>
          </a:prstGeom>
          <a:solidFill>
            <a:srgbClr val="FF33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D</a:t>
            </a:r>
          </a:p>
        </p:txBody>
      </p:sp>
      <p:sp>
        <p:nvSpPr>
          <p:cNvPr id="6162" name="AutoShape 9"/>
          <p:cNvSpPr>
            <a:spLocks noChangeArrowheads="1"/>
          </p:cNvSpPr>
          <p:nvPr/>
        </p:nvSpPr>
        <p:spPr bwMode="auto">
          <a:xfrm>
            <a:off x="2555875" y="2781300"/>
            <a:ext cx="1582738" cy="431800"/>
          </a:xfrm>
          <a:prstGeom prst="parallelogram">
            <a:avLst>
              <a:gd name="adj" fmla="val 91636"/>
            </a:avLst>
          </a:prstGeom>
          <a:solidFill>
            <a:srgbClr val="FF33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D</a:t>
            </a:r>
          </a:p>
        </p:txBody>
      </p:sp>
      <p:sp>
        <p:nvSpPr>
          <p:cNvPr id="6163" name="AutoShape 9"/>
          <p:cNvSpPr>
            <a:spLocks noChangeArrowheads="1"/>
          </p:cNvSpPr>
          <p:nvPr/>
        </p:nvSpPr>
        <p:spPr bwMode="auto">
          <a:xfrm>
            <a:off x="4427538" y="2801938"/>
            <a:ext cx="1582737" cy="431800"/>
          </a:xfrm>
          <a:prstGeom prst="parallelogram">
            <a:avLst>
              <a:gd name="adj" fmla="val 91636"/>
            </a:avLst>
          </a:prstGeom>
          <a:solidFill>
            <a:srgbClr val="FF33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D</a:t>
            </a:r>
          </a:p>
        </p:txBody>
      </p:sp>
      <p:sp>
        <p:nvSpPr>
          <p:cNvPr id="6164" name="AutoShape 9"/>
          <p:cNvSpPr>
            <a:spLocks noChangeArrowheads="1"/>
          </p:cNvSpPr>
          <p:nvPr/>
        </p:nvSpPr>
        <p:spPr bwMode="auto">
          <a:xfrm>
            <a:off x="6245225" y="2751138"/>
            <a:ext cx="1582738" cy="431800"/>
          </a:xfrm>
          <a:prstGeom prst="parallelogram">
            <a:avLst>
              <a:gd name="adj" fmla="val 91636"/>
            </a:avLst>
          </a:prstGeom>
          <a:solidFill>
            <a:srgbClr val="FF33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D</a:t>
            </a:r>
          </a:p>
        </p:txBody>
      </p:sp>
      <p:sp>
        <p:nvSpPr>
          <p:cNvPr id="6165" name="AutoShape 16"/>
          <p:cNvSpPr>
            <a:spLocks noChangeArrowheads="1"/>
          </p:cNvSpPr>
          <p:nvPr/>
        </p:nvSpPr>
        <p:spPr bwMode="auto">
          <a:xfrm>
            <a:off x="1293813" y="3717925"/>
            <a:ext cx="1584325" cy="576263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500 w 21600"/>
              <a:gd name="T13" fmla="*/ 4500 h 21600"/>
              <a:gd name="T14" fmla="*/ 17100 w 21600"/>
              <a:gd name="T15" fmla="*/ 171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76200">
            <a:solidFill>
              <a:srgbClr val="CC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66" name="AutoShape 16"/>
          <p:cNvSpPr>
            <a:spLocks noChangeArrowheads="1"/>
          </p:cNvSpPr>
          <p:nvPr/>
        </p:nvSpPr>
        <p:spPr bwMode="auto">
          <a:xfrm>
            <a:off x="5183188" y="3717925"/>
            <a:ext cx="1584325" cy="576263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500 w 21600"/>
              <a:gd name="T13" fmla="*/ 4500 h 21600"/>
              <a:gd name="T14" fmla="*/ 17100 w 21600"/>
              <a:gd name="T15" fmla="*/ 171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76200">
            <a:solidFill>
              <a:srgbClr val="CC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67" name="AutoShape 3"/>
          <p:cNvSpPr>
            <a:spLocks noChangeArrowheads="1"/>
          </p:cNvSpPr>
          <p:nvPr/>
        </p:nvSpPr>
        <p:spPr bwMode="auto">
          <a:xfrm>
            <a:off x="2990850" y="4724400"/>
            <a:ext cx="2232025" cy="10795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Finální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výrobek</a:t>
            </a:r>
          </a:p>
        </p:txBody>
      </p:sp>
      <p:sp>
        <p:nvSpPr>
          <p:cNvPr id="6168" name="Text Box 18"/>
          <p:cNvSpPr txBox="1">
            <a:spLocks noChangeArrowheads="1"/>
          </p:cNvSpPr>
          <p:nvPr/>
        </p:nvSpPr>
        <p:spPr bwMode="auto">
          <a:xfrm>
            <a:off x="1612900" y="3821113"/>
            <a:ext cx="121761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PS/SK</a:t>
            </a:r>
            <a:r>
              <a:rPr lang="cs-CZ" altLang="cs-CZ" sz="1800">
                <a:cs typeface="Arial" charset="0"/>
              </a:rPr>
              <a:t> </a:t>
            </a:r>
          </a:p>
        </p:txBody>
      </p:sp>
      <p:sp>
        <p:nvSpPr>
          <p:cNvPr id="6169" name="Text Box 18"/>
          <p:cNvSpPr txBox="1">
            <a:spLocks noChangeArrowheads="1"/>
          </p:cNvSpPr>
          <p:nvPr/>
        </p:nvSpPr>
        <p:spPr bwMode="auto">
          <a:xfrm>
            <a:off x="5549900" y="3806825"/>
            <a:ext cx="121761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cs typeface="Arial" charset="0"/>
              </a:rPr>
              <a:t>PS/SK</a:t>
            </a:r>
            <a:r>
              <a:rPr lang="cs-CZ" altLang="cs-CZ" sz="1800">
                <a:cs typeface="Arial" charset="0"/>
              </a:rPr>
              <a:t> </a:t>
            </a:r>
          </a:p>
        </p:txBody>
      </p:sp>
      <p:cxnSp>
        <p:nvCxnSpPr>
          <p:cNvPr id="3" name="Přímá spojnice se šipkou 2"/>
          <p:cNvCxnSpPr>
            <a:endCxn id="6161" idx="0"/>
          </p:cNvCxnSpPr>
          <p:nvPr/>
        </p:nvCxnSpPr>
        <p:spPr>
          <a:xfrm>
            <a:off x="1079500" y="2497138"/>
            <a:ext cx="395288" cy="28416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>
            <a:stCxn id="6154" idx="3"/>
            <a:endCxn id="6161" idx="1"/>
          </p:cNvCxnSpPr>
          <p:nvPr/>
        </p:nvCxnSpPr>
        <p:spPr>
          <a:xfrm flipH="1">
            <a:off x="1673225" y="2492375"/>
            <a:ext cx="342900" cy="28892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6160" idx="3"/>
            <a:endCxn id="6162" idx="0"/>
          </p:cNvCxnSpPr>
          <p:nvPr/>
        </p:nvCxnSpPr>
        <p:spPr>
          <a:xfrm>
            <a:off x="2951163" y="2466975"/>
            <a:ext cx="395287" cy="31432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68" name="Přímá spojnice se šipkou 7167"/>
          <p:cNvCxnSpPr>
            <a:stCxn id="6159" idx="3"/>
            <a:endCxn id="6162" idx="1"/>
          </p:cNvCxnSpPr>
          <p:nvPr/>
        </p:nvCxnSpPr>
        <p:spPr>
          <a:xfrm flipH="1">
            <a:off x="3544888" y="2497138"/>
            <a:ext cx="342900" cy="28416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0" name="Přímá spojnice se šipkou 7169"/>
          <p:cNvCxnSpPr>
            <a:stCxn id="6158" idx="3"/>
            <a:endCxn id="6163" idx="0"/>
          </p:cNvCxnSpPr>
          <p:nvPr/>
        </p:nvCxnSpPr>
        <p:spPr>
          <a:xfrm>
            <a:off x="4895850" y="2497138"/>
            <a:ext cx="323850" cy="3048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2" name="Přímá spojnice se šipkou 7171"/>
          <p:cNvCxnSpPr>
            <a:stCxn id="6157" idx="3"/>
            <a:endCxn id="6163" idx="1"/>
          </p:cNvCxnSpPr>
          <p:nvPr/>
        </p:nvCxnSpPr>
        <p:spPr>
          <a:xfrm flipH="1">
            <a:off x="5416550" y="2497138"/>
            <a:ext cx="415925" cy="3048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6" name="Přímá spojnice se šipkou 7175"/>
          <p:cNvCxnSpPr>
            <a:stCxn id="6155" idx="3"/>
            <a:endCxn id="6164" idx="0"/>
          </p:cNvCxnSpPr>
          <p:nvPr/>
        </p:nvCxnSpPr>
        <p:spPr>
          <a:xfrm>
            <a:off x="6767513" y="2466975"/>
            <a:ext cx="268287" cy="28416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8" name="Přímá spojnice se šipkou 7177"/>
          <p:cNvCxnSpPr>
            <a:stCxn id="6156" idx="3"/>
          </p:cNvCxnSpPr>
          <p:nvPr/>
        </p:nvCxnSpPr>
        <p:spPr>
          <a:xfrm flipH="1">
            <a:off x="7308850" y="2497138"/>
            <a:ext cx="395288" cy="2540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80" name="Přímá spojnice se šipkou 7179"/>
          <p:cNvCxnSpPr>
            <a:stCxn id="6161" idx="4"/>
          </p:cNvCxnSpPr>
          <p:nvPr/>
        </p:nvCxnSpPr>
        <p:spPr>
          <a:xfrm>
            <a:off x="1474788" y="3213100"/>
            <a:ext cx="541337" cy="50482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82" name="Přímá spojnice se šipkou 7181"/>
          <p:cNvCxnSpPr>
            <a:stCxn id="6162" idx="3"/>
          </p:cNvCxnSpPr>
          <p:nvPr/>
        </p:nvCxnSpPr>
        <p:spPr>
          <a:xfrm flipH="1">
            <a:off x="2411413" y="3213100"/>
            <a:ext cx="738187" cy="50482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85" name="Přímá spojnice se šipkou 7184"/>
          <p:cNvCxnSpPr>
            <a:stCxn id="6163" idx="4"/>
          </p:cNvCxnSpPr>
          <p:nvPr/>
        </p:nvCxnSpPr>
        <p:spPr>
          <a:xfrm>
            <a:off x="5219700" y="3233738"/>
            <a:ext cx="612775" cy="48418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88" name="Přímá spojnice se šipkou 7187"/>
          <p:cNvCxnSpPr>
            <a:stCxn id="6164" idx="3"/>
          </p:cNvCxnSpPr>
          <p:nvPr/>
        </p:nvCxnSpPr>
        <p:spPr>
          <a:xfrm flipH="1">
            <a:off x="6089650" y="3182938"/>
            <a:ext cx="749300" cy="53498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90" name="Přímá spojnice se šipkou 7189"/>
          <p:cNvCxnSpPr/>
          <p:nvPr/>
        </p:nvCxnSpPr>
        <p:spPr>
          <a:xfrm>
            <a:off x="2555875" y="4294188"/>
            <a:ext cx="1331913" cy="43021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92" name="Přímá spojnice se šipkou 7191"/>
          <p:cNvCxnSpPr/>
          <p:nvPr/>
        </p:nvCxnSpPr>
        <p:spPr>
          <a:xfrm flipH="1">
            <a:off x="4284663" y="4294188"/>
            <a:ext cx="1265237" cy="43021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F8F0C5D-EB15-4169-A85C-CB67D1C5BB8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4"/>
          <p:cNvSpPr>
            <a:spLocks noChangeArrowheads="1"/>
          </p:cNvSpPr>
          <p:nvPr/>
        </p:nvSpPr>
        <p:spPr bwMode="auto">
          <a:xfrm>
            <a:off x="468313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4" name="Rectangle 2"/>
          <p:cNvSpPr txBox="1">
            <a:spLocks noChangeArrowheads="1"/>
          </p:cNvSpPr>
          <p:nvPr/>
        </p:nvSpPr>
        <p:spPr>
          <a:xfrm>
            <a:off x="468313" y="1057275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FF33CC"/>
                </a:solidFill>
              </a:rPr>
              <a:t>Montážní dokumentace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>
          <a:xfrm>
            <a:off x="457200" y="1773238"/>
            <a:ext cx="8229600" cy="4275137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 eaLnBrk="1" hangingPunct="1">
              <a:buFontTx/>
              <a:buNone/>
              <a:defRPr/>
            </a:pPr>
            <a:r>
              <a:rPr lang="cs-CZ" sz="2800" kern="0" dirty="0" smtClean="0"/>
              <a:t>	</a:t>
            </a:r>
            <a:r>
              <a:rPr lang="cs-CZ" sz="2400" b="1" kern="0" dirty="0" smtClean="0">
                <a:solidFill>
                  <a:srgbClr val="006600"/>
                </a:solidFill>
              </a:rPr>
              <a:t>Zpracovává se tehdy, kdy složitost výrobku nebo zařízení vyžaduje při montáži dodržení definovaného postupu.</a:t>
            </a:r>
          </a:p>
          <a:p>
            <a:pPr eaLnBrk="1" hangingPunct="1">
              <a:buFontTx/>
              <a:buNone/>
              <a:defRPr/>
            </a:pPr>
            <a:endParaRPr lang="cs-CZ" sz="2400" b="1" kern="0" dirty="0" smtClean="0">
              <a:solidFill>
                <a:srgbClr val="006600"/>
              </a:solidFill>
            </a:endParaRPr>
          </a:p>
          <a:p>
            <a:pPr eaLnBrk="1" hangingPunct="1">
              <a:buFontTx/>
              <a:buNone/>
              <a:defRPr/>
            </a:pPr>
            <a:r>
              <a:rPr lang="cs-CZ" sz="2400" b="1" kern="0" dirty="0">
                <a:solidFill>
                  <a:srgbClr val="A50021"/>
                </a:solidFill>
              </a:rPr>
              <a:t> </a:t>
            </a:r>
            <a:r>
              <a:rPr lang="cs-CZ" sz="2400" b="1" kern="0" dirty="0" smtClean="0">
                <a:solidFill>
                  <a:srgbClr val="A50021"/>
                </a:solidFill>
              </a:rPr>
              <a:t>   </a:t>
            </a:r>
            <a:r>
              <a:rPr lang="cs-CZ" sz="2400" b="1" u="sng" kern="0" dirty="0" smtClean="0">
                <a:solidFill>
                  <a:srgbClr val="A50021"/>
                </a:solidFill>
              </a:rPr>
              <a:t>Konstrukční dokumentace</a:t>
            </a:r>
            <a:r>
              <a:rPr lang="cs-CZ" sz="2400" b="1" kern="0" dirty="0" smtClean="0">
                <a:solidFill>
                  <a:srgbClr val="A50021"/>
                </a:solidFill>
              </a:rPr>
              <a:t> – obsahuje výkresy podskupin, skupin i sestav a kusovník.</a:t>
            </a:r>
          </a:p>
          <a:p>
            <a:pPr eaLnBrk="1" hangingPunct="1">
              <a:buFontTx/>
              <a:buNone/>
              <a:defRPr/>
            </a:pPr>
            <a:endParaRPr lang="cs-CZ" sz="2400" b="1" kern="0" dirty="0" smtClean="0">
              <a:solidFill>
                <a:srgbClr val="A50021"/>
              </a:solidFill>
            </a:endParaRP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>
                <a:solidFill>
                  <a:srgbClr val="006600"/>
                </a:solidFill>
              </a:rPr>
              <a:t>    </a:t>
            </a:r>
            <a:r>
              <a:rPr lang="cs-CZ" sz="2400" b="1" u="sng" kern="0" dirty="0" smtClean="0">
                <a:solidFill>
                  <a:srgbClr val="006600"/>
                </a:solidFill>
              </a:rPr>
              <a:t>Technologická dokumentace</a:t>
            </a:r>
            <a:r>
              <a:rPr lang="cs-CZ" sz="2400" b="1" kern="0" dirty="0" smtClean="0">
                <a:solidFill>
                  <a:srgbClr val="006600"/>
                </a:solidFill>
              </a:rPr>
              <a:t> – určuje způsob a postup provádění montážních prací, nástroje a prostředky pro montáž</a:t>
            </a:r>
            <a:r>
              <a:rPr lang="cs-CZ" sz="2800" b="1" kern="0" dirty="0" smtClean="0">
                <a:solidFill>
                  <a:srgbClr val="006600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412B2F3-4254-4E1E-ABC6-6737E315F18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pic>
        <p:nvPicPr>
          <p:cNvPr id="8201" name="Picture 4" descr="Image000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4" t="7028" r="9834" b="59492"/>
          <a:stretch>
            <a:fillRect/>
          </a:stretch>
        </p:blipFill>
        <p:spPr bwMode="auto">
          <a:xfrm>
            <a:off x="468313" y="1647825"/>
            <a:ext cx="8207375" cy="422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Rectangle 2"/>
          <p:cNvSpPr txBox="1">
            <a:spLocks noChangeArrowheads="1"/>
          </p:cNvSpPr>
          <p:nvPr/>
        </p:nvSpPr>
        <p:spPr>
          <a:xfrm>
            <a:off x="384175" y="1076325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rgbClr val="A50021"/>
                </a:solidFill>
              </a:rPr>
              <a:t>Schéma technologické montáže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E185FC0-7940-4C21-A6D5-606DA43943A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087438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/>
              <a:t>Postup montážních prací</a:t>
            </a: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cs-CZ" sz="2800" kern="0" dirty="0" smtClean="0"/>
              <a:t>	</a:t>
            </a:r>
            <a:r>
              <a:rPr lang="cs-CZ" sz="2400" b="1" kern="0" dirty="0" smtClean="0"/>
              <a:t>- prostudovat montážní dokumentaci</a:t>
            </a: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	- připravit potřební montážní nářadí</a:t>
            </a: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	- připravit součásti v takovém pořadí jak budou </a:t>
            </a: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	  postupně montovány</a:t>
            </a: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	- pokud je třeba, dodržovat a kontrolovat stanovené </a:t>
            </a: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      tolerance</a:t>
            </a: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	- nezapomenout nainstalovat těsnění mezi jednotlivé </a:t>
            </a: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      části</a:t>
            </a: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	- pokud je třeba, použít ke správnému dotažení </a:t>
            </a: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      momentový klíč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FC60566-E8C2-4D35-A9E8-7FB61F55259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/>
              <a:t>Postup při utahování a povolování šroubů </a:t>
            </a:r>
          </a:p>
          <a:p>
            <a:pPr eaLnBrk="1" hangingPunct="1">
              <a:defRPr/>
            </a:pPr>
            <a:r>
              <a:rPr lang="cs-CZ" sz="2800" b="1" kern="0" dirty="0" smtClean="0"/>
              <a:t>a matic</a:t>
            </a:r>
          </a:p>
        </p:txBody>
      </p:sp>
      <p:pic>
        <p:nvPicPr>
          <p:cNvPr id="1024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34" t="21236" r="13435" b="34059"/>
          <a:stretch>
            <a:fillRect/>
          </a:stretch>
        </p:blipFill>
        <p:spPr bwMode="auto">
          <a:xfrm>
            <a:off x="663575" y="2222500"/>
            <a:ext cx="7666038" cy="3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1A9D104-ED50-4B40-8DD4-5B83BCE7429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2"/>
          <p:cNvSpPr>
            <a:spLocks noChangeArrowheads="1"/>
          </p:cNvSpPr>
          <p:nvPr/>
        </p:nvSpPr>
        <p:spPr bwMode="auto">
          <a:xfrm>
            <a:off x="468313" y="1125538"/>
            <a:ext cx="8229600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16046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/>
              <a:t>Montážní nářadí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defRPr/>
            </a:pPr>
            <a:endParaRPr lang="cs-CZ" sz="2400" kern="0" dirty="0" smtClean="0"/>
          </a:p>
          <a:p>
            <a:pPr algn="ctr" eaLnBrk="1" hangingPunct="1">
              <a:buFontTx/>
              <a:buNone/>
              <a:defRPr/>
            </a:pPr>
            <a:r>
              <a:rPr lang="cs-CZ" sz="1800" b="1" kern="0" dirty="0" smtClean="0"/>
              <a:t>	Pro montáž a demontáž rozebíratelných spojů se nejčastěji používají oboustranné otevřené maticové klíče, uzavřené oboustranné (očkové, prstencové) klíče, kombinace předchozích dvou druhů a hákové klíče.</a:t>
            </a:r>
          </a:p>
        </p:txBody>
      </p:sp>
      <p:pic>
        <p:nvPicPr>
          <p:cNvPr id="11275" name="Obrázek 11" descr="E:\IMAGE013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27" t="7982" r="9026" b="48042"/>
          <a:stretch>
            <a:fillRect/>
          </a:stretch>
        </p:blipFill>
        <p:spPr bwMode="auto">
          <a:xfrm>
            <a:off x="579438" y="1746250"/>
            <a:ext cx="450215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6" name="TextovéPole 1"/>
          <p:cNvSpPr txBox="1">
            <a:spLocks noChangeArrowheads="1"/>
          </p:cNvSpPr>
          <p:nvPr/>
        </p:nvSpPr>
        <p:spPr bwMode="auto">
          <a:xfrm>
            <a:off x="457200" y="4868863"/>
            <a:ext cx="80756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a,b, otevřené klíče, c, uzavřený klíč, d, očkový klíč, e, utahovací páka (ráčna) pro nástrčkový klíč, f,g, nástrčné klíče, h, kloubový klíč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9F7ECF2-7EB0-4EF8-AD6D-E45CBA6BD41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pic>
        <p:nvPicPr>
          <p:cNvPr id="12297" name="Obrázek 10" descr="E:\IMAGE013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2" t="57147" r="9590" b="2579"/>
          <a:stretch>
            <a:fillRect/>
          </a:stretch>
        </p:blipFill>
        <p:spPr bwMode="auto">
          <a:xfrm>
            <a:off x="1042988" y="1933575"/>
            <a:ext cx="6923087" cy="293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57200" y="116046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/>
              <a:t>Montážní nářadí</a:t>
            </a:r>
          </a:p>
        </p:txBody>
      </p:sp>
      <p:sp>
        <p:nvSpPr>
          <p:cNvPr id="12299" name="TextovéPole 1"/>
          <p:cNvSpPr txBox="1">
            <a:spLocks noChangeArrowheads="1"/>
          </p:cNvSpPr>
          <p:nvPr/>
        </p:nvSpPr>
        <p:spPr bwMode="auto">
          <a:xfrm>
            <a:off x="1042988" y="5157788"/>
            <a:ext cx="72009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a,b, nástrčné klíče trubkové, c, klíč pro matice se zápustnou hlavou (imbusový klíč),  d, hákový klíč, e, kolíkový klíč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1517932-A9CB-4AE9-A709-3AFD01F9A46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4" name="Rectangle 2"/>
          <p:cNvSpPr txBox="1">
            <a:spLocks noChangeArrowheads="1"/>
          </p:cNvSpPr>
          <p:nvPr/>
        </p:nvSpPr>
        <p:spPr>
          <a:xfrm>
            <a:off x="458788" y="1052513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/>
              <a:t>Sada montážních klíčů otevřených a očkových s universálním klíčem</a:t>
            </a:r>
          </a:p>
        </p:txBody>
      </p:sp>
      <p:pic>
        <p:nvPicPr>
          <p:cNvPr id="13322" name="Picture 3" descr="P212000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9" r="2623" b="10506"/>
          <a:stretch>
            <a:fillRect/>
          </a:stretch>
        </p:blipFill>
        <p:spPr bwMode="auto">
          <a:xfrm>
            <a:off x="1116013" y="2187575"/>
            <a:ext cx="6913562" cy="368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5433A9E-61C7-4232-AC1F-9123F12870E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90538" y="10017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/>
              <a:t>Nástrčné klíče – Gola sada</a:t>
            </a:r>
          </a:p>
        </p:txBody>
      </p:sp>
      <p:pic>
        <p:nvPicPr>
          <p:cNvPr id="14346" name="Picture 3" descr="P212000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1" t="13275" r="5801"/>
          <a:stretch>
            <a:fillRect/>
          </a:stretch>
        </p:blipFill>
        <p:spPr bwMode="auto">
          <a:xfrm>
            <a:off x="1692275" y="1697038"/>
            <a:ext cx="5854700" cy="410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D516155-C3A5-4C8B-99CF-44D28AAB35D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/>
              <a:t>Momentový klíč</a:t>
            </a: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 bwMode="auto">
          <a:xfrm>
            <a:off x="539750" y="168275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 eaLnBrk="1" hangingPunct="1">
              <a:buFontTx/>
              <a:buNone/>
              <a:defRPr/>
            </a:pPr>
            <a:r>
              <a:rPr lang="cs-CZ" sz="2400" b="1" kern="0" dirty="0" smtClean="0"/>
              <a:t>	Slouží k utahování šroubů nebo matic,   jejichž přítlačná síla je definovaná. </a:t>
            </a:r>
          </a:p>
        </p:txBody>
      </p:sp>
      <p:pic>
        <p:nvPicPr>
          <p:cNvPr id="15370" name="Picture 4" descr="P21200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910"/>
          <a:stretch>
            <a:fillRect/>
          </a:stretch>
        </p:blipFill>
        <p:spPr bwMode="auto">
          <a:xfrm>
            <a:off x="1519238" y="2492375"/>
            <a:ext cx="6788150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1" name="Picture 5" descr="P212000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59" t="31042" r="33554" b="36992"/>
          <a:stretch>
            <a:fillRect/>
          </a:stretch>
        </p:blipFill>
        <p:spPr bwMode="auto">
          <a:xfrm>
            <a:off x="517525" y="4133850"/>
            <a:ext cx="3751263" cy="174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B2CE1A3-77E5-49CE-9E15-3FB11A534B8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6477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/>
              <a:t>Bezpečnost práce při montážích a demontážích</a:t>
            </a: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57200" y="1881188"/>
            <a:ext cx="8229600" cy="4637087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1, seznámit se s principem činnosti opravovaného mechanizmu nebo stroje</a:t>
            </a: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2, pro práci použít pouze odpovídající nářadí a přípravky</a:t>
            </a: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3, při použití technologických postupů ručního zpracování kovů je nutné dodržet BP pro jednotlivé operace</a:t>
            </a: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4, při použití elektrického nářadí překontrolovat jeho připojovací kabel, zástrčku i zásuvku</a:t>
            </a:r>
          </a:p>
          <a:p>
            <a:pPr eaLnBrk="1" hangingPunct="1">
              <a:buFontTx/>
              <a:buNone/>
              <a:defRPr/>
            </a:pPr>
            <a:r>
              <a:rPr lang="cs-CZ" sz="2400" b="1" kern="0" dirty="0" smtClean="0"/>
              <a:t>5, pracovat s rozmyslem a nepoužívat hrubé násilí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8EE08F3-897D-4E3C-8D32-14DCA75B5F2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6" name="Rectangle 8"/>
          <p:cNvSpPr>
            <a:spLocks noChangeArrowheads="1"/>
          </p:cNvSpPr>
          <p:nvPr/>
        </p:nvSpPr>
        <p:spPr bwMode="auto">
          <a:xfrm>
            <a:off x="2843213" y="1125538"/>
            <a:ext cx="29733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17417" name="TextovéPole 1"/>
          <p:cNvSpPr txBox="1">
            <a:spLocks noChangeArrowheads="1"/>
          </p:cNvSpPr>
          <p:nvPr/>
        </p:nvSpPr>
        <p:spPr bwMode="auto">
          <a:xfrm>
            <a:off x="900113" y="2355850"/>
            <a:ext cx="763270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1, Jaké znáte montážní prvky?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2, Nakreslete schéma montáže s využitím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   montážních prvků!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3, Jaké jsou druhy montážní dokumentace?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4, Vyjmenujte alespoň tři druhy montážních klíčů!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5, Co je momentový klíč a kdy se používá?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9891F1C-C136-4A7E-8BCF-AA630E2345F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36873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endParaRPr lang="cs-CZ" sz="2800" b="1" dirty="0"/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b="1" dirty="0"/>
              <a:t>	</a:t>
            </a:r>
            <a:r>
              <a:rPr lang="cs-CZ" dirty="0"/>
              <a:t>Fialová Ing. Dana, </a:t>
            </a:r>
            <a:r>
              <a:rPr lang="cs-CZ" dirty="0" err="1"/>
              <a:t>Gradek</a:t>
            </a:r>
            <a:r>
              <a:rPr lang="cs-CZ" dirty="0"/>
              <a:t> Ing. Vladislav, </a:t>
            </a:r>
            <a:r>
              <a:rPr lang="cs-CZ" i="1" dirty="0"/>
              <a:t>Zámečnické práce a údržba –Technologie 2. díl učebnice pro SOU</a:t>
            </a:r>
            <a:r>
              <a:rPr lang="cs-CZ" dirty="0"/>
              <a:t>,  Praha, Parta 2006,</a:t>
            </a:r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dirty="0"/>
              <a:t>     ISBN 978-80-7320-105-0</a:t>
            </a:r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dirty="0"/>
              <a:t>     Použité obrázky: snímek č. 7, str. 76, obr.120b, snímek č. 9, str. 84, obr.126</a:t>
            </a:r>
          </a:p>
          <a:p>
            <a:pPr>
              <a:defRPr/>
            </a:pPr>
            <a:r>
              <a:rPr lang="cs-CZ" dirty="0"/>
              <a:t>     snímek č. 10, str. 83, obr. 128, snímek č. 11, str. 83, obr. 129</a:t>
            </a:r>
          </a:p>
          <a:p>
            <a:pPr>
              <a:defRPr/>
            </a:pPr>
            <a:endParaRPr lang="cs-CZ" dirty="0"/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dirty="0"/>
              <a:t>     Snímek č. 3, klipart Word-montážní práce</a:t>
            </a:r>
          </a:p>
          <a:p>
            <a:pPr marL="342900" indent="-342900" eaLnBrk="0" hangingPunct="0">
              <a:spcBef>
                <a:spcPct val="20000"/>
              </a:spcBef>
              <a:defRPr/>
            </a:pPr>
            <a:endParaRPr lang="cs-CZ" dirty="0"/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b="1" dirty="0"/>
              <a:t>	</a:t>
            </a:r>
            <a:r>
              <a:rPr lang="cs-CZ" dirty="0"/>
              <a:t>Outrata  Ing. Jiří, </a:t>
            </a:r>
            <a:r>
              <a:rPr lang="cs-CZ" i="1" dirty="0"/>
              <a:t>Technologie ručního zpracování kovů pro 1. ročník OU a UŠ </a:t>
            </a:r>
            <a:r>
              <a:rPr lang="cs-CZ" i="1" dirty="0" err="1"/>
              <a:t>kovo</a:t>
            </a:r>
            <a:r>
              <a:rPr lang="cs-CZ" i="1" dirty="0"/>
              <a:t> oborů, Praha, </a:t>
            </a:r>
            <a:r>
              <a:rPr lang="cs-CZ" dirty="0"/>
              <a:t>SNTL 1981, EAN 04-204-82</a:t>
            </a:r>
          </a:p>
          <a:p>
            <a:pPr marL="342900" indent="-342900" eaLnBrk="0" hangingPunct="0">
              <a:spcBef>
                <a:spcPct val="20000"/>
              </a:spcBef>
              <a:defRPr/>
            </a:pPr>
            <a:endParaRPr lang="cs-CZ" dirty="0"/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dirty="0"/>
              <a:t>      Foto: archiv autora</a:t>
            </a:r>
          </a:p>
          <a:p>
            <a:pPr marL="342900" indent="-342900" eaLnBrk="0" hangingPunct="0">
              <a:spcBef>
                <a:spcPct val="20000"/>
              </a:spcBef>
              <a:defRPr/>
            </a:pPr>
            <a:endParaRPr lang="cs-CZ" dirty="0"/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dirty="0"/>
              <a:t>	</a:t>
            </a:r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dirty="0"/>
              <a:t>		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853</TotalTime>
  <Words>441</Words>
  <Application>Microsoft Office PowerPoint</Application>
  <PresentationFormat>Předvádění na obrazovce (4:3)</PresentationFormat>
  <Paragraphs>161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Zdeněk Říha</cp:lastModifiedBy>
  <cp:revision>65</cp:revision>
  <dcterms:created xsi:type="dcterms:W3CDTF">2007-02-24T11:24:02Z</dcterms:created>
  <dcterms:modified xsi:type="dcterms:W3CDTF">2013-10-24T12:07:22Z</dcterms:modified>
</cp:coreProperties>
</file>