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73" r:id="rId3"/>
    <p:sldId id="306" r:id="rId4"/>
    <p:sldId id="275" r:id="rId5"/>
    <p:sldId id="278" r:id="rId6"/>
    <p:sldId id="282" r:id="rId7"/>
    <p:sldId id="283" r:id="rId8"/>
    <p:sldId id="289" r:id="rId9"/>
    <p:sldId id="290" r:id="rId10"/>
    <p:sldId id="307" r:id="rId11"/>
    <p:sldId id="304" r:id="rId12"/>
    <p:sldId id="305" r:id="rId13"/>
    <p:sldId id="294" r:id="rId14"/>
    <p:sldId id="308" r:id="rId15"/>
    <p:sldId id="309" r:id="rId16"/>
    <p:sldId id="310" r:id="rId17"/>
    <p:sldId id="311" r:id="rId18"/>
    <p:sldId id="312" r:id="rId19"/>
    <p:sldId id="298" r:id="rId20"/>
    <p:sldId id="297" r:id="rId2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3399"/>
    <a:srgbClr val="003300"/>
    <a:srgbClr val="FF3300"/>
    <a:srgbClr val="0000FF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24" autoAdjust="0"/>
    <p:restoredTop sz="94640" autoAdjust="0"/>
  </p:normalViewPr>
  <p:slideViewPr>
    <p:cSldViewPr>
      <p:cViewPr>
        <p:scale>
          <a:sx n="75" d="100"/>
          <a:sy n="75" d="100"/>
        </p:scale>
        <p:origin x="-2174" y="-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43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866F7-D285-48AC-9F0C-EA83ECAFA3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1331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ED8E4-0AF8-4A12-9ECE-30C090B6D2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476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01D812-FA34-4510-AF0F-8C2150BD1C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3416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5F30E5-F73B-4041-842C-7CDC424B01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9658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6C4A86-D126-4BCD-A93A-7A968F7F2A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617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9655B3-DC72-49E2-8539-78608CCFEA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0681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CA4415-1764-42CB-B75A-88ADA3A3AE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3053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671879-7027-444D-AF93-81E56CBA3B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3590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F4F1A8-29BC-42DF-930C-30B63E9FEC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5018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63FC37-E9C5-484E-8494-3C3B4AC936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9116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2D4DE9-3D2A-4700-BE29-6C92AF00EC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06072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A04490-BBE5-4F0E-ABE4-141CC61DDD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71574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92D5F5-527C-47AA-AC72-B4604C2383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82196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1F6438-D93B-4585-AFD8-8FCFABA872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13678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Nadpis a obsah nad 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A09413-B1F7-452F-AD91-D96C02DD31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6338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D40733E-8E36-4A29-80B3-4CA51708E3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mve.energetika.cz/prevody/transmise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18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622853"/>
              </p:ext>
            </p:extLst>
          </p:nvPr>
        </p:nvGraphicFramePr>
        <p:xfrm>
          <a:off x="750888" y="2060575"/>
          <a:ext cx="7559675" cy="3743325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31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Řemen, řemenice a uspořádání řemenových převodů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Montáž, demontáž, technické dokumentace, ruční nářadí, momentový klíč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Odborný výcvik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Zdeněk Říha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 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ročník, žáci 15 - 16 let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2188"/>
            <a:ext cx="7559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cs typeface="Arial" charset="0"/>
              </a:rPr>
              <a:t>Řemenové převody</a:t>
            </a:r>
          </a:p>
        </p:txBody>
      </p: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3EBE548-7EA5-4A75-A82A-128326430F7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92163" y="1633538"/>
            <a:ext cx="75612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VY_32_INOVACE_31_ 619</a:t>
            </a:r>
            <a:endParaRPr lang="cs-CZ" altLang="cs-CZ" sz="2400" b="1">
              <a:cs typeface="Arial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BCA3AFA-30CA-482B-B5F0-6521BD94FFBF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307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Rectangle 2"/>
          <p:cNvSpPr txBox="1">
            <a:spLocks noChangeArrowheads="1"/>
          </p:cNvSpPr>
          <p:nvPr/>
        </p:nvSpPr>
        <p:spPr bwMode="auto">
          <a:xfrm>
            <a:off x="685800" y="2349500"/>
            <a:ext cx="7772400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6000" b="1">
                <a:solidFill>
                  <a:schemeClr val="tx2"/>
                </a:solidFill>
              </a:rPr>
              <a:t>ŘEMENOVÉ</a:t>
            </a:r>
            <a:br>
              <a:rPr lang="cs-CZ" altLang="cs-CZ" sz="6000" b="1">
                <a:solidFill>
                  <a:schemeClr val="tx2"/>
                </a:solidFill>
              </a:rPr>
            </a:br>
            <a:r>
              <a:rPr lang="cs-CZ" altLang="cs-CZ" sz="6000" b="1">
                <a:solidFill>
                  <a:schemeClr val="tx2"/>
                </a:solidFill>
              </a:rPr>
              <a:t> PŘEVODY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C290960-976D-44CF-AE5C-E10841B1AA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8891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410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Rectangle 3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cs-CZ" altLang="cs-CZ"/>
              <a:t>	</a:t>
            </a:r>
          </a:p>
          <a:p>
            <a:pPr algn="ctr" eaLnBrk="1" hangingPunct="1">
              <a:buFontTx/>
              <a:buNone/>
            </a:pPr>
            <a:endParaRPr lang="cs-CZ" altLang="cs-CZ" b="1">
              <a:solidFill>
                <a:srgbClr val="7030A0"/>
              </a:solidFill>
            </a:endParaRPr>
          </a:p>
          <a:p>
            <a:pPr algn="ctr" eaLnBrk="1" hangingPunct="1">
              <a:buFontTx/>
              <a:buNone/>
            </a:pPr>
            <a:r>
              <a:rPr lang="cs-CZ" altLang="cs-CZ" b="1">
                <a:solidFill>
                  <a:srgbClr val="7030A0"/>
                </a:solidFill>
              </a:rPr>
              <a:t>	</a:t>
            </a:r>
            <a:r>
              <a:rPr lang="cs-CZ" altLang="cs-CZ" sz="2400" b="1">
                <a:solidFill>
                  <a:srgbClr val="7030A0"/>
                </a:solidFill>
              </a:rPr>
              <a:t>Používají se u těch zařízení, kde není nutný přesný převod a kde více záleží na pružném zachycení a tlumení rázů nebo tam, kde je pro jiný druh převodu příliš velká vzdálenost hřídelů</a:t>
            </a:r>
            <a:r>
              <a:rPr lang="cs-CZ" altLang="cs-CZ" b="1">
                <a:solidFill>
                  <a:srgbClr val="7030A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6FBA5BA-4AA2-429C-B3F6-9F4AD29D596F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0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512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Nadpis 3"/>
          <p:cNvSpPr txBox="1">
            <a:spLocks/>
          </p:cNvSpPr>
          <p:nvPr/>
        </p:nvSpPr>
        <p:spPr bwMode="auto">
          <a:xfrm>
            <a:off x="457200" y="1196975"/>
            <a:ext cx="82296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  <a:cs typeface="Arial" charset="0"/>
              </a:rPr>
              <a:t>Výhody a nevýhody řemenových převodů</a:t>
            </a:r>
          </a:p>
        </p:txBody>
      </p:sp>
      <p:sp>
        <p:nvSpPr>
          <p:cNvPr id="12" name="Zástupný symbol pro obsah 4"/>
          <p:cNvSpPr txBox="1">
            <a:spLocks/>
          </p:cNvSpPr>
          <p:nvPr/>
        </p:nvSpPr>
        <p:spPr>
          <a:xfrm>
            <a:off x="539750" y="1628775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endParaRPr lang="cs-CZ" sz="2400" b="1" dirty="0" smtClean="0">
              <a:solidFill>
                <a:srgbClr val="00B050"/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cs-CZ" sz="2400" b="1" dirty="0" smtClean="0">
                <a:solidFill>
                  <a:srgbClr val="00B050"/>
                </a:solidFill>
              </a:rPr>
              <a:t>Výhody:</a:t>
            </a:r>
            <a:endParaRPr lang="cs-CZ" sz="2400" dirty="0" smtClean="0">
              <a:solidFill>
                <a:srgbClr val="00B050"/>
              </a:solidFill>
            </a:endParaRPr>
          </a:p>
          <a:p>
            <a:pPr eaLnBrk="1" hangingPunct="1">
              <a:defRPr/>
            </a:pPr>
            <a:r>
              <a:rPr lang="cs-CZ" sz="2400" b="1" dirty="0" smtClean="0">
                <a:solidFill>
                  <a:srgbClr val="00B050"/>
                </a:solidFill>
              </a:rPr>
              <a:t>pružný přenos sil</a:t>
            </a:r>
          </a:p>
          <a:p>
            <a:pPr eaLnBrk="1" hangingPunct="1">
              <a:defRPr/>
            </a:pPr>
            <a:r>
              <a:rPr lang="cs-CZ" sz="2400" b="1" dirty="0" smtClean="0">
                <a:solidFill>
                  <a:srgbClr val="00B050"/>
                </a:solidFill>
              </a:rPr>
              <a:t>tichý chod</a:t>
            </a:r>
          </a:p>
          <a:p>
            <a:pPr eaLnBrk="1" hangingPunct="1">
              <a:defRPr/>
            </a:pPr>
            <a:r>
              <a:rPr lang="cs-CZ" sz="2400" b="1" dirty="0" smtClean="0">
                <a:solidFill>
                  <a:srgbClr val="00B050"/>
                </a:solidFill>
              </a:rPr>
              <a:t>tlumení nárazů</a:t>
            </a:r>
          </a:p>
          <a:p>
            <a:pPr eaLnBrk="1" hangingPunct="1">
              <a:defRPr/>
            </a:pPr>
            <a:r>
              <a:rPr lang="cs-CZ" sz="2400" b="1" dirty="0" smtClean="0">
                <a:solidFill>
                  <a:srgbClr val="00B050"/>
                </a:solidFill>
              </a:rPr>
              <a:t>nevyžaduje mazání</a:t>
            </a:r>
          </a:p>
          <a:p>
            <a:pPr eaLnBrk="1" hangingPunct="1">
              <a:defRPr/>
            </a:pPr>
            <a:r>
              <a:rPr lang="cs-CZ" sz="2400" b="1" dirty="0" smtClean="0">
                <a:solidFill>
                  <a:srgbClr val="00B050"/>
                </a:solidFill>
              </a:rPr>
              <a:t>malé nároky na údržbu</a:t>
            </a:r>
          </a:p>
          <a:p>
            <a:pPr eaLnBrk="1" hangingPunct="1">
              <a:defRPr/>
            </a:pPr>
            <a:r>
              <a:rPr lang="cs-CZ" sz="2400" b="1" dirty="0" smtClean="0">
                <a:solidFill>
                  <a:srgbClr val="00B050"/>
                </a:solidFill>
              </a:rPr>
              <a:t>možnost přenosu na velké vzdálenosti</a:t>
            </a:r>
          </a:p>
        </p:txBody>
      </p:sp>
      <p:sp>
        <p:nvSpPr>
          <p:cNvPr id="14" name="Zástupný symbol pro obsah 5"/>
          <p:cNvSpPr txBox="1">
            <a:spLocks/>
          </p:cNvSpPr>
          <p:nvPr/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FontTx/>
              <a:buNone/>
              <a:defRPr/>
            </a:pPr>
            <a:endParaRPr lang="cs-CZ" sz="2400" b="1" dirty="0" smtClean="0">
              <a:solidFill>
                <a:srgbClr val="FF0000"/>
              </a:solidFill>
            </a:endParaRPr>
          </a:p>
          <a:p>
            <a:pPr marL="0" indent="0" eaLnBrk="1" hangingPunct="1">
              <a:buFontTx/>
              <a:buNone/>
              <a:defRPr/>
            </a:pPr>
            <a:r>
              <a:rPr lang="cs-CZ" sz="2400" b="1" dirty="0" smtClean="0">
                <a:solidFill>
                  <a:srgbClr val="FF0000"/>
                </a:solidFill>
              </a:rPr>
              <a:t>Nevýhody:</a:t>
            </a:r>
            <a:endParaRPr lang="cs-CZ" sz="2400" dirty="0" smtClean="0">
              <a:solidFill>
                <a:srgbClr val="FF0000"/>
              </a:solidFill>
            </a:endParaRPr>
          </a:p>
          <a:p>
            <a:pPr eaLnBrk="1" hangingPunct="1">
              <a:defRPr/>
            </a:pPr>
            <a:r>
              <a:rPr lang="cs-CZ" sz="2400" b="1" dirty="0" smtClean="0">
                <a:solidFill>
                  <a:srgbClr val="FF0000"/>
                </a:solidFill>
              </a:rPr>
              <a:t>skluz vlivem protažení řemenu</a:t>
            </a:r>
          </a:p>
          <a:p>
            <a:pPr eaLnBrk="1" hangingPunct="1">
              <a:defRPr/>
            </a:pPr>
            <a:r>
              <a:rPr lang="cs-CZ" sz="2400" b="1" dirty="0" smtClean="0">
                <a:solidFill>
                  <a:srgbClr val="FF0000"/>
                </a:solidFill>
              </a:rPr>
              <a:t>nepřesný převodový poměr</a:t>
            </a:r>
          </a:p>
          <a:p>
            <a:pPr eaLnBrk="1" hangingPunct="1">
              <a:defRPr/>
            </a:pPr>
            <a:r>
              <a:rPr lang="cs-CZ" sz="2400" b="1" dirty="0" smtClean="0">
                <a:solidFill>
                  <a:srgbClr val="FF0000"/>
                </a:solidFill>
              </a:rPr>
              <a:t>omezená provozní teplota</a:t>
            </a:r>
          </a:p>
          <a:p>
            <a:pPr eaLnBrk="1" hangingPunct="1">
              <a:defRPr/>
            </a:pPr>
            <a:r>
              <a:rPr lang="cs-CZ" sz="2400" b="1" dirty="0" smtClean="0">
                <a:solidFill>
                  <a:srgbClr val="FF0000"/>
                </a:solidFill>
              </a:rPr>
              <a:t>dostatečné zatížení silami, potřebnými k napnutí řemenu</a:t>
            </a:r>
          </a:p>
          <a:p>
            <a:pPr eaLnBrk="1" hangingPunct="1">
              <a:defRPr/>
            </a:pPr>
            <a:endParaRPr lang="cs-CZ" dirty="0" smtClean="0"/>
          </a:p>
          <a:p>
            <a:pPr eaLnBrk="1" hangingPunct="1"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17998FC-64F2-4A5B-A9CD-15B72F2BD84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615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Rectangle 4"/>
          <p:cNvSpPr>
            <a:spLocks noChangeArrowheads="1"/>
          </p:cNvSpPr>
          <p:nvPr/>
        </p:nvSpPr>
        <p:spPr bwMode="auto">
          <a:xfrm>
            <a:off x="468313" y="1052513"/>
            <a:ext cx="82296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6153" name="Rectangle 2"/>
          <p:cNvSpPr txBox="1">
            <a:spLocks noChangeArrowheads="1"/>
          </p:cNvSpPr>
          <p:nvPr/>
        </p:nvSpPr>
        <p:spPr bwMode="auto">
          <a:xfrm>
            <a:off x="431800" y="1052513"/>
            <a:ext cx="8229600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Rozdělení řemenových převodů</a:t>
            </a:r>
          </a:p>
        </p:txBody>
      </p:sp>
      <p:sp>
        <p:nvSpPr>
          <p:cNvPr id="6154" name="Rectangle 3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cs-CZ" altLang="cs-CZ"/>
              <a:t>	</a:t>
            </a:r>
          </a:p>
          <a:p>
            <a:pPr eaLnBrk="1" hangingPunct="1">
              <a:buFontTx/>
              <a:buNone/>
            </a:pPr>
            <a:r>
              <a:rPr lang="cs-CZ" altLang="cs-CZ" b="1"/>
              <a:t>	</a:t>
            </a:r>
            <a:r>
              <a:rPr lang="cs-CZ" altLang="cs-CZ" sz="2400" b="1"/>
              <a:t>Základní rozdělení je podle hledisek:</a:t>
            </a:r>
          </a:p>
          <a:p>
            <a:pPr eaLnBrk="1" hangingPunct="1">
              <a:buFontTx/>
              <a:buNone/>
            </a:pPr>
            <a:endParaRPr lang="cs-CZ" altLang="cs-CZ" sz="2400" b="1"/>
          </a:p>
          <a:p>
            <a:pPr eaLnBrk="1" hangingPunct="1">
              <a:buFontTx/>
              <a:buNone/>
            </a:pPr>
            <a:r>
              <a:rPr lang="cs-CZ" altLang="cs-CZ" sz="2400" b="1"/>
              <a:t>		</a:t>
            </a:r>
            <a:r>
              <a:rPr lang="cs-CZ" altLang="cs-CZ" sz="2400" b="1">
                <a:solidFill>
                  <a:srgbClr val="FF0000"/>
                </a:solidFill>
              </a:rPr>
              <a:t>a, změna rychlosti</a:t>
            </a:r>
          </a:p>
          <a:p>
            <a:pPr eaLnBrk="1" hangingPunct="1">
              <a:buFontTx/>
              <a:buNone/>
            </a:pPr>
            <a:endParaRPr lang="cs-CZ" altLang="cs-CZ" sz="2400" b="1"/>
          </a:p>
          <a:p>
            <a:pPr eaLnBrk="1" hangingPunct="1">
              <a:buFontTx/>
              <a:buNone/>
            </a:pPr>
            <a:r>
              <a:rPr lang="cs-CZ" altLang="cs-CZ" sz="2400" b="1"/>
              <a:t>			</a:t>
            </a:r>
            <a:r>
              <a:rPr lang="cs-CZ" altLang="cs-CZ" sz="2400" b="1">
                <a:solidFill>
                  <a:srgbClr val="0066FF"/>
                </a:solidFill>
              </a:rPr>
              <a:t>b, změna směru otáčení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05B5DC5-0014-451A-AB35-627C2711408A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15888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717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Rectangle 2"/>
          <p:cNvSpPr>
            <a:spLocks noChangeArrowheads="1"/>
          </p:cNvSpPr>
          <p:nvPr/>
        </p:nvSpPr>
        <p:spPr bwMode="auto">
          <a:xfrm>
            <a:off x="539750" y="1052513"/>
            <a:ext cx="82296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7177" name="Nadpis 1"/>
          <p:cNvSpPr txBox="1">
            <a:spLocks/>
          </p:cNvSpPr>
          <p:nvPr/>
        </p:nvSpPr>
        <p:spPr bwMode="auto">
          <a:xfrm>
            <a:off x="457200" y="1057275"/>
            <a:ext cx="82296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Převodový poměr</a:t>
            </a:r>
          </a:p>
        </p:txBody>
      </p:sp>
      <p:sp>
        <p:nvSpPr>
          <p:cNvPr id="7178" name="Zástupný symbol pro obsah 2"/>
          <p:cNvSpPr txBox="1">
            <a:spLocks/>
          </p:cNvSpPr>
          <p:nvPr/>
        </p:nvSpPr>
        <p:spPr bwMode="auto">
          <a:xfrm>
            <a:off x="539750" y="1628775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cs-CZ" altLang="cs-CZ" sz="2400" b="1"/>
              <a:t>Převodový poměr je závislý na otáčkách a průměrech kol (řemenic). Tyto veličiny jsou k sobě v nepřímém poměru.</a:t>
            </a:r>
          </a:p>
          <a:p>
            <a:pPr eaLnBrk="1" hangingPunct="1">
              <a:buFontTx/>
              <a:buNone/>
            </a:pPr>
            <a:endParaRPr lang="cs-CZ" altLang="cs-CZ" sz="2400" b="1"/>
          </a:p>
          <a:p>
            <a:pPr eaLnBrk="1" hangingPunct="1">
              <a:buFontTx/>
              <a:buNone/>
            </a:pPr>
            <a:r>
              <a:rPr lang="cs-CZ" altLang="cs-CZ" sz="2800" b="1"/>
              <a:t>	</a:t>
            </a:r>
            <a:r>
              <a:rPr lang="cs-CZ" altLang="cs-CZ" sz="2400" b="1"/>
              <a:t>i </a:t>
            </a:r>
            <a:r>
              <a:rPr lang="cs-CZ" altLang="cs-CZ" sz="1600" b="1"/>
              <a:t>1,2</a:t>
            </a:r>
            <a:r>
              <a:rPr lang="cs-CZ" altLang="cs-CZ" sz="2400" b="1"/>
              <a:t>   =   </a:t>
            </a:r>
            <a:r>
              <a:rPr lang="cs-CZ" altLang="cs-CZ" sz="2400" b="1" u="sng"/>
              <a:t>otáčky hnacího kola   </a:t>
            </a:r>
            <a:r>
              <a:rPr lang="cs-CZ" altLang="cs-CZ" sz="2400" b="1"/>
              <a:t>  = </a:t>
            </a:r>
            <a:r>
              <a:rPr lang="cs-CZ" altLang="cs-CZ" sz="2400" b="1" i="1" u="sng"/>
              <a:t>n1</a:t>
            </a:r>
            <a:r>
              <a:rPr lang="cs-CZ" altLang="cs-CZ" sz="2400" b="1" i="1"/>
              <a:t>  nebo  </a:t>
            </a:r>
            <a:r>
              <a:rPr lang="cs-CZ" altLang="cs-CZ" sz="2400" b="1" i="1" u="sng"/>
              <a:t>D2</a:t>
            </a:r>
            <a:endParaRPr lang="cs-CZ" altLang="cs-CZ" sz="2400" b="1" u="sng"/>
          </a:p>
          <a:p>
            <a:pPr eaLnBrk="1" hangingPunct="1">
              <a:buFontTx/>
              <a:buNone/>
            </a:pPr>
            <a:r>
              <a:rPr lang="cs-CZ" altLang="cs-CZ" sz="2400" b="1"/>
              <a:t>		   otáčky hnaného kola      n2	        D1</a:t>
            </a:r>
          </a:p>
        </p:txBody>
      </p:sp>
      <p:pic>
        <p:nvPicPr>
          <p:cNvPr id="7179" name="Picture 5" descr="skenovat000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385" b="22101"/>
          <a:stretch>
            <a:fillRect/>
          </a:stretch>
        </p:blipFill>
        <p:spPr bwMode="auto">
          <a:xfrm>
            <a:off x="2124075" y="4149725"/>
            <a:ext cx="4038600" cy="174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3D66027-3564-40AE-BB45-73DFA40EC558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819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Rectangle 2"/>
          <p:cNvSpPr>
            <a:spLocks noChangeArrowheads="1"/>
          </p:cNvSpPr>
          <p:nvPr/>
        </p:nvSpPr>
        <p:spPr bwMode="auto">
          <a:xfrm>
            <a:off x="457200" y="1052513"/>
            <a:ext cx="8229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400" b="1">
              <a:solidFill>
                <a:schemeClr val="tx2"/>
              </a:solidFill>
            </a:endParaRPr>
          </a:p>
        </p:txBody>
      </p:sp>
      <p:sp>
        <p:nvSpPr>
          <p:cNvPr id="8201" name="Rectangle 2"/>
          <p:cNvSpPr txBox="1">
            <a:spLocks noChangeArrowheads="1"/>
          </p:cNvSpPr>
          <p:nvPr/>
        </p:nvSpPr>
        <p:spPr bwMode="auto">
          <a:xfrm>
            <a:off x="457200" y="1052513"/>
            <a:ext cx="82296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Řemenový převod pro změnu rychlosti</a:t>
            </a:r>
          </a:p>
        </p:txBody>
      </p:sp>
      <p:sp>
        <p:nvSpPr>
          <p:cNvPr id="8202" name="Rectangle 4"/>
          <p:cNvSpPr txBox="1">
            <a:spLocks noChangeArrowheads="1"/>
          </p:cNvSpPr>
          <p:nvPr/>
        </p:nvSpPr>
        <p:spPr bwMode="auto">
          <a:xfrm>
            <a:off x="552450" y="2332038"/>
            <a:ext cx="8147050" cy="325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cs-CZ" altLang="cs-CZ" sz="2400" b="1">
                <a:solidFill>
                  <a:srgbClr val="FF0000"/>
                </a:solidFill>
              </a:rPr>
              <a:t>Změna rychlosti je dána poměrem průměrů </a:t>
            </a:r>
          </a:p>
          <a:p>
            <a:pPr algn="ctr" eaLnBrk="1" hangingPunct="1">
              <a:buFontTx/>
              <a:buNone/>
            </a:pPr>
            <a:r>
              <a:rPr lang="cs-CZ" altLang="cs-CZ" sz="2400" b="1">
                <a:solidFill>
                  <a:srgbClr val="FF0000"/>
                </a:solidFill>
              </a:rPr>
              <a:t>hnaného a hnacího kola.</a:t>
            </a:r>
          </a:p>
          <a:p>
            <a:pPr eaLnBrk="1" hangingPunct="1">
              <a:buFontTx/>
              <a:buNone/>
            </a:pPr>
            <a:endParaRPr lang="cs-CZ" altLang="cs-CZ" sz="2400" b="1"/>
          </a:p>
          <a:p>
            <a:pPr eaLnBrk="1" hangingPunct="1">
              <a:buFontTx/>
              <a:buNone/>
            </a:pPr>
            <a:r>
              <a:rPr lang="cs-CZ" altLang="cs-CZ" sz="2400" b="1"/>
              <a:t>    Při přenášení síly je spodní část řemenu napjatá a horní část mírně prověšená, čímž dochází k lepšímu opásání řemenice. Tím je tření mezi řemenem a řemenicí větší a může se přenášet větší výkon.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805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BFE85F7-4B6E-4FC5-8346-6277046BC03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922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Rectangle 2"/>
          <p:cNvSpPr txBox="1">
            <a:spLocks noChangeArrowheads="1"/>
          </p:cNvSpPr>
          <p:nvPr/>
        </p:nvSpPr>
        <p:spPr bwMode="auto">
          <a:xfrm>
            <a:off x="422275" y="1192213"/>
            <a:ext cx="82296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Řemenové převody směrové</a:t>
            </a:r>
          </a:p>
        </p:txBody>
      </p:sp>
      <p:sp>
        <p:nvSpPr>
          <p:cNvPr id="9225" name="Rectangle 3"/>
          <p:cNvSpPr txBox="1">
            <a:spLocks noChangeArrowheads="1"/>
          </p:cNvSpPr>
          <p:nvPr/>
        </p:nvSpPr>
        <p:spPr bwMode="auto">
          <a:xfrm>
            <a:off x="454025" y="1909763"/>
            <a:ext cx="82296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800" b="1"/>
              <a:t>	</a:t>
            </a:r>
            <a:r>
              <a:rPr lang="cs-CZ" altLang="cs-CZ" sz="2400" b="1"/>
              <a:t>a, stejnosměrný převod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400" b="1"/>
              <a:t>	b, zkřížený převod ke změně směru otáčení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400" b="1"/>
              <a:t>	c, polozkřížený převod pro spojení nesouosých 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400" b="1"/>
              <a:t>        hřídelů</a:t>
            </a:r>
          </a:p>
        </p:txBody>
      </p:sp>
      <p:pic>
        <p:nvPicPr>
          <p:cNvPr id="9226" name="Picture 5" descr="skenovat00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49" r="6525" b="8533"/>
          <a:stretch>
            <a:fillRect/>
          </a:stretch>
        </p:blipFill>
        <p:spPr bwMode="auto">
          <a:xfrm>
            <a:off x="900113" y="3738563"/>
            <a:ext cx="7559675" cy="2138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6B3B5A4-E890-481B-8060-9533DA24510F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024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Rectangle 2"/>
          <p:cNvSpPr>
            <a:spLocks noChangeArrowheads="1"/>
          </p:cNvSpPr>
          <p:nvPr/>
        </p:nvSpPr>
        <p:spPr bwMode="auto">
          <a:xfrm>
            <a:off x="468313" y="1125538"/>
            <a:ext cx="8229600" cy="29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10249" name="Nadpis 1"/>
          <p:cNvSpPr txBox="1">
            <a:spLocks/>
          </p:cNvSpPr>
          <p:nvPr/>
        </p:nvSpPr>
        <p:spPr bwMode="auto">
          <a:xfrm>
            <a:off x="457200" y="1125538"/>
            <a:ext cx="82296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Řemenový převod stejnosměrný</a:t>
            </a:r>
          </a:p>
        </p:txBody>
      </p:sp>
      <p:sp>
        <p:nvSpPr>
          <p:cNvPr id="10250" name="Zástupný symbol pro text 2"/>
          <p:cNvSpPr txBox="1">
            <a:spLocks/>
          </p:cNvSpPr>
          <p:nvPr/>
        </p:nvSpPr>
        <p:spPr bwMode="auto">
          <a:xfrm>
            <a:off x="457200" y="1600200"/>
            <a:ext cx="8229600" cy="218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FontTx/>
              <a:buNone/>
            </a:pPr>
            <a:endParaRPr lang="cs-CZ" altLang="cs-CZ" sz="2800" b="1"/>
          </a:p>
          <a:p>
            <a:pPr algn="ctr" eaLnBrk="1" hangingPunct="1">
              <a:buFontTx/>
              <a:buNone/>
            </a:pPr>
            <a:r>
              <a:rPr lang="cs-CZ" altLang="cs-CZ" sz="2400" b="1">
                <a:solidFill>
                  <a:srgbClr val="C00000"/>
                </a:solidFill>
              </a:rPr>
              <a:t>Toto uspořádání slouží k přenosu točivého momentu a změně rychlosti. </a:t>
            </a:r>
          </a:p>
          <a:p>
            <a:pPr algn="ctr" eaLnBrk="1" hangingPunct="1">
              <a:buFontTx/>
              <a:buNone/>
            </a:pPr>
            <a:r>
              <a:rPr lang="cs-CZ" altLang="cs-CZ" sz="2400" b="1"/>
              <a:t>Lze je použít i na větší vzdálenosti.</a:t>
            </a:r>
          </a:p>
        </p:txBody>
      </p:sp>
      <p:pic>
        <p:nvPicPr>
          <p:cNvPr id="10251" name="Picture 13" descr="C:\Documents and Settings\Riha\Dokumenty\Obrázky\2013-05-14\IMAGE013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3" t="9470" r="6848" b="17545"/>
          <a:stretch>
            <a:fillRect/>
          </a:stretch>
        </p:blipFill>
        <p:spPr bwMode="auto">
          <a:xfrm>
            <a:off x="2074863" y="3573463"/>
            <a:ext cx="5016500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C7A8F91-4C28-4F14-8733-6AD49B20B94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127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Nadpis 1"/>
          <p:cNvSpPr>
            <a:spLocks/>
          </p:cNvSpPr>
          <p:nvPr/>
        </p:nvSpPr>
        <p:spPr bwMode="auto">
          <a:xfrm>
            <a:off x="457200" y="1052513"/>
            <a:ext cx="8291513" cy="71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11273" name="Rectangle 2"/>
          <p:cNvSpPr txBox="1">
            <a:spLocks noChangeArrowheads="1"/>
          </p:cNvSpPr>
          <p:nvPr/>
        </p:nvSpPr>
        <p:spPr bwMode="auto">
          <a:xfrm>
            <a:off x="465138" y="1196975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    Zkřížené opásání 	    Polozkřížené opásání </a:t>
            </a:r>
            <a:br>
              <a:rPr lang="cs-CZ" altLang="cs-CZ" sz="2800" b="1">
                <a:solidFill>
                  <a:schemeClr val="tx2"/>
                </a:solidFill>
              </a:rPr>
            </a:br>
            <a:r>
              <a:rPr lang="cs-CZ" altLang="cs-CZ" sz="2800" b="1">
                <a:solidFill>
                  <a:schemeClr val="tx2"/>
                </a:solidFill>
              </a:rPr>
              <a:t>			</a:t>
            </a:r>
          </a:p>
        </p:txBody>
      </p:sp>
      <p:sp>
        <p:nvSpPr>
          <p:cNvPr id="11274" name="Rectangle 3"/>
          <p:cNvSpPr txBox="1">
            <a:spLocks noChangeArrowheads="1"/>
          </p:cNvSpPr>
          <p:nvPr/>
        </p:nvSpPr>
        <p:spPr bwMode="auto">
          <a:xfrm>
            <a:off x="457200" y="1600200"/>
            <a:ext cx="3609975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cs-CZ" altLang="cs-CZ" sz="2400" b="1"/>
              <a:t>  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cs-CZ" altLang="cs-CZ" sz="2400" b="1"/>
              <a:t>	</a:t>
            </a:r>
            <a:r>
              <a:rPr lang="cs-CZ" altLang="cs-CZ" sz="2000" b="1"/>
              <a:t>Pro velké obvodové rychlosti, široké řemeny a hlavní pohony se toto opásání nehodí.</a:t>
            </a:r>
          </a:p>
        </p:txBody>
      </p:sp>
      <p:sp>
        <p:nvSpPr>
          <p:cNvPr id="11275" name="Rectangle 4"/>
          <p:cNvSpPr txBox="1">
            <a:spLocks noChangeArrowheads="1"/>
          </p:cNvSpPr>
          <p:nvPr/>
        </p:nvSpPr>
        <p:spPr bwMode="auto">
          <a:xfrm>
            <a:off x="4416425" y="1543050"/>
            <a:ext cx="4259263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</a:pPr>
            <a:endParaRPr lang="cs-CZ" altLang="cs-CZ" sz="2000" b="1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000" b="1"/>
              <a:t>Používá pro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000" b="1"/>
              <a:t>Mimoběžné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000" b="1"/>
              <a:t> hřídele. Osy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000" b="1"/>
              <a:t>hřídelů musí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000" b="1"/>
              <a:t>být od sebe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000" b="1"/>
              <a:t>vzdáleny víc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000" b="1"/>
              <a:t>než je dvaceti-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000" b="1"/>
              <a:t>násobek šířky řemene.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000" b="1"/>
              <a:t>Přesná poloha řemenic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000" b="1"/>
              <a:t>na hřídelích se ustavuje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cs-CZ" altLang="cs-CZ" sz="2000" b="1"/>
              <a:t>při montáži!</a:t>
            </a:r>
            <a:r>
              <a:rPr lang="cs-CZ" altLang="cs-CZ" sz="2000"/>
              <a:t> </a:t>
            </a:r>
          </a:p>
        </p:txBody>
      </p:sp>
      <p:pic>
        <p:nvPicPr>
          <p:cNvPr id="11276" name="Picture 12" descr="C:\Documents and Settings\Riha\Dokumenty\Obrázky\2013-05-14\IMAGE01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5" t="13977" r="8957" b="24094"/>
          <a:stretch>
            <a:fillRect/>
          </a:stretch>
        </p:blipFill>
        <p:spPr bwMode="auto">
          <a:xfrm>
            <a:off x="457200" y="4149725"/>
            <a:ext cx="3565525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7" name="Picture 13" descr="C:\Documents and Settings\Riha\Dokumenty\Obrázky\2013-05-14\IMAGE013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38" t="12216" r="20949" b="42073"/>
          <a:stretch>
            <a:fillRect/>
          </a:stretch>
        </p:blipFill>
        <p:spPr bwMode="auto">
          <a:xfrm>
            <a:off x="6916738" y="1866900"/>
            <a:ext cx="1831975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5BCE67E-1F18-455C-A1BC-F167DCD8BFD3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229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Nadpis 1"/>
          <p:cNvSpPr>
            <a:spLocks/>
          </p:cNvSpPr>
          <p:nvPr/>
        </p:nvSpPr>
        <p:spPr bwMode="auto">
          <a:xfrm>
            <a:off x="457200" y="1052513"/>
            <a:ext cx="829151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12297" name="Nadpis 1"/>
          <p:cNvSpPr txBox="1">
            <a:spLocks/>
          </p:cNvSpPr>
          <p:nvPr/>
        </p:nvSpPr>
        <p:spPr bwMode="auto">
          <a:xfrm>
            <a:off x="457200" y="1052513"/>
            <a:ext cx="82296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Napínání řemenů</a:t>
            </a:r>
          </a:p>
        </p:txBody>
      </p:sp>
      <p:pic>
        <p:nvPicPr>
          <p:cNvPr id="12298" name="Picture 3" descr="C:\Documents and Settings\Riha\Dokumenty\Obrázky\2013-01-28\IMAGE00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2415" r="6296" b="50786"/>
          <a:stretch>
            <a:fillRect/>
          </a:stretch>
        </p:blipFill>
        <p:spPr bwMode="auto">
          <a:xfrm>
            <a:off x="395288" y="1700213"/>
            <a:ext cx="4025900" cy="416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9" name="Zástupný symbol pro text 3"/>
          <p:cNvSpPr txBox="1">
            <a:spLocks/>
          </p:cNvSpPr>
          <p:nvPr/>
        </p:nvSpPr>
        <p:spPr bwMode="auto"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FontTx/>
              <a:buNone/>
            </a:pPr>
            <a:endParaRPr lang="cs-CZ" altLang="cs-CZ" sz="2800" b="1">
              <a:cs typeface="Arial" charset="0"/>
            </a:endParaRPr>
          </a:p>
          <a:p>
            <a:pPr algn="ctr" eaLnBrk="1" hangingPunct="1">
              <a:buFontTx/>
              <a:buNone/>
            </a:pPr>
            <a:r>
              <a:rPr lang="cs-CZ" altLang="cs-CZ" sz="2400" b="1">
                <a:cs typeface="Arial" charset="0"/>
              </a:rPr>
              <a:t>Kvůli přenosu třecích sil musí být řemen napínán.</a:t>
            </a:r>
          </a:p>
          <a:p>
            <a:pPr algn="ctr" eaLnBrk="1" hangingPunct="1">
              <a:buFontTx/>
              <a:buNone/>
            </a:pPr>
            <a:endParaRPr lang="cs-CZ" altLang="cs-CZ" sz="2400" b="1">
              <a:cs typeface="Arial" charset="0"/>
            </a:endParaRPr>
          </a:p>
          <a:p>
            <a:pPr algn="ctr" eaLnBrk="1" hangingPunct="1">
              <a:buFontTx/>
              <a:buNone/>
            </a:pPr>
            <a:endParaRPr lang="cs-CZ" altLang="cs-CZ" sz="2400" b="1">
              <a:cs typeface="Arial" charset="0"/>
            </a:endParaRPr>
          </a:p>
          <a:p>
            <a:pPr algn="ctr" eaLnBrk="1" hangingPunct="1">
              <a:buFontTx/>
              <a:buNone/>
            </a:pPr>
            <a:endParaRPr lang="cs-CZ" altLang="cs-CZ" sz="2400" b="1">
              <a:cs typeface="Arial" charset="0"/>
            </a:endParaRPr>
          </a:p>
          <a:p>
            <a:pPr algn="ctr" eaLnBrk="1" hangingPunct="1">
              <a:buFontTx/>
              <a:buNone/>
            </a:pPr>
            <a:r>
              <a:rPr lang="cs-CZ" altLang="cs-CZ" sz="2400" b="1">
                <a:cs typeface="Arial" charset="0"/>
              </a:rPr>
              <a:t>Toho lze </a:t>
            </a:r>
          </a:p>
          <a:p>
            <a:pPr algn="ctr" eaLnBrk="1" hangingPunct="1">
              <a:buFontTx/>
              <a:buNone/>
            </a:pPr>
            <a:r>
              <a:rPr lang="cs-CZ" altLang="cs-CZ" sz="2400" b="1">
                <a:cs typeface="Arial" charset="0"/>
              </a:rPr>
              <a:t>dosáhnout několika způsoby.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790EAB7-5DCD-451A-BF7B-47660D26A73F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331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Rectangle 2"/>
          <p:cNvSpPr>
            <a:spLocks noChangeArrowheads="1"/>
          </p:cNvSpPr>
          <p:nvPr/>
        </p:nvSpPr>
        <p:spPr bwMode="auto">
          <a:xfrm>
            <a:off x="468313" y="981075"/>
            <a:ext cx="822960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13321" name="Rectangle 2"/>
          <p:cNvSpPr txBox="1">
            <a:spLocks noChangeArrowheads="1"/>
          </p:cNvSpPr>
          <p:nvPr/>
        </p:nvSpPr>
        <p:spPr bwMode="auto">
          <a:xfrm>
            <a:off x="457200" y="1196975"/>
            <a:ext cx="82296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Součásti řemenového převodu</a:t>
            </a:r>
          </a:p>
        </p:txBody>
      </p:sp>
      <p:pic>
        <p:nvPicPr>
          <p:cNvPr id="13322" name="Picture 7" descr="skenovat00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0" t="8865" r="13989" b="17191"/>
          <a:stretch>
            <a:fillRect/>
          </a:stretch>
        </p:blipFill>
        <p:spPr bwMode="auto">
          <a:xfrm>
            <a:off x="755650" y="1844675"/>
            <a:ext cx="3595688" cy="1795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23" name="Picture 6" descr="skenovat000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66" t="3297" r="4619" b="5110"/>
          <a:stretch>
            <a:fillRect/>
          </a:stretch>
        </p:blipFill>
        <p:spPr bwMode="auto">
          <a:xfrm>
            <a:off x="1042988" y="3933825"/>
            <a:ext cx="2660650" cy="2071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24" name="Rectangle 5"/>
          <p:cNvSpPr txBox="1">
            <a:spLocks noChangeArrowheads="1"/>
          </p:cNvSpPr>
          <p:nvPr/>
        </p:nvSpPr>
        <p:spPr bwMode="auto">
          <a:xfrm>
            <a:off x="4648200" y="1600200"/>
            <a:ext cx="4038600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endParaRPr lang="cs-CZ" altLang="cs-CZ" sz="2800" b="1">
              <a:solidFill>
                <a:srgbClr val="996633"/>
              </a:solidFill>
            </a:endParaRPr>
          </a:p>
          <a:p>
            <a:pPr eaLnBrk="1" hangingPunct="1">
              <a:buFontTx/>
              <a:buNone/>
            </a:pPr>
            <a:r>
              <a:rPr lang="cs-CZ" altLang="cs-CZ" sz="2400" b="1">
                <a:solidFill>
                  <a:srgbClr val="996633"/>
                </a:solidFill>
              </a:rPr>
              <a:t>Konstrukce řemenice pro plochý řemen (mírně </a:t>
            </a:r>
          </a:p>
          <a:p>
            <a:pPr eaLnBrk="1" hangingPunct="1">
              <a:buFontTx/>
              <a:buNone/>
            </a:pPr>
            <a:r>
              <a:rPr lang="cs-CZ" altLang="cs-CZ" sz="2400" b="1">
                <a:solidFill>
                  <a:srgbClr val="996633"/>
                </a:solidFill>
              </a:rPr>
              <a:t>	vně vypouklá, lepší drží řemen-nesjíždí)</a:t>
            </a:r>
          </a:p>
          <a:p>
            <a:pPr eaLnBrk="1" hangingPunct="1">
              <a:buFontTx/>
              <a:buNone/>
            </a:pPr>
            <a:endParaRPr lang="cs-CZ" altLang="cs-CZ" sz="2800"/>
          </a:p>
          <a:p>
            <a:pPr eaLnBrk="1" hangingPunct="1">
              <a:buFontTx/>
              <a:buNone/>
            </a:pPr>
            <a:r>
              <a:rPr lang="cs-CZ" altLang="cs-CZ" sz="2400" b="1">
                <a:solidFill>
                  <a:srgbClr val="CC00CC"/>
                </a:solidFill>
              </a:rPr>
              <a:t>Konstrukce řemenice pro klínový řemen </a:t>
            </a:r>
          </a:p>
          <a:p>
            <a:pPr eaLnBrk="1" hangingPunct="1">
              <a:buFontTx/>
              <a:buNone/>
            </a:pPr>
            <a:r>
              <a:rPr lang="cs-CZ" altLang="cs-CZ" sz="2400" b="1">
                <a:solidFill>
                  <a:srgbClr val="CC00CC"/>
                </a:solidFill>
              </a:rPr>
              <a:t>	a, jednoduchá</a:t>
            </a:r>
          </a:p>
          <a:p>
            <a:pPr eaLnBrk="1" hangingPunct="1">
              <a:buFontTx/>
              <a:buNone/>
            </a:pPr>
            <a:r>
              <a:rPr lang="cs-CZ" altLang="cs-CZ" sz="2400" b="1">
                <a:solidFill>
                  <a:srgbClr val="CC00CC"/>
                </a:solidFill>
              </a:rPr>
              <a:t>	b, složená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ADC4D56-27FC-4271-93BB-9416D2BD155B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434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4" name="Nadpis 1"/>
          <p:cNvSpPr txBox="1">
            <a:spLocks/>
          </p:cNvSpPr>
          <p:nvPr/>
        </p:nvSpPr>
        <p:spPr bwMode="auto">
          <a:xfrm>
            <a:off x="457200" y="1125538"/>
            <a:ext cx="82296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Zajištění řemene</a:t>
            </a:r>
          </a:p>
        </p:txBody>
      </p:sp>
      <p:sp>
        <p:nvSpPr>
          <p:cNvPr id="14345" name="Zástupný symbol pro text 4"/>
          <p:cNvSpPr txBox="1">
            <a:spLocks/>
          </p:cNvSpPr>
          <p:nvPr/>
        </p:nvSpPr>
        <p:spPr bwMode="auto">
          <a:xfrm>
            <a:off x="301625" y="1989138"/>
            <a:ext cx="8291513" cy="226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lvl="1" algn="ctr" eaLnBrk="1" hangingPunct="1">
              <a:buFontTx/>
              <a:buNone/>
            </a:pPr>
            <a:r>
              <a:rPr lang="cs-CZ" altLang="cs-CZ" sz="2400" b="1"/>
              <a:t>Použití řemenice s přírubami pojišťuje proti skluzu řemene. Při převodovém poměru 1:1 se doporučuje na každé řemenici jedna příruba střídavě.</a:t>
            </a:r>
          </a:p>
          <a:p>
            <a:pPr lvl="1" algn="ctr" eaLnBrk="1" hangingPunct="1">
              <a:buFontTx/>
              <a:buNone/>
            </a:pPr>
            <a:r>
              <a:rPr lang="cs-CZ" altLang="cs-CZ" sz="2400" b="1"/>
              <a:t>Pro poměry jiné se doporučují dvě příruby na menší řemenici.</a:t>
            </a:r>
          </a:p>
        </p:txBody>
      </p:sp>
      <p:pic>
        <p:nvPicPr>
          <p:cNvPr id="14346" name="Picture 2" descr="C:\Documents and Settings\Riha\Dokumenty\Obrázky\2013-01-25\IMAGE00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95" t="7932" r="5956" b="12782"/>
          <a:stretch>
            <a:fillRect/>
          </a:stretch>
        </p:blipFill>
        <p:spPr bwMode="auto">
          <a:xfrm>
            <a:off x="1042988" y="4076700"/>
            <a:ext cx="7029450" cy="166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ABBF01D-CD5E-4906-A78C-3EDB1ECF11A0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536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Nadpis 3"/>
          <p:cNvSpPr txBox="1">
            <a:spLocks/>
          </p:cNvSpPr>
          <p:nvPr/>
        </p:nvSpPr>
        <p:spPr bwMode="auto">
          <a:xfrm>
            <a:off x="460375" y="1125538"/>
            <a:ext cx="82296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  <a:cs typeface="Arial" charset="0"/>
              </a:rPr>
              <a:t>Kontrola</a:t>
            </a:r>
            <a:r>
              <a:rPr lang="cs-CZ" altLang="cs-CZ" sz="2800" b="1">
                <a:solidFill>
                  <a:schemeClr val="tx2"/>
                </a:solidFill>
              </a:rPr>
              <a:t> ustavení řemenic</a:t>
            </a:r>
          </a:p>
        </p:txBody>
      </p:sp>
      <p:pic>
        <p:nvPicPr>
          <p:cNvPr id="15369" name="Picture 3" descr="C:\Documents and Settings\Riha\Dokumenty\Obrázky\2013-01-25\IMAGE00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4" t="15009" r="6726" b="18205"/>
          <a:stretch>
            <a:fillRect/>
          </a:stretch>
        </p:blipFill>
        <p:spPr bwMode="auto">
          <a:xfrm>
            <a:off x="900113" y="1916113"/>
            <a:ext cx="4257675" cy="12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2" descr="C:\Documents and Settings\Riha\Dokumenty\Obrázky\2013-05-14\IMAGE013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06" t="12839" b="20732"/>
          <a:stretch>
            <a:fillRect/>
          </a:stretch>
        </p:blipFill>
        <p:spPr bwMode="auto">
          <a:xfrm>
            <a:off x="1042988" y="4114800"/>
            <a:ext cx="5651500" cy="155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1" name="Zástupný symbol pro text 4"/>
          <p:cNvSpPr txBox="1">
            <a:spLocks/>
          </p:cNvSpPr>
          <p:nvPr/>
        </p:nvSpPr>
        <p:spPr bwMode="auto">
          <a:xfrm>
            <a:off x="5435600" y="1600200"/>
            <a:ext cx="3251200" cy="283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FontTx/>
              <a:buNone/>
            </a:pPr>
            <a:endParaRPr lang="cs-CZ" altLang="cs-CZ" sz="2400" b="1"/>
          </a:p>
          <a:p>
            <a:pPr algn="ctr" eaLnBrk="1" hangingPunct="1">
              <a:buFontTx/>
              <a:buNone/>
            </a:pPr>
            <a:r>
              <a:rPr lang="cs-CZ" altLang="cs-CZ" sz="2400" b="1">
                <a:solidFill>
                  <a:srgbClr val="FF0000"/>
                </a:solidFill>
              </a:rPr>
              <a:t>Při montáži nebo běžné údržbě je třeba kontrolovat rovinu a kolmost řemenic.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1ECC979-00EE-49A9-ACB6-78C85A22FBC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639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Rectangle 2"/>
          <p:cNvSpPr txBox="1">
            <a:spLocks noChangeArrowheads="1"/>
          </p:cNvSpPr>
          <p:nvPr/>
        </p:nvSpPr>
        <p:spPr bwMode="auto">
          <a:xfrm>
            <a:off x="4643438" y="1052513"/>
            <a:ext cx="4043362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Řemeny</a:t>
            </a:r>
          </a:p>
        </p:txBody>
      </p:sp>
      <p:sp>
        <p:nvSpPr>
          <p:cNvPr id="16393" name="Rectangle 3"/>
          <p:cNvSpPr txBox="1">
            <a:spLocks noChangeArrowheads="1"/>
          </p:cNvSpPr>
          <p:nvPr/>
        </p:nvSpPr>
        <p:spPr bwMode="auto">
          <a:xfrm>
            <a:off x="539750" y="1624013"/>
            <a:ext cx="4679950" cy="410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cs-CZ" altLang="cs-CZ" sz="2400" b="1">
                <a:solidFill>
                  <a:srgbClr val="7030A0"/>
                </a:solidFill>
              </a:rPr>
              <a:t>	Klínový řemen hladký je tvořen několika gumotextilními vrstvami a pryžovým jádrem.</a:t>
            </a:r>
          </a:p>
          <a:p>
            <a:pPr eaLnBrk="1" hangingPunct="1">
              <a:buFontTx/>
              <a:buNone/>
            </a:pPr>
            <a:endParaRPr lang="cs-CZ" altLang="cs-CZ" sz="2400" b="1"/>
          </a:p>
          <a:p>
            <a:pPr eaLnBrk="1" hangingPunct="1">
              <a:buFontTx/>
              <a:buNone/>
            </a:pPr>
            <a:r>
              <a:rPr lang="cs-CZ" altLang="cs-CZ" sz="2400" b="1">
                <a:solidFill>
                  <a:srgbClr val="00B050"/>
                </a:solidFill>
              </a:rPr>
              <a:t>	Plochý zubový řemen je podobné konstrukce a slouží k přesnějšímu přenosu síly a nedochází ke skluzu</a:t>
            </a:r>
            <a:r>
              <a:rPr lang="cs-CZ" altLang="cs-CZ" sz="2400" b="1"/>
              <a:t>.</a:t>
            </a:r>
          </a:p>
          <a:p>
            <a:pPr eaLnBrk="1" hangingPunct="1">
              <a:buFontTx/>
              <a:buNone/>
            </a:pPr>
            <a:endParaRPr lang="cs-CZ" altLang="cs-CZ" sz="2800"/>
          </a:p>
        </p:txBody>
      </p:sp>
      <p:pic>
        <p:nvPicPr>
          <p:cNvPr id="16394" name="Picture 6" descr="skenovat00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8" t="3226" r="12903" b="8858"/>
          <a:stretch>
            <a:fillRect/>
          </a:stretch>
        </p:blipFill>
        <p:spPr bwMode="auto">
          <a:xfrm>
            <a:off x="5445125" y="1624013"/>
            <a:ext cx="2767013" cy="254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95" name="Picture 7" descr="skenovat000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19" t="72496" r="26872" b="7114"/>
          <a:stretch>
            <a:fillRect/>
          </a:stretch>
        </p:blipFill>
        <p:spPr bwMode="auto">
          <a:xfrm rot="-712338">
            <a:off x="5541963" y="4246563"/>
            <a:ext cx="3095625" cy="156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F1C733B-B05B-4FE8-9235-761B113D343F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741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6" name="Rectangle 2"/>
          <p:cNvSpPr txBox="1">
            <a:spLocks noChangeArrowheads="1"/>
          </p:cNvSpPr>
          <p:nvPr/>
        </p:nvSpPr>
        <p:spPr bwMode="auto">
          <a:xfrm>
            <a:off x="457200" y="1052513"/>
            <a:ext cx="82296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Ozubený řemenový převod</a:t>
            </a:r>
          </a:p>
        </p:txBody>
      </p:sp>
      <p:pic>
        <p:nvPicPr>
          <p:cNvPr id="17417" name="Picture 5" descr="skenovat000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1" t="3458" r="17996" b="9871"/>
          <a:stretch>
            <a:fillRect/>
          </a:stretch>
        </p:blipFill>
        <p:spPr bwMode="auto">
          <a:xfrm>
            <a:off x="908050" y="1844675"/>
            <a:ext cx="2800350" cy="403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8" name="Rectangle 4"/>
          <p:cNvSpPr txBox="1">
            <a:spLocks noChangeArrowheads="1"/>
          </p:cNvSpPr>
          <p:nvPr/>
        </p:nvSpPr>
        <p:spPr bwMode="auto">
          <a:xfrm>
            <a:off x="4211638" y="1590675"/>
            <a:ext cx="4038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cs-CZ" altLang="cs-CZ" sz="2800" b="1"/>
              <a:t>	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cs-CZ" altLang="cs-CZ" sz="2400" b="1">
                <a:solidFill>
                  <a:srgbClr val="0066FF"/>
                </a:solidFill>
              </a:rPr>
              <a:t>Řemeny pro tento převod se zhotovují z polyamidu nebo litého polyuretanu.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cs-CZ" altLang="cs-CZ" sz="2400" b="1">
                <a:solidFill>
                  <a:srgbClr val="0066FF"/>
                </a:solidFill>
              </a:rPr>
              <a:t>	Tento typ převodu spojuje výhody řemenového a řetězového převodu. Pracuje bez skluzu.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A9E5C98-BA90-467D-9279-45CADCF576D6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843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0" name="Nadpis 3"/>
          <p:cNvSpPr txBox="1">
            <a:spLocks/>
          </p:cNvSpPr>
          <p:nvPr/>
        </p:nvSpPr>
        <p:spPr bwMode="auto">
          <a:xfrm>
            <a:off x="427038" y="1052513"/>
            <a:ext cx="82296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Pohled do historie - transmise</a:t>
            </a:r>
          </a:p>
        </p:txBody>
      </p:sp>
      <p:pic>
        <p:nvPicPr>
          <p:cNvPr id="18441" name="Zástupný symbol pro obsah 8" descr="náčrt jednoduchého transmisního pohonu zámečnické dílny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624013"/>
            <a:ext cx="54006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2" name="Zástupný symbol pro text 4"/>
          <p:cNvSpPr txBox="1">
            <a:spLocks/>
          </p:cNvSpPr>
          <p:nvPr/>
        </p:nvSpPr>
        <p:spPr bwMode="auto">
          <a:xfrm>
            <a:off x="5940425" y="1700213"/>
            <a:ext cx="2684463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FontTx/>
              <a:buNone/>
            </a:pPr>
            <a:endParaRPr lang="cs-CZ" altLang="cs-CZ" sz="2000" b="1"/>
          </a:p>
          <a:p>
            <a:pPr algn="ctr">
              <a:buFontTx/>
              <a:buNone/>
            </a:pPr>
            <a:r>
              <a:rPr lang="cs-CZ" altLang="cs-CZ" sz="2000" b="1"/>
              <a:t>Transmise sloužily a někde dodnes slouží k rozvodu hnací síly od jednoho velkého motoru (např. od vodního kola či turbíny) </a:t>
            </a:r>
          </a:p>
          <a:p>
            <a:pPr algn="ctr">
              <a:buFontTx/>
              <a:buNone/>
            </a:pPr>
            <a:r>
              <a:rPr lang="cs-CZ" altLang="cs-CZ" sz="2000" b="1"/>
              <a:t>na větší počet současně pracujících strojů.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8B646DF-6A73-49F3-B1CE-6B704FF3358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946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Zástupný symbol pro obsah 4" descr="strojní dílna z konce 19.století s pozední transmisí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1052513"/>
            <a:ext cx="8915400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B61A2E2-2AB4-4C83-9479-56C0B77A890A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19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2843213" y="1125538"/>
            <a:ext cx="29733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00FF"/>
                </a:solidFill>
              </a:rPr>
              <a:t>Kontrolní otázky</a:t>
            </a:r>
          </a:p>
        </p:txBody>
      </p:sp>
      <p:sp>
        <p:nvSpPr>
          <p:cNvPr id="20489" name="Zástupný symbol pro text 3"/>
          <p:cNvSpPr txBox="1">
            <a:spLocks/>
          </p:cNvSpPr>
          <p:nvPr/>
        </p:nvSpPr>
        <p:spPr bwMode="auto">
          <a:xfrm>
            <a:off x="611188" y="1600200"/>
            <a:ext cx="807561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endParaRPr lang="cs-CZ" altLang="cs-CZ" sz="2400" b="1"/>
          </a:p>
          <a:p>
            <a:pPr eaLnBrk="1" hangingPunct="1">
              <a:buFontTx/>
              <a:buNone/>
            </a:pPr>
            <a:r>
              <a:rPr lang="cs-CZ" altLang="cs-CZ" sz="2400" b="1"/>
              <a:t>1, Jaké jsou výhody použití řemenového převodu?</a:t>
            </a:r>
          </a:p>
          <a:p>
            <a:pPr eaLnBrk="1" hangingPunct="1">
              <a:buFontTx/>
              <a:buNone/>
            </a:pPr>
            <a:r>
              <a:rPr lang="cs-CZ" altLang="cs-CZ" sz="2400" b="1"/>
              <a:t>2, Jaké jsou nevýhody použití řemenového převodu?</a:t>
            </a:r>
          </a:p>
          <a:p>
            <a:pPr eaLnBrk="1" hangingPunct="1">
              <a:buFontTx/>
              <a:buNone/>
            </a:pPr>
            <a:r>
              <a:rPr lang="cs-CZ" altLang="cs-CZ" sz="2400" b="1"/>
              <a:t>3, Jaký je směr otáčení u otevřeného a zkříženého </a:t>
            </a:r>
          </a:p>
          <a:p>
            <a:pPr eaLnBrk="1" hangingPunct="1">
              <a:buFontTx/>
              <a:buNone/>
            </a:pPr>
            <a:r>
              <a:rPr lang="cs-CZ" altLang="cs-CZ" sz="2400" b="1"/>
              <a:t>    řemenového převodu?</a:t>
            </a:r>
          </a:p>
          <a:p>
            <a:pPr eaLnBrk="1" hangingPunct="1">
              <a:buFontTx/>
              <a:buNone/>
            </a:pPr>
            <a:r>
              <a:rPr lang="cs-CZ" altLang="cs-CZ" sz="2400" b="1"/>
              <a:t>4, Při jakém poměru průměru řemenic dosáhneme </a:t>
            </a:r>
          </a:p>
          <a:p>
            <a:pPr eaLnBrk="1" hangingPunct="1">
              <a:buFontTx/>
              <a:buNone/>
            </a:pPr>
            <a:r>
              <a:rPr lang="cs-CZ" altLang="cs-CZ" sz="2400" b="1"/>
              <a:t>    rychlejšího převodu?</a:t>
            </a:r>
          </a:p>
          <a:p>
            <a:pPr eaLnBrk="1" hangingPunct="1">
              <a:buFontTx/>
              <a:buNone/>
            </a:pPr>
            <a:r>
              <a:rPr lang="cs-CZ" altLang="cs-CZ" sz="2400" b="1"/>
              <a:t>5, Jaké konstrukce mohou být řemenice?</a:t>
            </a:r>
          </a:p>
          <a:p>
            <a:pPr eaLnBrk="1" hangingPunct="1">
              <a:buFontTx/>
              <a:buNone/>
            </a:pPr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8038975-6FA8-464D-8FE4-76D81251CA0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20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2151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2843213" y="1125538"/>
            <a:ext cx="30718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00FF"/>
                </a:solidFill>
              </a:rPr>
              <a:t>Použitá literatura</a:t>
            </a:r>
          </a:p>
        </p:txBody>
      </p:sp>
      <p:sp>
        <p:nvSpPr>
          <p:cNvPr id="36873" name="Zástupný symbol pro obsah 2"/>
          <p:cNvSpPr>
            <a:spLocks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endParaRPr lang="cs-CZ" sz="1600" b="1" dirty="0"/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cs-CZ" sz="1600" b="1" dirty="0"/>
              <a:t>	</a:t>
            </a:r>
            <a:r>
              <a:rPr lang="cs-CZ" sz="1600" dirty="0"/>
              <a:t>Doleček Josef Ing., CSc., Holoubek Zdeněk Ing., Strojnictví I, pro 1.ročník SOU, 2. vydání, SNTL Praha 1988, EAN 04-211-88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cs-CZ" sz="1600" dirty="0"/>
              <a:t>     Použité obrázky: snímek č. 6, str. 92, obr.112, snímek č. 8, str. 94, obr.114</a:t>
            </a:r>
          </a:p>
          <a:p>
            <a:pPr>
              <a:defRPr/>
            </a:pPr>
            <a:r>
              <a:rPr lang="cs-CZ" sz="1600" dirty="0"/>
              <a:t>     snímek č. 15, str. 95, obr.116, snímek č. 16, str. 26, obr. 67</a:t>
            </a:r>
          </a:p>
          <a:p>
            <a:pPr>
              <a:defRPr/>
            </a:pPr>
            <a:endParaRPr lang="cs-CZ" sz="1600" dirty="0"/>
          </a:p>
          <a:p>
            <a:pPr>
              <a:defRPr/>
            </a:pPr>
            <a:r>
              <a:rPr lang="cs-CZ" sz="1600" dirty="0"/>
              <a:t>     Fialová Dana Ing., </a:t>
            </a:r>
            <a:r>
              <a:rPr lang="cs-CZ" sz="1600" dirty="0" err="1"/>
              <a:t>Gradek</a:t>
            </a:r>
            <a:r>
              <a:rPr lang="cs-CZ" sz="1600" dirty="0"/>
              <a:t>  Vladislav Ing. Zámečnické práce a údržba,  </a:t>
            </a:r>
          </a:p>
          <a:p>
            <a:pPr>
              <a:defRPr/>
            </a:pPr>
            <a:r>
              <a:rPr lang="cs-CZ" sz="1600" dirty="0"/>
              <a:t>     Technologie 3. díl, nakladatelství Parta, 2008, ISBN 978-80-7320-127-2, </a:t>
            </a:r>
          </a:p>
          <a:p>
            <a:pPr>
              <a:defRPr/>
            </a:pPr>
            <a:r>
              <a:rPr lang="cs-CZ" sz="1600" dirty="0"/>
              <a:t>     použité obrázky: snímek č. 9, str. 23, obr.54, snímek č. 10, str. 23, obr.56,57,</a:t>
            </a:r>
          </a:p>
          <a:p>
            <a:pPr>
              <a:defRPr/>
            </a:pPr>
            <a:r>
              <a:rPr lang="cs-CZ" sz="1600" dirty="0"/>
              <a:t>     snímek č. 13, str. 26, obr.68, snímek č. 14, str. 29, obr. 74, 75</a:t>
            </a:r>
          </a:p>
          <a:p>
            <a:pPr>
              <a:defRPr/>
            </a:pPr>
            <a:endParaRPr lang="cs-CZ" sz="1600" dirty="0"/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cs-CZ" sz="1600" dirty="0"/>
              <a:t>     </a:t>
            </a:r>
            <a:r>
              <a:rPr lang="cs-CZ" sz="1600" dirty="0" err="1"/>
              <a:t>Dillinger</a:t>
            </a:r>
            <a:r>
              <a:rPr lang="cs-CZ" sz="1600" dirty="0"/>
              <a:t> Josef Ing. a kolektiv, Moderní strojírenství pro školu i praxi, Europa-Sobotáles 2007, ISBN 978-80-86706-19-1, použité obrázky: snímek č. 6,11 str. 405, obr.1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endParaRPr lang="cs-CZ" sz="1600" dirty="0"/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cs-CZ" sz="1600" dirty="0"/>
              <a:t>     </a:t>
            </a:r>
            <a:r>
              <a:rPr lang="cs-CZ" sz="1600" dirty="0">
                <a:hlinkClick r:id="rId4"/>
              </a:rPr>
              <a:t>http://mve.energetika.cz/prevody/transmise.htm</a:t>
            </a:r>
            <a:endParaRPr lang="cs-CZ" sz="1600" dirty="0"/>
          </a:p>
          <a:p>
            <a:pPr marL="342900" indent="-342900" eaLnBrk="0" hangingPunct="0">
              <a:spcBef>
                <a:spcPct val="20000"/>
              </a:spcBef>
              <a:defRPr/>
            </a:pPr>
            <a:endParaRPr lang="cs-CZ" sz="1600" dirty="0"/>
          </a:p>
          <a:p>
            <a:pPr marL="342900" indent="-342900" eaLnBrk="0" hangingPunct="0">
              <a:spcBef>
                <a:spcPct val="20000"/>
              </a:spcBef>
              <a:defRPr/>
            </a:pPr>
            <a:endParaRPr lang="cs-CZ" sz="1600" dirty="0"/>
          </a:p>
          <a:p>
            <a:pPr marL="342900" indent="-342900" eaLnBrk="0" hangingPunct="0">
              <a:spcBef>
                <a:spcPct val="20000"/>
              </a:spcBef>
              <a:defRPr/>
            </a:pPr>
            <a:endParaRPr lang="cs-CZ" dirty="0"/>
          </a:p>
          <a:p>
            <a:pPr>
              <a:defRPr/>
            </a:pPr>
            <a:endParaRPr lang="cs-CZ" dirty="0"/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cs-CZ" b="1" dirty="0"/>
              <a:t>	</a:t>
            </a:r>
            <a:endParaRPr lang="cs-CZ" dirty="0"/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cs-CZ" dirty="0"/>
              <a:t>	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cs-CZ" dirty="0"/>
              <a:t>		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1013</TotalTime>
  <Words>577</Words>
  <Application>Microsoft Office PowerPoint</Application>
  <PresentationFormat>Předvádění na obrazovce (4:3)</PresentationFormat>
  <Paragraphs>200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5" baseType="lpstr">
      <vt:lpstr>Arial</vt:lpstr>
      <vt:lpstr>Calibri</vt:lpstr>
      <vt:lpstr>Times New Roman</vt:lpstr>
      <vt:lpstr>Book Antiqua</vt:lpstr>
      <vt:lpstr>Výchozí návrh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Ruční obrábění kovů</dc:title>
  <dc:creator>Zdeněk Říha</dc:creator>
  <cp:lastModifiedBy>Zdeněk Říha</cp:lastModifiedBy>
  <cp:revision>80</cp:revision>
  <dcterms:created xsi:type="dcterms:W3CDTF">2007-02-24T11:24:02Z</dcterms:created>
  <dcterms:modified xsi:type="dcterms:W3CDTF">2013-10-24T12:10:15Z</dcterms:modified>
</cp:coreProperties>
</file>