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306" r:id="rId4"/>
    <p:sldId id="275" r:id="rId5"/>
    <p:sldId id="278" r:id="rId6"/>
    <p:sldId id="282" r:id="rId7"/>
    <p:sldId id="283" r:id="rId8"/>
    <p:sldId id="289" r:id="rId9"/>
    <p:sldId id="290" r:id="rId10"/>
    <p:sldId id="307" r:id="rId11"/>
    <p:sldId id="304" r:id="rId12"/>
    <p:sldId id="313" r:id="rId13"/>
    <p:sldId id="305" r:id="rId14"/>
    <p:sldId id="309" r:id="rId15"/>
    <p:sldId id="298" r:id="rId16"/>
    <p:sldId id="297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  <a:srgbClr val="0000FF"/>
    <a:srgbClr val="CC0000"/>
    <a:srgbClr val="FF3399"/>
    <a:srgbClr val="003300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24" autoAdjust="0"/>
    <p:restoredTop sz="94640" autoAdjust="0"/>
  </p:normalViewPr>
  <p:slideViewPr>
    <p:cSldViewPr>
      <p:cViewPr>
        <p:scale>
          <a:sx n="75" d="100"/>
          <a:sy n="75" d="100"/>
        </p:scale>
        <p:origin x="-2174" y="-5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29" d="100"/>
        <a:sy n="129" d="100"/>
      </p:scale>
      <p:origin x="0" y="217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07933A-7B12-433C-B6E5-F69A4CC209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7198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48E1C7-E347-4962-97B2-3303F44BFE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340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03FA85-0FCA-4D68-AAE8-DB14EEFBB4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731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761871-C3E1-4B2F-A22C-3C09E8B359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620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7CD918-7B56-4CB8-A641-1B39EFB1AF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755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975B30-DD1B-41D2-9218-A8B598A740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55713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7C85A0-D01C-4F44-B60D-CFD69C9631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284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B72DAC-8B3A-459D-8D76-9BDC09A540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510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178B51-989A-4377-A148-07F48BB0E0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032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A466B9-3128-4282-B15D-7B11056E87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25258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9F4B41-F8EA-45B7-B6EA-67C356D437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8334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D0A043-77ED-43FF-B9C3-09535F38C3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4081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D851F-D12E-4EE6-BF42-4C14A386E6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56125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FD6D25-DD99-4155-951E-DEB11CE865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3980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4F849A-5466-45CC-A619-008F651650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0850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5107CC8E-6A50-486A-8DC1-BD3C70DD17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png"/><Relationship Id="rId4" Type="http://schemas.openxmlformats.org/officeDocument/2006/relationships/hyperlink" Target="http://cs.wikipedia.org/wiki/Soubor:Crankshaftrendering.pn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hyperlink" Target="http://cs.wikipedia.org/wiki/Soubor:Nockenwelle_2005.jpg" TargetMode="Externa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2.jpeg"/><Relationship Id="rId7" Type="http://schemas.openxmlformats.org/officeDocument/2006/relationships/hyperlink" Target="http://www.gknservice.com/typo3temp/fl_realurl_image/freisteller-2008-09-d1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10" Type="http://schemas.openxmlformats.org/officeDocument/2006/relationships/image" Target="../media/image15.png"/><Relationship Id="rId4" Type="http://schemas.openxmlformats.org/officeDocument/2006/relationships/hyperlink" Target="http://www.gknservice.com/typo3temp/pics/d7c1a83e4b.jpg" TargetMode="External"/><Relationship Id="rId9" Type="http://schemas.openxmlformats.org/officeDocument/2006/relationships/hyperlink" Target="http://www.kardanka.cz/kardanova-hridel-1200-mm-15kw-20774.html#properties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knservice.com/cz/uzitkova_vozidla/kardanove_hridele.html" TargetMode="External"/><Relationship Id="rId5" Type="http://schemas.openxmlformats.org/officeDocument/2006/relationships/hyperlink" Target="http://cs.wikipedia.org/wiki/H%C5%99%C3%ADdel" TargetMode="External"/><Relationship Id="rId4" Type="http://schemas.openxmlformats.org/officeDocument/2006/relationships/hyperlink" Target="http://www.lowlevel.cz/log/files/04_Hridel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18" name="Group 7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6574632"/>
              </p:ext>
            </p:extLst>
          </p:nvPr>
        </p:nvGraphicFramePr>
        <p:xfrm>
          <a:off x="750888" y="2060575"/>
          <a:ext cx="7559675" cy="374332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Rozdělení  hřídelů podle funkce a namáhání, speciální hřídele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Nosné a hybné hřídele, vačková, kliková a kardanova hřídel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ročník, žáci 15 - 16 let,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23-68-H/01 Mechanik opravář motorových vozidel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cs typeface="Arial" charset="0"/>
              </a:rPr>
              <a:t>Hřídele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9FBBEC3-9E3B-4FAD-A705-B5E3EEBEEE8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633538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VY_32_INOVACE_31_ 621</a:t>
            </a:r>
            <a:endParaRPr lang="cs-CZ" altLang="cs-CZ" sz="2400" b="1"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D252961-0218-4F7A-BFE1-0199EA0BDA2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2"/>
          <p:cNvSpPr txBox="1">
            <a:spLocks noChangeArrowheads="1"/>
          </p:cNvSpPr>
          <p:nvPr/>
        </p:nvSpPr>
        <p:spPr bwMode="auto">
          <a:xfrm>
            <a:off x="660400" y="2163763"/>
            <a:ext cx="7772400" cy="299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>
                <a:solidFill>
                  <a:schemeClr val="tx2"/>
                </a:solidFill>
              </a:rPr>
              <a:t>HŘÍDELE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D15ED5A-D71A-48BE-9D6A-ED21AC1D283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8891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2"/>
          <p:cNvSpPr txBox="1">
            <a:spLocks noChangeArrowheads="1"/>
          </p:cNvSpPr>
          <p:nvPr/>
        </p:nvSpPr>
        <p:spPr bwMode="auto">
          <a:xfrm>
            <a:off x="457200" y="1557338"/>
            <a:ext cx="8229600" cy="456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b="1"/>
              <a:t>	</a:t>
            </a:r>
            <a:r>
              <a:rPr lang="cs-CZ" altLang="cs-CZ" sz="2400" b="1"/>
              <a:t>Hřídel</a:t>
            </a:r>
            <a:r>
              <a:rPr lang="cs-CZ" altLang="cs-CZ" sz="2400"/>
              <a:t> </a:t>
            </a:r>
            <a:r>
              <a:rPr lang="cs-CZ" altLang="cs-CZ" sz="2400" b="1"/>
              <a:t>je podlouhlá rotační součást strojů, nejčastěji kruhového průřezu. Obvykle jsou na ní připevněny další součásti, které se spolu s hřídelí otáčejí kolem její osy. 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cs-CZ" altLang="cs-CZ" sz="2400" b="1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	Sama je ke stroji upevněna pomocí jednoho nebo několika ložisek. 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b="1"/>
              <a:t>	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FCD8570-9665-4EF9-8407-9C7541886F4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3"/>
          <p:cNvSpPr txBox="1">
            <a:spLocks noChangeArrowheads="1"/>
          </p:cNvSpPr>
          <p:nvPr/>
        </p:nvSpPr>
        <p:spPr bwMode="auto">
          <a:xfrm>
            <a:off x="401638" y="1195388"/>
            <a:ext cx="8229600" cy="550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None/>
            </a:pPr>
            <a:r>
              <a:rPr lang="cs-CZ" altLang="cs-CZ" sz="2800"/>
              <a:t>	</a:t>
            </a:r>
            <a:r>
              <a:rPr lang="cs-CZ" altLang="cs-CZ" sz="2800" b="1"/>
              <a:t>Podle funkce a namáhání se hřídele dělí na nosné a hybné. </a:t>
            </a:r>
          </a:p>
          <a:p>
            <a:pPr eaLnBrk="1" hangingPunct="1">
              <a:buFontTx/>
              <a:buNone/>
            </a:pPr>
            <a:r>
              <a:rPr lang="cs-CZ" altLang="cs-CZ" sz="2400" b="1">
                <a:solidFill>
                  <a:srgbClr val="009900"/>
                </a:solidFill>
              </a:rPr>
              <a:t>a, nosné hřídele: </a:t>
            </a:r>
          </a:p>
          <a:p>
            <a:pPr eaLnBrk="1" hangingPunct="1">
              <a:buFontTx/>
              <a:buNone/>
            </a:pPr>
            <a:r>
              <a:rPr lang="cs-CZ" altLang="cs-CZ" sz="2800" b="1"/>
              <a:t>	</a:t>
            </a:r>
            <a:r>
              <a:rPr lang="cs-CZ" altLang="cs-CZ" sz="2400" b="1"/>
              <a:t>jsou většinou uchyceny </a:t>
            </a:r>
          </a:p>
          <a:p>
            <a:pPr eaLnBrk="1" hangingPunct="1">
              <a:buFontTx/>
              <a:buNone/>
            </a:pPr>
            <a:r>
              <a:rPr lang="cs-CZ" altLang="cs-CZ" sz="2400" b="1"/>
              <a:t>   pevně v rámu, otáčí se na</a:t>
            </a:r>
          </a:p>
          <a:p>
            <a:pPr eaLnBrk="1" hangingPunct="1">
              <a:buFontTx/>
              <a:buNone/>
            </a:pPr>
            <a:r>
              <a:rPr lang="cs-CZ" altLang="cs-CZ" sz="2400" b="1"/>
              <a:t>   nich součásti nebo se </a:t>
            </a:r>
          </a:p>
          <a:p>
            <a:pPr eaLnBrk="1" hangingPunct="1">
              <a:buFontTx/>
              <a:buNone/>
            </a:pPr>
            <a:r>
              <a:rPr lang="cs-CZ" altLang="cs-CZ" sz="2400" b="1"/>
              <a:t>   otáčí i hřídel s uchycenými</a:t>
            </a:r>
          </a:p>
          <a:p>
            <a:pPr eaLnBrk="1" hangingPunct="1">
              <a:buFontTx/>
              <a:buNone/>
            </a:pPr>
            <a:r>
              <a:rPr lang="cs-CZ" altLang="cs-CZ" sz="2400" b="1"/>
              <a:t>   koly. Nepřenáší kroutící </a:t>
            </a:r>
          </a:p>
          <a:p>
            <a:pPr eaLnBrk="1" hangingPunct="1">
              <a:buFontTx/>
              <a:buNone/>
            </a:pPr>
            <a:r>
              <a:rPr lang="cs-CZ" altLang="cs-CZ" sz="2400" b="1"/>
              <a:t>   moment (např. kladka nebo</a:t>
            </a:r>
          </a:p>
          <a:p>
            <a:pPr eaLnBrk="1" hangingPunct="1">
              <a:buFontTx/>
              <a:buNone/>
            </a:pPr>
            <a:r>
              <a:rPr lang="cs-CZ" altLang="cs-CZ" sz="2400" b="1"/>
              <a:t>   pojezdové kolo jeřábu).</a:t>
            </a:r>
          </a:p>
          <a:p>
            <a:pPr eaLnBrk="1" hangingPunct="1">
              <a:buFontTx/>
              <a:buNone/>
            </a:pPr>
            <a:r>
              <a:rPr lang="cs-CZ" altLang="cs-CZ" sz="2400" b="1"/>
              <a:t>	</a:t>
            </a:r>
            <a:r>
              <a:rPr lang="cs-CZ" altLang="cs-CZ" sz="2800" b="1"/>
              <a:t/>
            </a:r>
            <a:br>
              <a:rPr lang="cs-CZ" altLang="cs-CZ" sz="2800" b="1"/>
            </a:br>
            <a:endParaRPr lang="cs-CZ" altLang="cs-CZ" sz="2800" b="1"/>
          </a:p>
        </p:txBody>
      </p:sp>
      <p:pic>
        <p:nvPicPr>
          <p:cNvPr id="5129" name="Picture 3" descr="C:\Documents and Settings\Riha\Dokumenty\Obrázky\2013-06-03\IMAGE016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98" t="13641" r="7520" b="13075"/>
          <a:stretch>
            <a:fillRect/>
          </a:stretch>
        </p:blipFill>
        <p:spPr bwMode="auto">
          <a:xfrm>
            <a:off x="4779963" y="2349500"/>
            <a:ext cx="3908425" cy="2714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419CA0C-E948-4331-BF7D-F8A8B6DFFBB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4"/>
          <p:cNvSpPr>
            <a:spLocks noChangeArrowheads="1"/>
          </p:cNvSpPr>
          <p:nvPr/>
        </p:nvSpPr>
        <p:spPr bwMode="auto">
          <a:xfrm>
            <a:off x="468313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6153" name="Rectangle 3"/>
          <p:cNvSpPr txBox="1">
            <a:spLocks noChangeArrowheads="1"/>
          </p:cNvSpPr>
          <p:nvPr/>
        </p:nvSpPr>
        <p:spPr bwMode="auto">
          <a:xfrm>
            <a:off x="457200" y="1347788"/>
            <a:ext cx="8229600" cy="5434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None/>
            </a:pPr>
            <a:r>
              <a:rPr lang="cs-CZ" altLang="cs-CZ" sz="2800" b="1"/>
              <a:t>	</a:t>
            </a:r>
            <a:r>
              <a:rPr lang="cs-CZ" altLang="cs-CZ" sz="2800" b="1">
                <a:solidFill>
                  <a:srgbClr val="C00000"/>
                </a:solidFill>
              </a:rPr>
              <a:t>b, hybné (otočné): </a:t>
            </a:r>
          </a:p>
          <a:p>
            <a:pPr eaLnBrk="1" hangingPunct="1">
              <a:buFontTx/>
              <a:buNone/>
            </a:pPr>
            <a:r>
              <a:rPr lang="cs-CZ" altLang="cs-CZ" b="1"/>
              <a:t>	</a:t>
            </a:r>
            <a:r>
              <a:rPr lang="cs-CZ" altLang="cs-CZ" sz="2400" b="1"/>
              <a:t>jsou vždy otočné a přenáší kroutící moment, jsou na nich upevněny strojní součásti </a:t>
            </a:r>
          </a:p>
          <a:p>
            <a:pPr eaLnBrk="1" hangingPunct="1">
              <a:buFontTx/>
              <a:buNone/>
            </a:pPr>
            <a:r>
              <a:rPr lang="cs-CZ" altLang="cs-CZ" sz="2400" b="1"/>
              <a:t>	(kola železničních </a:t>
            </a:r>
          </a:p>
          <a:p>
            <a:pPr eaLnBrk="1" hangingPunct="1">
              <a:buFontTx/>
              <a:buNone/>
            </a:pPr>
            <a:r>
              <a:rPr lang="cs-CZ" altLang="cs-CZ" sz="2400" b="1"/>
              <a:t>    vagónů, ozubená </a:t>
            </a:r>
          </a:p>
          <a:p>
            <a:pPr eaLnBrk="1" hangingPunct="1">
              <a:buFontTx/>
              <a:buNone/>
            </a:pPr>
            <a:r>
              <a:rPr lang="cs-CZ" altLang="cs-CZ" sz="2400" b="1"/>
              <a:t>    kola, řemenice...) </a:t>
            </a:r>
          </a:p>
        </p:txBody>
      </p:sp>
      <p:pic>
        <p:nvPicPr>
          <p:cNvPr id="6154" name="Picture 2" descr="C:\Documents and Settings\Riha\Dokumenty\Obrázky\2013-02-11\IMAGE004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30" t="6306" r="30495" b="29495"/>
          <a:stretch>
            <a:fillRect/>
          </a:stretch>
        </p:blipFill>
        <p:spPr bwMode="auto">
          <a:xfrm>
            <a:off x="4003675" y="2781300"/>
            <a:ext cx="4679950" cy="305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9BFD3F9-9D81-4730-B3A4-238AEBDABAA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2"/>
          <p:cNvSpPr>
            <a:spLocks noChangeArrowheads="1"/>
          </p:cNvSpPr>
          <p:nvPr/>
        </p:nvSpPr>
        <p:spPr bwMode="auto">
          <a:xfrm>
            <a:off x="434975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7177" name="Rectangle 3"/>
          <p:cNvSpPr txBox="1">
            <a:spLocks noChangeArrowheads="1"/>
          </p:cNvSpPr>
          <p:nvPr/>
        </p:nvSpPr>
        <p:spPr bwMode="auto">
          <a:xfrm>
            <a:off x="460375" y="1157288"/>
            <a:ext cx="7999413" cy="4719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None/>
            </a:pPr>
            <a:r>
              <a:rPr lang="cs-CZ" altLang="cs-CZ" sz="3600" b="1"/>
              <a:t>	</a:t>
            </a:r>
            <a:r>
              <a:rPr lang="cs-CZ" altLang="cs-CZ" sz="2800" b="1"/>
              <a:t>Hybné hřídele 	      Speciální druhy </a:t>
            </a:r>
          </a:p>
          <a:p>
            <a:pPr eaLnBrk="1" hangingPunct="1">
              <a:buFontTx/>
              <a:buNone/>
            </a:pPr>
            <a:r>
              <a:rPr lang="cs-CZ" altLang="cs-CZ" sz="2800" b="1"/>
              <a:t>    se dělí na:		      hřídelí:</a:t>
            </a:r>
          </a:p>
          <a:p>
            <a:pPr eaLnBrk="1" hangingPunct="1">
              <a:buFontTx/>
              <a:buNone/>
            </a:pPr>
            <a:endParaRPr lang="cs-CZ" altLang="cs-CZ" b="1"/>
          </a:p>
          <a:p>
            <a:pPr eaLnBrk="1" hangingPunct="1">
              <a:buFontTx/>
              <a:buNone/>
            </a:pPr>
            <a:r>
              <a:rPr lang="cs-CZ" altLang="cs-CZ" b="1"/>
              <a:t>	</a:t>
            </a:r>
            <a:r>
              <a:rPr lang="cs-CZ" altLang="cs-CZ" sz="2400" b="1"/>
              <a:t>a) spojovací			d, kliková</a:t>
            </a:r>
          </a:p>
          <a:p>
            <a:pPr eaLnBrk="1" hangingPunct="1">
              <a:buFontTx/>
              <a:buNone/>
            </a:pPr>
            <a:endParaRPr lang="cs-CZ" altLang="cs-CZ" sz="2400" b="1"/>
          </a:p>
          <a:p>
            <a:pPr eaLnBrk="1" hangingPunct="1">
              <a:buFontTx/>
              <a:buNone/>
            </a:pPr>
            <a:r>
              <a:rPr lang="cs-CZ" altLang="cs-CZ" sz="2400" b="1"/>
              <a:t>	b) hnací a hnaná		e, vačková</a:t>
            </a:r>
            <a:br>
              <a:rPr lang="cs-CZ" altLang="cs-CZ" sz="2400" b="1"/>
            </a:br>
            <a:endParaRPr lang="cs-CZ" altLang="cs-CZ" sz="2400" b="1"/>
          </a:p>
          <a:p>
            <a:pPr eaLnBrk="1" hangingPunct="1">
              <a:buFontTx/>
              <a:buNone/>
            </a:pPr>
            <a:r>
              <a:rPr lang="cs-CZ" altLang="cs-CZ" sz="2400" b="1"/>
              <a:t>	c) předlohová</a:t>
            </a:r>
            <a:r>
              <a:rPr lang="cs-CZ" altLang="cs-CZ" sz="2400"/>
              <a:t> 			f, </a:t>
            </a:r>
            <a:r>
              <a:rPr lang="cs-CZ" altLang="cs-CZ" sz="2400" b="1"/>
              <a:t>kardanův</a:t>
            </a:r>
            <a:endParaRPr lang="cs-CZ" alt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407C66F-55D7-43B0-A8A6-8A5F51289DA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"/>
          <p:cNvSpPr>
            <a:spLocks noChangeArrowheads="1"/>
          </p:cNvSpPr>
          <p:nvPr/>
        </p:nvSpPr>
        <p:spPr bwMode="auto">
          <a:xfrm>
            <a:off x="457200" y="1052513"/>
            <a:ext cx="8229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400" b="1">
              <a:solidFill>
                <a:schemeClr val="tx2"/>
              </a:solidFill>
            </a:endParaRPr>
          </a:p>
        </p:txBody>
      </p:sp>
      <p:sp>
        <p:nvSpPr>
          <p:cNvPr id="8201" name="TextovéPole 1"/>
          <p:cNvSpPr txBox="1">
            <a:spLocks noChangeArrowheads="1"/>
          </p:cNvSpPr>
          <p:nvPr/>
        </p:nvSpPr>
        <p:spPr bwMode="auto">
          <a:xfrm>
            <a:off x="611188" y="5505450"/>
            <a:ext cx="19446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/>
          </a:p>
        </p:txBody>
      </p:sp>
      <p:sp>
        <p:nvSpPr>
          <p:cNvPr id="8202" name="Obdélník 2"/>
          <p:cNvSpPr>
            <a:spLocks noChangeArrowheads="1"/>
          </p:cNvSpPr>
          <p:nvPr/>
        </p:nvSpPr>
        <p:spPr bwMode="auto">
          <a:xfrm>
            <a:off x="827088" y="1433513"/>
            <a:ext cx="7489825" cy="310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Spojovací hřídele </a:t>
            </a:r>
            <a:r>
              <a:rPr lang="cs-CZ" altLang="cs-CZ" sz="2400" b="1"/>
              <a:t>zajišťují spojení souosých částí převodového ústrojí, jejichž vzájemná poloha se při provozu vozidla nemění. Používají se v případech, kdy jednotlivé části převodového ústrojí jsou konstrukčně pevně pojeny a tvoří část nosného rámu vozidla. Typickým příkladem zde mohou posloužit nákladní vozidla Tatra s páteřovým rámem. </a:t>
            </a:r>
          </a:p>
        </p:txBody>
      </p:sp>
      <p:pic>
        <p:nvPicPr>
          <p:cNvPr id="8203" name="Obrázek 2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4686300"/>
            <a:ext cx="6119812" cy="1189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ECC773B-AF69-4D4D-AAB6-CB2C6717395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4" name="Picture 4" descr="C:\Documents and Settings\Riha\Dokumenty\Obrázky\2013-06-03\IMAGE016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66" t="7716" r="3535" b="53680"/>
          <a:stretch>
            <a:fillRect/>
          </a:stretch>
        </p:blipFill>
        <p:spPr bwMode="auto">
          <a:xfrm>
            <a:off x="1258888" y="3275013"/>
            <a:ext cx="7058025" cy="2674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5" name="Rectangle 3"/>
          <p:cNvSpPr txBox="1">
            <a:spLocks noChangeArrowheads="1"/>
          </p:cNvSpPr>
          <p:nvPr/>
        </p:nvSpPr>
        <p:spPr bwMode="auto">
          <a:xfrm>
            <a:off x="457200" y="1046163"/>
            <a:ext cx="8229600" cy="5360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None/>
            </a:pPr>
            <a:r>
              <a:rPr lang="cs-CZ" altLang="cs-CZ" sz="3600" b="1"/>
              <a:t>	</a:t>
            </a:r>
            <a:r>
              <a:rPr lang="cs-CZ" altLang="cs-CZ" sz="2800" b="1"/>
              <a:t>Hybné hřídele hnací a hnané </a:t>
            </a:r>
            <a:r>
              <a:rPr lang="cs-CZ" altLang="cs-CZ" b="1"/>
              <a:t/>
            </a:r>
            <a:br>
              <a:rPr lang="cs-CZ" altLang="cs-CZ" b="1"/>
            </a:br>
            <a:endParaRPr lang="cs-CZ" altLang="cs-CZ" sz="2000" b="1"/>
          </a:p>
          <a:p>
            <a:pPr eaLnBrk="1" hangingPunct="1">
              <a:buFontTx/>
              <a:buNone/>
            </a:pPr>
            <a:r>
              <a:rPr lang="cs-CZ" altLang="cs-CZ" sz="2000" b="1"/>
              <a:t>	</a:t>
            </a:r>
            <a:r>
              <a:rPr lang="cs-CZ" altLang="cs-CZ" sz="2400" b="1"/>
              <a:t>přenášejí točivý moment na jiné hřídele nebo stroje. Tak přenáší například hnací točivý moment  z řemenice na pilový kotouč.</a:t>
            </a:r>
          </a:p>
          <a:p>
            <a:pPr eaLnBrk="1" hangingPunct="1">
              <a:buFontTx/>
              <a:buNone/>
            </a:pPr>
            <a:endParaRPr lang="cs-CZ" altLang="cs-CZ" sz="2400" b="1"/>
          </a:p>
          <a:p>
            <a:pPr eaLnBrk="1" hangingPunct="1">
              <a:buFontTx/>
              <a:buNone/>
            </a:pPr>
            <a:r>
              <a:rPr lang="cs-CZ" altLang="cs-CZ" sz="2000" b="1"/>
              <a:t/>
            </a:r>
            <a:br>
              <a:rPr lang="cs-CZ" altLang="cs-CZ" sz="2000" b="1"/>
            </a:br>
            <a:endParaRPr lang="cs-CZ" altLang="cs-CZ" sz="2000" b="1"/>
          </a:p>
          <a:p>
            <a:pPr eaLnBrk="1" hangingPunct="1">
              <a:buFontTx/>
              <a:buNone/>
            </a:pPr>
            <a:r>
              <a:rPr lang="cs-CZ" altLang="cs-CZ" sz="2000" b="1"/>
              <a:t>			</a:t>
            </a:r>
            <a:endParaRPr lang="cs-CZ" altLang="cs-CZ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58A039B-79FB-439F-9187-DBB145EB2BB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2"/>
          <p:cNvSpPr>
            <a:spLocks noChangeArrowheads="1"/>
          </p:cNvSpPr>
          <p:nvPr/>
        </p:nvSpPr>
        <p:spPr bwMode="auto">
          <a:xfrm>
            <a:off x="468313" y="1125538"/>
            <a:ext cx="82296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0249" name="Nadpis 1"/>
          <p:cNvSpPr txBox="1">
            <a:spLocks/>
          </p:cNvSpPr>
          <p:nvPr/>
        </p:nvSpPr>
        <p:spPr bwMode="auto">
          <a:xfrm>
            <a:off x="468313" y="1125538"/>
            <a:ext cx="8229600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Speciální druhy hřídelí - kliková hřídel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4400" b="1">
                <a:solidFill>
                  <a:schemeClr val="tx2"/>
                </a:solidFill>
              </a:rPr>
              <a:t/>
            </a:r>
            <a:br>
              <a:rPr lang="cs-CZ" altLang="cs-CZ" sz="4400" b="1">
                <a:solidFill>
                  <a:schemeClr val="tx2"/>
                </a:solidFill>
              </a:rPr>
            </a:br>
            <a:endParaRPr lang="cs-CZ" altLang="cs-CZ" sz="4400">
              <a:solidFill>
                <a:schemeClr val="tx2"/>
              </a:solidFill>
            </a:endParaRPr>
          </a:p>
        </p:txBody>
      </p:sp>
      <p:sp>
        <p:nvSpPr>
          <p:cNvPr id="10250" name="Rectangle 2"/>
          <p:cNvSpPr txBox="1">
            <a:spLocks noChangeArrowheads="1"/>
          </p:cNvSpPr>
          <p:nvPr/>
        </p:nvSpPr>
        <p:spPr bwMode="auto">
          <a:xfrm>
            <a:off x="341313" y="1125538"/>
            <a:ext cx="82296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pic>
        <p:nvPicPr>
          <p:cNvPr id="10251" name="Picture 6" descr="240px-Crankshaftrenderi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79" t="8154" r="15959" b="1559"/>
          <a:stretch>
            <a:fillRect/>
          </a:stretch>
        </p:blipFill>
        <p:spPr bwMode="auto">
          <a:xfrm rot="4504028">
            <a:off x="4901407" y="2812256"/>
            <a:ext cx="2376488" cy="4498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2" name="Picture 6" descr="Cshaft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56356" y="2453482"/>
            <a:ext cx="3749675" cy="2820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53" name="TextovéPole 1"/>
          <p:cNvSpPr txBox="1">
            <a:spLocks noChangeArrowheads="1"/>
          </p:cNvSpPr>
          <p:nvPr/>
        </p:nvSpPr>
        <p:spPr bwMode="auto">
          <a:xfrm>
            <a:off x="3492500" y="1989138"/>
            <a:ext cx="4846638" cy="322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rgbClr val="0000FF"/>
                </a:solidFill>
              </a:rPr>
              <a:t>Kliková hřídel </a:t>
            </a:r>
            <a:r>
              <a:rPr lang="cs-CZ" altLang="cs-CZ" sz="1800" b="1"/>
              <a:t>je technická součástka zařízení, sloužící k přeměně přímočarého vratného pohybu na rotační nebo naopak.</a:t>
            </a:r>
          </a:p>
          <a:p>
            <a:pPr algn="ctr"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cs-CZ" altLang="cs-CZ" sz="1800" b="1"/>
              <a:t>Je složena z krátkých, válcových čepů navzájem pevně spojených rameny. </a:t>
            </a:r>
            <a:r>
              <a:rPr lang="cs-CZ" altLang="cs-CZ" sz="1800" b="1">
                <a:solidFill>
                  <a:srgbClr val="0000FF"/>
                </a:solidFill>
              </a:rPr>
              <a:t>Klikové čepy </a:t>
            </a:r>
            <a:r>
              <a:rPr lang="cs-CZ" altLang="cs-CZ" sz="1800" b="1"/>
              <a:t>jsou umístěné v ose otáčení hřídele</a:t>
            </a:r>
            <a:r>
              <a:rPr lang="cs-CZ" altLang="cs-CZ" sz="1800" b="1">
                <a:solidFill>
                  <a:schemeClr val="bg2"/>
                </a:solidFill>
              </a:rPr>
              <a:t>,</a:t>
            </a:r>
            <a:r>
              <a:rPr lang="cs-CZ" altLang="cs-CZ" sz="1800" b="1"/>
              <a:t> </a:t>
            </a:r>
          </a:p>
          <a:p>
            <a:pPr algn="ctr"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rgbClr val="FF3300"/>
                </a:solidFill>
              </a:rPr>
              <a:t>Ojniční čepy, </a:t>
            </a:r>
            <a:r>
              <a:rPr lang="cs-CZ" altLang="cs-CZ" sz="1800" b="1"/>
              <a:t>jsou vůči této ose vyoseny</a:t>
            </a:r>
            <a:r>
              <a:rPr lang="cs-CZ" altLang="cs-CZ" sz="1800" b="1">
                <a:solidFill>
                  <a:schemeClr val="accent2"/>
                </a:solidFill>
              </a:rPr>
              <a:t>.</a:t>
            </a:r>
            <a:r>
              <a:rPr lang="cs-CZ" altLang="cs-CZ" sz="1800" b="1"/>
              <a:t> Na ojniční čepy se nasazují ojnice, proto </a:t>
            </a:r>
          </a:p>
          <a:p>
            <a:pPr algn="ctr"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cs-CZ" altLang="cs-CZ" sz="1800" b="1"/>
              <a:t>   ten název. 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23E6BF9-05A1-4757-B270-48E42CA549C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1273" name="Nadpis 1"/>
          <p:cNvSpPr txBox="1">
            <a:spLocks/>
          </p:cNvSpPr>
          <p:nvPr/>
        </p:nvSpPr>
        <p:spPr bwMode="auto">
          <a:xfrm>
            <a:off x="557213" y="944563"/>
            <a:ext cx="82296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Speciální druhy hřídelí – vačková hřídel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4400" b="1">
                <a:solidFill>
                  <a:schemeClr val="tx2"/>
                </a:solidFill>
              </a:rPr>
              <a:t/>
            </a:r>
            <a:br>
              <a:rPr lang="cs-CZ" altLang="cs-CZ" sz="4400" b="1">
                <a:solidFill>
                  <a:schemeClr val="tx2"/>
                </a:solidFill>
              </a:rPr>
            </a:br>
            <a:endParaRPr lang="cs-CZ" altLang="cs-CZ" sz="4400">
              <a:solidFill>
                <a:schemeClr val="tx2"/>
              </a:solidFill>
            </a:endParaRPr>
          </a:p>
        </p:txBody>
      </p:sp>
      <p:pic>
        <p:nvPicPr>
          <p:cNvPr id="112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30" t="9404" r="22702" b="6247"/>
          <a:stretch>
            <a:fillRect/>
          </a:stretch>
        </p:blipFill>
        <p:spPr bwMode="auto">
          <a:xfrm>
            <a:off x="768350" y="1773238"/>
            <a:ext cx="2286000" cy="2730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5" name="Picture 6" descr="Nockenwelle_2005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7" t="9465"/>
          <a:stretch>
            <a:fillRect/>
          </a:stretch>
        </p:blipFill>
        <p:spPr bwMode="auto">
          <a:xfrm>
            <a:off x="1117600" y="4432300"/>
            <a:ext cx="7108825" cy="160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6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/>
          </a:p>
        </p:txBody>
      </p:sp>
      <p:sp>
        <p:nvSpPr>
          <p:cNvPr id="11277" name="Rectangle 3"/>
          <p:cNvSpPr txBox="1">
            <a:spLocks noChangeArrowheads="1"/>
          </p:cNvSpPr>
          <p:nvPr/>
        </p:nvSpPr>
        <p:spPr bwMode="auto">
          <a:xfrm>
            <a:off x="3054350" y="1600200"/>
            <a:ext cx="5405438" cy="269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cs-CZ" altLang="cs-CZ" sz="2400" b="1"/>
              <a:t>	</a:t>
            </a:r>
            <a:r>
              <a:rPr lang="cs-CZ" altLang="cs-CZ" sz="2000" b="1"/>
              <a:t>je speciální hřídel, osazená vačkami. Vačková hřídel umožňuje ovládání posunu strojních součástí v závislosti na svém natočení.</a:t>
            </a:r>
          </a:p>
          <a:p>
            <a:pPr algn="ctr" eaLnBrk="1" hangingPunct="1">
              <a:buFontTx/>
              <a:buNone/>
            </a:pPr>
            <a:r>
              <a:rPr lang="cs-CZ" altLang="cs-CZ" sz="2000" b="1"/>
              <a:t>    Vačky mohou být i tvarově složitěji. </a:t>
            </a:r>
          </a:p>
          <a:p>
            <a:pPr algn="ctr" eaLnBrk="1" hangingPunct="1">
              <a:buFontTx/>
              <a:buNone/>
            </a:pPr>
            <a:r>
              <a:rPr lang="cs-CZ" altLang="cs-CZ" sz="2000" b="1"/>
              <a:t>	Hřídel s vačkami vlastně obsahuje </a:t>
            </a:r>
          </a:p>
          <a:p>
            <a:pPr algn="ctr" eaLnBrk="1" hangingPunct="1">
              <a:buFontTx/>
              <a:buNone/>
            </a:pPr>
            <a:r>
              <a:rPr lang="cs-CZ" altLang="cs-CZ" sz="2000" b="1"/>
              <a:t>	mechanický program práce soustavy pák.</a:t>
            </a:r>
          </a:p>
          <a:p>
            <a:pPr algn="ctr" eaLnBrk="1" hangingPunct="1">
              <a:buFontTx/>
              <a:buNone/>
            </a:pPr>
            <a:endParaRPr lang="cs-CZ" altLang="cs-CZ" sz="18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D27920F-D83A-4BC8-A7BE-8FC3D93AA42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2297" name="Nadpis 1"/>
          <p:cNvSpPr txBox="1">
            <a:spLocks/>
          </p:cNvSpPr>
          <p:nvPr/>
        </p:nvSpPr>
        <p:spPr bwMode="auto">
          <a:xfrm>
            <a:off x="557213" y="944563"/>
            <a:ext cx="82296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Speciální druhy hřídelí – kardanův hřídel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4400" b="1">
                <a:solidFill>
                  <a:schemeClr val="tx2"/>
                </a:solidFill>
              </a:rPr>
              <a:t/>
            </a:r>
            <a:br>
              <a:rPr lang="cs-CZ" altLang="cs-CZ" sz="4400" b="1">
                <a:solidFill>
                  <a:schemeClr val="tx2"/>
                </a:solidFill>
              </a:rPr>
            </a:br>
            <a:endParaRPr lang="cs-CZ" altLang="cs-CZ" sz="4400">
              <a:solidFill>
                <a:schemeClr val="tx2"/>
              </a:solidFill>
            </a:endParaRPr>
          </a:p>
        </p:txBody>
      </p:sp>
      <p:sp>
        <p:nvSpPr>
          <p:cNvPr id="20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defRPr/>
            </a:pPr>
            <a:endParaRPr lang="cs-CZ" sz="2800" dirty="0" smtClean="0"/>
          </a:p>
          <a:p>
            <a:pPr marL="0" indent="0" algn="ctr" eaLnBrk="1" hangingPunct="1">
              <a:buFontTx/>
              <a:buNone/>
              <a:defRPr/>
            </a:pPr>
            <a:r>
              <a:rPr lang="cs-CZ" sz="2400" b="1" dirty="0" smtClean="0"/>
              <a:t>Žádný jiný prvek stroje než kloubová hřídel neumožňuje přenos síly točivého momentu mezi prostorově přesazeným hnacím a hnaným hřídelem, jejichž poloha může být navíc měněna během provozu.</a:t>
            </a:r>
          </a:p>
          <a:p>
            <a:pPr marL="0" indent="0" eaLnBrk="1" hangingPunct="1">
              <a:buFontTx/>
              <a:buNone/>
              <a:defRPr/>
            </a:pPr>
            <a:endParaRPr lang="cs-CZ" sz="2400" b="1" dirty="0"/>
          </a:p>
          <a:p>
            <a:pPr marL="0" indent="0" algn="ctr" eaLnBrk="1" hangingPunct="1">
              <a:buFontTx/>
              <a:buNone/>
              <a:defRPr/>
            </a:pPr>
            <a:r>
              <a:rPr lang="cs-CZ" sz="2400" b="1" dirty="0" smtClean="0"/>
              <a:t>Prostorový úhlový pohyb a změny axiální délky jsou zajištěny moderními konstrukčními prvky.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25119A2-3AB5-4C1B-9E5C-0E49778B398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Rectangle 2"/>
          <p:cNvSpPr>
            <a:spLocks noChangeArrowheads="1"/>
          </p:cNvSpPr>
          <p:nvPr/>
        </p:nvSpPr>
        <p:spPr bwMode="auto">
          <a:xfrm>
            <a:off x="468313" y="98107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3321" name="Rectangle 2"/>
          <p:cNvSpPr txBox="1">
            <a:spLocks noChangeArrowheads="1"/>
          </p:cNvSpPr>
          <p:nvPr/>
        </p:nvSpPr>
        <p:spPr bwMode="auto">
          <a:xfrm>
            <a:off x="457200" y="1125538"/>
            <a:ext cx="4906963" cy="79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Kardanův hřídel</a:t>
            </a:r>
          </a:p>
        </p:txBody>
      </p:sp>
      <p:pic>
        <p:nvPicPr>
          <p:cNvPr id="13322" name="Picture 4" descr="180px-Cardan_Shaf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916113"/>
            <a:ext cx="4332287" cy="360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323" name="Rectangle 3"/>
          <p:cNvSpPr txBox="1">
            <a:spLocks noChangeArrowheads="1"/>
          </p:cNvSpPr>
          <p:nvPr/>
        </p:nvSpPr>
        <p:spPr bwMode="auto">
          <a:xfrm>
            <a:off x="5018088" y="1412875"/>
            <a:ext cx="3749675" cy="4376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cs-CZ" altLang="cs-CZ" sz="2400"/>
              <a:t>	</a:t>
            </a:r>
            <a:r>
              <a:rPr lang="cs-CZ" altLang="cs-CZ" sz="2400" b="1"/>
              <a:t>Kardan</a:t>
            </a:r>
            <a:r>
              <a:rPr lang="cs-CZ" altLang="cs-CZ" sz="2000" b="1"/>
              <a:t> - kloubová hřídel umožňuje přenos síly točivého momentu mezi prostorově přesazeným hnacím a hnaným hřídelem, jejichž poloha může být navíc měněna během provozu.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	</a:t>
            </a:r>
            <a:r>
              <a:rPr lang="cs-CZ" altLang="cs-CZ" sz="2000" b="1"/>
              <a:t>Tak se kloubové hřídele stávají nepostradatelnou složkou převodu síly ve strojírenství a automobilovém průmyslu.</a:t>
            </a:r>
          </a:p>
          <a:p>
            <a:pPr eaLnBrk="1" hangingPunct="1">
              <a:buFontTx/>
              <a:buNone/>
            </a:pPr>
            <a:endParaRPr lang="cs-CZ" altLang="cs-CZ" sz="2000" b="1"/>
          </a:p>
          <a:p>
            <a:pPr eaLnBrk="1" hangingPunct="1"/>
            <a:endParaRPr lang="cs-CZ" altLang="cs-CZ" sz="2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76ED213-6A7F-4EAF-9147-8BD5D8733F3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4" name="Rectangle 2"/>
          <p:cNvSpPr>
            <a:spLocks noChangeArrowheads="1"/>
          </p:cNvSpPr>
          <p:nvPr/>
        </p:nvSpPr>
        <p:spPr bwMode="auto">
          <a:xfrm>
            <a:off x="468313" y="98107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4345" name="Rectangle 2"/>
          <p:cNvSpPr txBox="1">
            <a:spLocks noChangeArrowheads="1"/>
          </p:cNvSpPr>
          <p:nvPr/>
        </p:nvSpPr>
        <p:spPr bwMode="auto">
          <a:xfrm>
            <a:off x="457200" y="985838"/>
            <a:ext cx="82296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Různé typy kardanových hřídelů</a:t>
            </a:r>
          </a:p>
        </p:txBody>
      </p:sp>
      <p:pic>
        <p:nvPicPr>
          <p:cNvPr id="14346" name="Picture 5" descr="Cardan Shafts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1412875"/>
            <a:ext cx="3201988" cy="227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7" name="Picture 1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7150" y="3357563"/>
            <a:ext cx="2825750" cy="252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8" name="Picture 17" descr="http://www.gknservice.com/typo3temp/fl_realurl_image/freisteller-2008-09-da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754824">
            <a:off x="5835650" y="2636838"/>
            <a:ext cx="1679575" cy="390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9" name="Picture 11" descr="Akční ceny kardany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844675"/>
            <a:ext cx="3333750" cy="252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15C7BA9-30BE-4566-BA03-A5728466A99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8" name="Rectangle 2"/>
          <p:cNvSpPr>
            <a:spLocks noChangeArrowheads="1"/>
          </p:cNvSpPr>
          <p:nvPr/>
        </p:nvSpPr>
        <p:spPr bwMode="auto">
          <a:xfrm>
            <a:off x="468313" y="98107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5369" name="Nadpis 3"/>
          <p:cNvSpPr txBox="1">
            <a:spLocks/>
          </p:cNvSpPr>
          <p:nvPr/>
        </p:nvSpPr>
        <p:spPr bwMode="auto">
          <a:xfrm>
            <a:off x="457200" y="1125538"/>
            <a:ext cx="82296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Homokinetický kloub</a:t>
            </a:r>
            <a:endParaRPr lang="cs-CZ" altLang="cs-CZ" sz="2800">
              <a:solidFill>
                <a:schemeClr val="tx2"/>
              </a:solidFill>
            </a:endParaRPr>
          </a:p>
        </p:txBody>
      </p:sp>
      <p:sp>
        <p:nvSpPr>
          <p:cNvPr id="10" name="Zástupný symbol pro obsah 5"/>
          <p:cNvSpPr txBox="1">
            <a:spLocks/>
          </p:cNvSpPr>
          <p:nvPr/>
        </p:nvSpPr>
        <p:spPr>
          <a:xfrm>
            <a:off x="457200" y="1700213"/>
            <a:ext cx="4040188" cy="442595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buFontTx/>
              <a:buNone/>
              <a:defRPr/>
            </a:pPr>
            <a:endParaRPr lang="cs-CZ" b="1" dirty="0"/>
          </a:p>
          <a:p>
            <a:pPr marL="0" indent="0" algn="ctr">
              <a:buFontTx/>
              <a:buNone/>
              <a:defRPr/>
            </a:pPr>
            <a:r>
              <a:rPr lang="cs-CZ" sz="2400" b="1" dirty="0" smtClean="0"/>
              <a:t>Homokinetický kloub (také stejnoběžný nebo sférický) je druh kloubu, který umožňuje přenos otáček mezi hřídeli v různém úhlu a při zachování konstantní rychlosti. Používá se proto jako kloub poloosy u aut.</a:t>
            </a:r>
          </a:p>
          <a:p>
            <a:pPr>
              <a:defRPr/>
            </a:pPr>
            <a:endParaRPr lang="cs-CZ" dirty="0"/>
          </a:p>
        </p:txBody>
      </p:sp>
      <p:pic>
        <p:nvPicPr>
          <p:cNvPr id="1537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1706563"/>
            <a:ext cx="3024188" cy="403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2021F93-FA95-47C4-99CE-6B7CA4619AF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2" name="Rectangle 8"/>
          <p:cNvSpPr>
            <a:spLocks noChangeArrowheads="1"/>
          </p:cNvSpPr>
          <p:nvPr/>
        </p:nvSpPr>
        <p:spPr bwMode="auto">
          <a:xfrm>
            <a:off x="2843213" y="1125538"/>
            <a:ext cx="297338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Kontrolní otázky</a:t>
            </a:r>
          </a:p>
        </p:txBody>
      </p:sp>
      <p:sp>
        <p:nvSpPr>
          <p:cNvPr id="16393" name="TextovéPole 1"/>
          <p:cNvSpPr txBox="1">
            <a:spLocks noChangeArrowheads="1"/>
          </p:cNvSpPr>
          <p:nvPr/>
        </p:nvSpPr>
        <p:spPr bwMode="auto">
          <a:xfrm>
            <a:off x="971550" y="2205038"/>
            <a:ext cx="7416800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1, Podle jakých hledisek se rozdělují hřídele?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2, Jak se liší hnací hřídele od nosných hřídelů?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3, K čemu slouží převodové hřídele?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4, Vyjmenujte alespoň tři druhy speciálních 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    hřídelů!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5, K čemu slouží Kardanův hřídel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876688A-47A8-428D-BC0F-9416D347156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6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17417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cs-CZ" altLang="cs-CZ" sz="1600" b="1"/>
          </a:p>
          <a:p>
            <a:pPr>
              <a:buFontTx/>
              <a:buNone/>
            </a:pPr>
            <a:r>
              <a:rPr lang="cs-CZ" altLang="cs-CZ" sz="1600" b="1"/>
              <a:t>	</a:t>
            </a:r>
            <a:r>
              <a:rPr lang="cs-CZ" altLang="cs-CZ" sz="1600"/>
              <a:t>Fialová Ing. Dana, Gradek Ing. Vladislav, </a:t>
            </a:r>
            <a:r>
              <a:rPr lang="cs-CZ" altLang="cs-CZ" sz="1600" i="1"/>
              <a:t>Zámečnické práce a údržba –Technologie 3. díl učebnice pro SOU</a:t>
            </a:r>
            <a:r>
              <a:rPr lang="cs-CZ" altLang="cs-CZ" sz="1600"/>
              <a:t>,  Praha, Parta 2006,</a:t>
            </a:r>
          </a:p>
          <a:p>
            <a:pPr>
              <a:buFontTx/>
              <a:buNone/>
            </a:pPr>
            <a:r>
              <a:rPr lang="cs-CZ" altLang="cs-CZ" sz="1600"/>
              <a:t>      ISBN 978-80-7320-127-2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/>
              <a:t>      Doleček Josef Ing., Holoubek Zdeněk</a:t>
            </a:r>
            <a:r>
              <a:rPr lang="cs-CZ" altLang="cs-CZ" sz="1600" b="1"/>
              <a:t> </a:t>
            </a:r>
            <a:r>
              <a:rPr lang="cs-CZ" altLang="cs-CZ" sz="1600"/>
              <a:t>Ing.,</a:t>
            </a:r>
            <a:r>
              <a:rPr lang="cs-CZ" altLang="cs-CZ" sz="1600" i="1"/>
              <a:t> Strojnictví pro 1. ročník SOU</a:t>
            </a:r>
            <a:r>
              <a:rPr lang="cs-CZ" altLang="cs-CZ" sz="1600"/>
              <a:t>,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/>
              <a:t>      Praha, SNTL 1988, EAN 04-211-88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/>
              <a:t>      Dillinger Josef a kol., </a:t>
            </a:r>
            <a:r>
              <a:rPr lang="cs-CZ" altLang="cs-CZ" sz="1600" i="1"/>
              <a:t>Moderní strojírenství pro školu i praxi,</a:t>
            </a:r>
            <a:r>
              <a:rPr lang="cs-CZ" altLang="cs-CZ" sz="1600"/>
              <a:t> nakladatelství Europa Sobotáles 2007, ISBN 978-80-86706-19-1, použité obrázky: snímek č. 4, str. 399, obr., 2,  snímek č. 5, str. 399 , obr. 4, snímek č. 8 str. 398, obr. 3</a:t>
            </a:r>
          </a:p>
          <a:p>
            <a:pPr>
              <a:buFontTx/>
              <a:buNone/>
            </a:pPr>
            <a:r>
              <a:rPr lang="cs-CZ" altLang="cs-CZ" sz="1600"/>
              <a:t>      Snímek č. 7 </a:t>
            </a:r>
            <a:r>
              <a:rPr lang="cs-CZ" altLang="cs-CZ" sz="1600">
                <a:hlinkClick r:id="rId4"/>
              </a:rPr>
              <a:t>http://www.lowlevel.cz/log/files/04_Hridele.pdf</a:t>
            </a:r>
            <a:endParaRPr lang="cs-CZ" altLang="cs-CZ" sz="1600"/>
          </a:p>
          <a:p>
            <a:pPr>
              <a:buFontTx/>
              <a:buNone/>
            </a:pPr>
            <a:r>
              <a:rPr lang="cs-CZ" altLang="cs-CZ" sz="1600"/>
              <a:t>      Snímek č. 9, 10 </a:t>
            </a:r>
            <a:r>
              <a:rPr lang="cs-CZ" altLang="cs-CZ" sz="1600">
                <a:hlinkClick r:id="rId5"/>
              </a:rPr>
              <a:t>cs.wikipedia.org/wiki/Hřídel</a:t>
            </a:r>
            <a:r>
              <a:rPr lang="cs-CZ" altLang="cs-CZ" sz="1600"/>
              <a:t> </a:t>
            </a:r>
          </a:p>
          <a:p>
            <a:pPr>
              <a:buFontTx/>
              <a:buNone/>
            </a:pPr>
            <a:r>
              <a:rPr lang="cs-CZ" altLang="cs-CZ" sz="1600"/>
              <a:t>      Snímek č. 12 http://cs.m.wikipedia.org/wiki/H%C5%99%C3%ADdel </a:t>
            </a:r>
          </a:p>
          <a:p>
            <a:pPr>
              <a:buFontTx/>
              <a:buNone/>
            </a:pPr>
            <a:r>
              <a:rPr lang="cs-CZ" altLang="cs-CZ" sz="1600"/>
              <a:t>      Snímek č. 13 </a:t>
            </a:r>
            <a:r>
              <a:rPr lang="cs-CZ" altLang="cs-CZ" sz="1600">
                <a:hlinkClick r:id="rId6"/>
              </a:rPr>
              <a:t>http://www.gknservice.com/cz/uzitkova_vozidla/kardanove_hridele.html</a:t>
            </a:r>
            <a:r>
              <a:rPr lang="cs-CZ" altLang="cs-CZ" sz="1600"/>
              <a:t>,</a:t>
            </a:r>
          </a:p>
          <a:p>
            <a:pPr>
              <a:buFontTx/>
              <a:buNone/>
            </a:pPr>
            <a:r>
              <a:rPr lang="cs-CZ" altLang="cs-CZ" sz="1600"/>
              <a:t>                           http://www.kardanka.cz/</a:t>
            </a:r>
          </a:p>
          <a:p>
            <a:pPr>
              <a:buFontTx/>
              <a:buNone/>
            </a:pPr>
            <a:r>
              <a:rPr lang="cs-CZ" altLang="cs-CZ" sz="1600"/>
              <a:t>      Snímek č. 14 http://cs.wikipedia.org/wiki/Homokinetick%C3%BD_kloub</a:t>
            </a:r>
          </a:p>
          <a:p>
            <a:pPr>
              <a:buFontTx/>
              <a:buNone/>
            </a:pPr>
            <a:endParaRPr lang="cs-CZ" altLang="cs-CZ" sz="1600"/>
          </a:p>
          <a:p>
            <a:pPr>
              <a:buFontTx/>
              <a:buNone/>
            </a:pPr>
            <a:endParaRPr lang="cs-CZ" altLang="cs-CZ" sz="1800"/>
          </a:p>
          <a:p>
            <a:pPr>
              <a:buFontTx/>
              <a:buNone/>
            </a:pPr>
            <a:r>
              <a:rPr lang="cs-CZ" altLang="cs-CZ" sz="1800"/>
              <a:t>	</a:t>
            </a:r>
          </a:p>
          <a:p>
            <a:pPr>
              <a:buFontTx/>
              <a:buNone/>
            </a:pPr>
            <a:r>
              <a:rPr lang="cs-CZ" altLang="cs-CZ" sz="1800"/>
              <a:t>		</a:t>
            </a:r>
          </a:p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1221</TotalTime>
  <Words>467</Words>
  <Application>Microsoft Office PowerPoint</Application>
  <PresentationFormat>Předvádění na obrazovce (4:3)</PresentationFormat>
  <Paragraphs>151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1" baseType="lpstr">
      <vt:lpstr>Arial</vt:lpstr>
      <vt:lpstr>Calibri</vt:lpstr>
      <vt:lpstr>Times New Roman</vt:lpstr>
      <vt:lpstr>Book Antiqua</vt:lpstr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Zdeněk Říha</cp:lastModifiedBy>
  <cp:revision>90</cp:revision>
  <dcterms:created xsi:type="dcterms:W3CDTF">2007-02-24T11:24:02Z</dcterms:created>
  <dcterms:modified xsi:type="dcterms:W3CDTF">2013-10-24T12:11:28Z</dcterms:modified>
</cp:coreProperties>
</file>