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73" r:id="rId3"/>
    <p:sldId id="310" r:id="rId4"/>
    <p:sldId id="313" r:id="rId5"/>
    <p:sldId id="317" r:id="rId6"/>
    <p:sldId id="318" r:id="rId7"/>
    <p:sldId id="314" r:id="rId8"/>
    <p:sldId id="315" r:id="rId9"/>
    <p:sldId id="278" r:id="rId10"/>
    <p:sldId id="282" r:id="rId11"/>
    <p:sldId id="316" r:id="rId12"/>
    <p:sldId id="283" r:id="rId13"/>
    <p:sldId id="290" r:id="rId14"/>
    <p:sldId id="307" r:id="rId15"/>
    <p:sldId id="304" r:id="rId16"/>
    <p:sldId id="298" r:id="rId17"/>
    <p:sldId id="297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3300"/>
    <a:srgbClr val="CC6600"/>
    <a:srgbClr val="FF3300"/>
    <a:srgbClr val="CC0000"/>
    <a:srgbClr val="FF3399"/>
    <a:srgbClr val="00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424" autoAdjust="0"/>
    <p:restoredTop sz="94640" autoAdjust="0"/>
  </p:normalViewPr>
  <p:slideViewPr>
    <p:cSldViewPr>
      <p:cViewPr>
        <p:scale>
          <a:sx n="100" d="100"/>
          <a:sy n="100" d="100"/>
        </p:scale>
        <p:origin x="-1397" y="-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9" d="100"/>
        <a:sy n="129" d="100"/>
      </p:scale>
      <p:origin x="0" y="1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B3F75-468D-4B1D-A05A-19A929A118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3139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DC92BC-BA77-447A-ABD4-022F642250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996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DEE450-FF0D-455E-A335-C4CBF88D58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614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831926-79C9-48B9-888E-26D3DC14FE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193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9616A-1257-418F-82A4-4CDCE8FF06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563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E78829-AEC4-4FBA-9EFF-B801CC5DAE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369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44E2F-46A8-4B29-96AE-5B502B6EA8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906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CB72D-B73A-4CDA-B06B-C64CA38BFE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5550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CF935-8145-4696-9D1D-5A6F710AF3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5038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F622F4-E689-4C7E-A0C0-9239934B3E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608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2F1083-FAA0-4B11-A339-CD52C3EDE9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1322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A53EE-D20A-4CB9-B718-1988A42EE3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59975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975B6-CDCE-437D-A386-D64369CDED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589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E4A38-F43F-41B6-A1D2-C8A22C1AE2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943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F05C0-FDBD-4189-BDB2-EDC95282C8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6848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BE17FDC-9E55-4D0B-9D92-FBB7FA6DE6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18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364884"/>
              </p:ext>
            </p:extLst>
          </p:nvPr>
        </p:nvGraphicFramePr>
        <p:xfrm>
          <a:off x="750888" y="2060575"/>
          <a:ext cx="7559675" cy="3743325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Valivá a kluzná ložiska, axiální a radiální ložiska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Tření, ložisko, ložiskové tělísko, kroužky a klec ložiska, typy valivých ložisek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ročník, žáci 15 - 16 let,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23-68-H/01 Mechanik opravář motorových vozidel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2188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cs typeface="Arial" charset="0"/>
              </a:rPr>
              <a:t>Ložiska I. Druhy a konstrukce</a:t>
            </a: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8A6C6A6-2C71-4767-B2A7-4D4F61B6C75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92163" y="1449388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VY_32_INOVACE_31_622</a:t>
            </a:r>
            <a:endParaRPr lang="cs-CZ" altLang="cs-CZ" sz="2400" b="1"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B119EF2-90E0-4DAD-9264-43679663FF5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2"/>
          <p:cNvSpPr txBox="1">
            <a:spLocks noChangeArrowheads="1"/>
          </p:cNvSpPr>
          <p:nvPr/>
        </p:nvSpPr>
        <p:spPr bwMode="auto">
          <a:xfrm>
            <a:off x="633413" y="1844675"/>
            <a:ext cx="7772400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6000" b="1">
                <a:solidFill>
                  <a:schemeClr val="tx2"/>
                </a:solidFill>
              </a:rPr>
              <a:t>LOŽISKA I.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6000" b="1">
              <a:solidFill>
                <a:schemeClr val="tx2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6000" b="1">
                <a:solidFill>
                  <a:schemeClr val="tx2"/>
                </a:solidFill>
              </a:rPr>
              <a:t>Druhy a konstrukce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63664D5-EA61-4CBA-98A3-B8598837F42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Rectangle 2"/>
          <p:cNvSpPr>
            <a:spLocks noChangeArrowheads="1"/>
          </p:cNvSpPr>
          <p:nvPr/>
        </p:nvSpPr>
        <p:spPr bwMode="auto">
          <a:xfrm>
            <a:off x="468313" y="9810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268413"/>
            <a:ext cx="4038600" cy="452755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800" kern="0" dirty="0" smtClean="0"/>
              <a:t>	 </a:t>
            </a:r>
          </a:p>
          <a:p>
            <a:pPr algn="ctr" eaLnBrk="1" hangingPunct="1">
              <a:buFontTx/>
              <a:buNone/>
              <a:defRPr/>
            </a:pPr>
            <a:r>
              <a:rPr lang="cs-CZ" sz="2800" b="1" kern="0" dirty="0" smtClean="0"/>
              <a:t>	Ložiska jsou strojní součásti, které umožňují hřídelům a čepům točivý pohyb kolem vlastní osy a snižují  zatížení, vznikající třením</a:t>
            </a:r>
            <a:r>
              <a:rPr lang="cs-CZ" sz="2800" b="1" kern="0" dirty="0"/>
              <a:t>.</a:t>
            </a:r>
            <a:endParaRPr lang="cs-CZ" sz="2800" b="1" kern="0" dirty="0" smtClean="0"/>
          </a:p>
        </p:txBody>
      </p:sp>
      <p:pic>
        <p:nvPicPr>
          <p:cNvPr id="4106" name="Picture 5" descr="lozisk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76425"/>
            <a:ext cx="4176713" cy="331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55B1C7D-A6F0-4B3E-B1ED-189340EDF8B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8891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51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Nadpis 3"/>
          <p:cNvSpPr txBox="1">
            <a:spLocks/>
          </p:cNvSpPr>
          <p:nvPr/>
        </p:nvSpPr>
        <p:spPr>
          <a:xfrm>
            <a:off x="457200" y="1052513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Druhy tření</a:t>
            </a:r>
          </a:p>
        </p:txBody>
      </p:sp>
      <p:pic>
        <p:nvPicPr>
          <p:cNvPr id="5129" name="Picture 2" descr="C:\Documents and Settings\Riha\Dokumenty\Obrázky\2013-02-05\IMAGE00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0" t="18379" r="8258" b="14650"/>
          <a:stretch>
            <a:fillRect/>
          </a:stretch>
        </p:blipFill>
        <p:spPr bwMode="auto">
          <a:xfrm>
            <a:off x="395288" y="1844675"/>
            <a:ext cx="3911600" cy="275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3" descr="C:\Documents and Settings\Riha\Dokumenty\Obrázky\2013-02-05\IMAGE00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4" t="14505" r="9624" b="16794"/>
          <a:stretch>
            <a:fillRect/>
          </a:stretch>
        </p:blipFill>
        <p:spPr bwMode="auto">
          <a:xfrm>
            <a:off x="4643438" y="1804988"/>
            <a:ext cx="3970337" cy="284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ástupný symbol pro obsah 5"/>
          <p:cNvSpPr txBox="1">
            <a:spLocks/>
          </p:cNvSpPr>
          <p:nvPr/>
        </p:nvSpPr>
        <p:spPr>
          <a:xfrm>
            <a:off x="434975" y="5013325"/>
            <a:ext cx="8229600" cy="8255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cs-CZ" kern="0" smtClean="0"/>
              <a:t>	</a:t>
            </a:r>
            <a:r>
              <a:rPr lang="cs-CZ" b="1" kern="0" smtClean="0"/>
              <a:t>Kluzné tření		    Valivé tření</a:t>
            </a:r>
            <a:endParaRPr lang="cs-CZ" b="1" kern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AB8AB03-08F5-48C7-9A4F-12CD2001BD0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61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Rectangle 2"/>
          <p:cNvSpPr>
            <a:spLocks noChangeArrowheads="1"/>
          </p:cNvSpPr>
          <p:nvPr/>
        </p:nvSpPr>
        <p:spPr bwMode="auto">
          <a:xfrm>
            <a:off x="468313" y="9810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Podle druhu vznikajícího tření:</a:t>
            </a:r>
          </a:p>
          <a:p>
            <a:pPr eaLnBrk="1" hangingPunct="1">
              <a:buFontTx/>
              <a:buNone/>
              <a:defRPr/>
            </a:pPr>
            <a:r>
              <a:rPr lang="cs-CZ" sz="2800" kern="0" dirty="0" smtClean="0"/>
              <a:t>	</a:t>
            </a:r>
            <a:r>
              <a:rPr lang="cs-CZ" sz="2800" b="1" kern="0" dirty="0" smtClean="0"/>
              <a:t>a, </a:t>
            </a:r>
            <a:r>
              <a:rPr lang="cs-CZ" sz="2800" b="1" kern="0" dirty="0" smtClean="0">
                <a:solidFill>
                  <a:srgbClr val="FF0000"/>
                </a:solidFill>
              </a:rPr>
              <a:t>kluzná</a:t>
            </a:r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					b, </a:t>
            </a:r>
            <a:r>
              <a:rPr lang="cs-CZ" sz="2800" b="1" kern="0" dirty="0" smtClean="0">
                <a:solidFill>
                  <a:srgbClr val="0000FF"/>
                </a:solidFill>
              </a:rPr>
              <a:t>valivá</a:t>
            </a:r>
          </a:p>
          <a:p>
            <a:pPr eaLnBrk="1" hangingPunct="1">
              <a:buFontTx/>
              <a:buNone/>
              <a:defRPr/>
            </a:pPr>
            <a:endParaRPr lang="cs-CZ" sz="2400" b="1" kern="0" dirty="0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Podle zachycení působící síly:</a:t>
            </a:r>
          </a:p>
          <a:p>
            <a:pPr eaLnBrk="1" hangingPunct="1">
              <a:buFontTx/>
              <a:buNone/>
              <a:defRPr/>
            </a:pPr>
            <a:r>
              <a:rPr lang="cs-CZ" sz="2800" kern="0" dirty="0" smtClean="0"/>
              <a:t>	</a:t>
            </a:r>
            <a:r>
              <a:rPr lang="cs-CZ" sz="2400" b="1" kern="0" dirty="0" smtClean="0"/>
              <a:t>a, </a:t>
            </a:r>
            <a:r>
              <a:rPr lang="cs-CZ" sz="2800" b="1" kern="0" dirty="0" smtClean="0">
                <a:solidFill>
                  <a:srgbClr val="008000"/>
                </a:solidFill>
              </a:rPr>
              <a:t>radiální</a:t>
            </a:r>
            <a:r>
              <a:rPr lang="cs-CZ" sz="2400" b="1" kern="0" dirty="0" smtClean="0"/>
              <a:t> (zachycují sílu, působící kolmo na osu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        ložiska)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b, </a:t>
            </a:r>
            <a:r>
              <a:rPr lang="cs-CZ" sz="2800" b="1" kern="0" dirty="0" smtClean="0">
                <a:solidFill>
                  <a:srgbClr val="660033"/>
                </a:solidFill>
              </a:rPr>
              <a:t>axiální</a:t>
            </a:r>
            <a:r>
              <a:rPr lang="cs-CZ" sz="2400" b="1" kern="0" dirty="0" smtClean="0"/>
              <a:t>  (zachycují sílu působící v ose ložiska)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68313" y="981075"/>
            <a:ext cx="8229600" cy="57626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Rozdělení ložisek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6DBD75D-49BF-4B74-9D8C-2779913E171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71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Rectangle 2"/>
          <p:cNvSpPr>
            <a:spLocks noChangeArrowheads="1"/>
          </p:cNvSpPr>
          <p:nvPr/>
        </p:nvSpPr>
        <p:spPr bwMode="auto">
          <a:xfrm>
            <a:off x="468313" y="9810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68313" y="981075"/>
            <a:ext cx="8229600" cy="57626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Rozdělení ložisek</a:t>
            </a:r>
          </a:p>
        </p:txBody>
      </p:sp>
      <p:pic>
        <p:nvPicPr>
          <p:cNvPr id="7178" name="Picture 6" descr="skenovat0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4" t="5466" r="1962" b="5591"/>
          <a:stretch>
            <a:fillRect/>
          </a:stretch>
        </p:blipFill>
        <p:spPr bwMode="auto">
          <a:xfrm>
            <a:off x="250825" y="1700213"/>
            <a:ext cx="8713788" cy="403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2B02806-B51B-4C25-90BE-47BE8AC139A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81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Rectangle 2"/>
          <p:cNvSpPr>
            <a:spLocks noChangeArrowheads="1"/>
          </p:cNvSpPr>
          <p:nvPr/>
        </p:nvSpPr>
        <p:spPr bwMode="auto">
          <a:xfrm>
            <a:off x="468313" y="9810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68313" y="981075"/>
            <a:ext cx="8229600" cy="57626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Rozdělení ložisek</a:t>
            </a:r>
          </a:p>
        </p:txBody>
      </p:sp>
      <p:pic>
        <p:nvPicPr>
          <p:cNvPr id="8202" name="Picture 2" descr="E:\2013-06-05\IMAGE016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2" t="4965" r="10497" b="66498"/>
          <a:stretch>
            <a:fillRect/>
          </a:stretch>
        </p:blipFill>
        <p:spPr bwMode="auto">
          <a:xfrm>
            <a:off x="609600" y="1628775"/>
            <a:ext cx="8008938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DA4EF2D-582C-403B-B574-DAEB487448E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922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Nadpis 4"/>
          <p:cNvSpPr txBox="1">
            <a:spLocks/>
          </p:cNvSpPr>
          <p:nvPr/>
        </p:nvSpPr>
        <p:spPr>
          <a:xfrm>
            <a:off x="384175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Kluzná ložiska</a:t>
            </a:r>
          </a:p>
        </p:txBody>
      </p:sp>
      <p:pic>
        <p:nvPicPr>
          <p:cNvPr id="9225" name="Picture 4" descr="C:\Documents and Settings\Riha\Dokumenty\Obrázky\2013-02-05\IMAGE00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1" t="9837" r="10544" b="35822"/>
          <a:stretch>
            <a:fillRect/>
          </a:stretch>
        </p:blipFill>
        <p:spPr bwMode="auto">
          <a:xfrm>
            <a:off x="539750" y="1844675"/>
            <a:ext cx="7993063" cy="303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ástupný symbol pro text 6"/>
          <p:cNvSpPr txBox="1">
            <a:spLocks/>
          </p:cNvSpPr>
          <p:nvPr/>
        </p:nvSpPr>
        <p:spPr>
          <a:xfrm>
            <a:off x="457200" y="5084763"/>
            <a:ext cx="8229600" cy="10414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cs-CZ" sz="2800" b="1" kern="0" dirty="0" smtClean="0"/>
              <a:t>	</a:t>
            </a:r>
            <a:r>
              <a:rPr lang="cs-CZ" sz="2400" b="1" kern="0" dirty="0" smtClean="0"/>
              <a:t>radiální ložisko		     axiální ložisko</a:t>
            </a:r>
          </a:p>
          <a:p>
            <a:pPr marL="0" indent="0" eaLnBrk="1" hangingPunct="1">
              <a:buFontTx/>
              <a:buNone/>
              <a:defRPr/>
            </a:pPr>
            <a:r>
              <a:rPr lang="cs-CZ" sz="2800" b="1" kern="0" dirty="0" smtClean="0"/>
              <a:t>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3734562-DFCD-4922-BE81-26B480B1DFA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4"/>
          <p:cNvSpPr>
            <a:spLocks noChangeArrowheads="1"/>
          </p:cNvSpPr>
          <p:nvPr/>
        </p:nvSpPr>
        <p:spPr bwMode="auto">
          <a:xfrm>
            <a:off x="468313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68313" y="1057275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Kluzná ložiska</a:t>
            </a:r>
          </a:p>
        </p:txBody>
      </p:sp>
      <p:pic>
        <p:nvPicPr>
          <p:cNvPr id="10250" name="Picture 5" descr="Scan10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8" b="7797"/>
          <a:stretch>
            <a:fillRect/>
          </a:stretch>
        </p:blipFill>
        <p:spPr bwMode="auto">
          <a:xfrm>
            <a:off x="952500" y="1793875"/>
            <a:ext cx="7200900" cy="348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Rectangle 4"/>
          <p:cNvSpPr txBox="1">
            <a:spLocks noChangeArrowheads="1"/>
          </p:cNvSpPr>
          <p:nvPr/>
        </p:nvSpPr>
        <p:spPr>
          <a:xfrm>
            <a:off x="457200" y="5157788"/>
            <a:ext cx="8229600" cy="15113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1800" b="1" kern="0" dirty="0" smtClean="0">
                <a:solidFill>
                  <a:srgbClr val="009900"/>
                </a:solidFill>
              </a:rPr>
              <a:t>Radiální:   a, válcové   b, kuželové   c, prstencové   d, kulové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1800" b="1" kern="0" dirty="0" smtClean="0">
                <a:solidFill>
                  <a:srgbClr val="009900"/>
                </a:solidFill>
              </a:rPr>
              <a:t>	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1800" b="1" kern="0" dirty="0" smtClean="0">
                <a:solidFill>
                  <a:srgbClr val="660033"/>
                </a:solidFill>
              </a:rPr>
              <a:t>Axiální:  </a:t>
            </a:r>
            <a:r>
              <a:rPr lang="cs-CZ" sz="1800" b="1" kern="0" dirty="0">
                <a:solidFill>
                  <a:srgbClr val="660033"/>
                </a:solidFill>
              </a:rPr>
              <a:t> </a:t>
            </a:r>
            <a:r>
              <a:rPr lang="cs-CZ" sz="1800" b="1" kern="0" dirty="0" smtClean="0">
                <a:solidFill>
                  <a:srgbClr val="660033"/>
                </a:solidFill>
              </a:rPr>
              <a:t>  </a:t>
            </a:r>
            <a:r>
              <a:rPr lang="cs-CZ" sz="1800" b="1" kern="0" dirty="0" err="1" smtClean="0">
                <a:solidFill>
                  <a:srgbClr val="660033"/>
                </a:solidFill>
              </a:rPr>
              <a:t>a,válcové</a:t>
            </a:r>
            <a:r>
              <a:rPr lang="cs-CZ" sz="1800" b="1" kern="0" dirty="0" smtClean="0">
                <a:solidFill>
                  <a:srgbClr val="660033"/>
                </a:solidFill>
              </a:rPr>
              <a:t>    b, prstencové   c, kulově zaoblené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cs-CZ" sz="1800" b="1" kern="0" dirty="0" smtClean="0">
              <a:solidFill>
                <a:srgbClr val="660033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1800" b="1" kern="0" dirty="0" smtClean="0">
                <a:solidFill>
                  <a:srgbClr val="660033"/>
                </a:solidFill>
              </a:rPr>
              <a:t>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89EF078-0C5E-4411-BC55-AA349E1AF5C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15888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Rectangle 2"/>
          <p:cNvSpPr>
            <a:spLocks noChangeArrowheads="1"/>
          </p:cNvSpPr>
          <p:nvPr/>
        </p:nvSpPr>
        <p:spPr bwMode="auto">
          <a:xfrm>
            <a:off x="434975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57200" y="1057275"/>
            <a:ext cx="8229600" cy="64293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Valivá ložiska</a:t>
            </a:r>
          </a:p>
        </p:txBody>
      </p:sp>
      <p:sp>
        <p:nvSpPr>
          <p:cNvPr id="11" name="Rectangle 4"/>
          <p:cNvSpPr txBox="1">
            <a:spLocks noChangeArrowheads="1"/>
          </p:cNvSpPr>
          <p:nvPr/>
        </p:nvSpPr>
        <p:spPr>
          <a:xfrm>
            <a:off x="323850" y="1600200"/>
            <a:ext cx="836295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kern="0" dirty="0" smtClean="0"/>
              <a:t>						</a:t>
            </a:r>
            <a:r>
              <a:rPr lang="cs-CZ" sz="2800" b="1" kern="0" dirty="0" smtClean="0"/>
              <a:t>					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b="1" kern="0" dirty="0" smtClean="0"/>
              <a:t>				</a:t>
            </a:r>
            <a:r>
              <a:rPr lang="cs-CZ" sz="2000" b="1" kern="0" dirty="0" smtClean="0"/>
              <a:t>		   </a:t>
            </a:r>
            <a:r>
              <a:rPr lang="cs-CZ" sz="2000" b="1" kern="0" dirty="0" smtClean="0">
                <a:solidFill>
                  <a:srgbClr val="0000FF"/>
                </a:solidFill>
              </a:rPr>
              <a:t>Tření ve valivém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>
                <a:solidFill>
                  <a:srgbClr val="0000FF"/>
                </a:solidFill>
              </a:rPr>
              <a:t>						    ložisku je zhruba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>
                <a:solidFill>
                  <a:srgbClr val="0000FF"/>
                </a:solidFill>
              </a:rPr>
              <a:t>	     					    10x menší než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>
                <a:solidFill>
                  <a:srgbClr val="0000FF"/>
                </a:solidFill>
              </a:rPr>
              <a:t>						     v kluzném ložisku.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>
                <a:solidFill>
                  <a:srgbClr val="CC3399"/>
                </a:solidFill>
              </a:rPr>
              <a:t>Části valivého ložiska: </a:t>
            </a:r>
            <a:r>
              <a:rPr lang="cs-CZ" sz="2000" b="1" kern="0" dirty="0" smtClean="0">
                <a:solidFill>
                  <a:srgbClr val="0000FF"/>
                </a:solidFill>
              </a:rPr>
              <a:t>	    	</a:t>
            </a:r>
            <a:r>
              <a:rPr lang="cs-CZ" sz="2000" b="1" kern="0" dirty="0" smtClean="0"/>
              <a:t>	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/>
              <a:t>		1, vnější kroužek	     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/>
              <a:t>		2, vnitřní kroužek                		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/>
              <a:t>		3, valivé tělísko				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/>
              <a:t>		4, klec ložiska</a:t>
            </a:r>
          </a:p>
        </p:txBody>
      </p:sp>
      <p:pic>
        <p:nvPicPr>
          <p:cNvPr id="11275" name="Picture 5" descr="Scan100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38" y="1876425"/>
            <a:ext cx="3816350" cy="198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A82B539-892E-43F5-B6A2-EE20BCECA3F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229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Nadpis 4"/>
          <p:cNvSpPr txBox="1">
            <a:spLocks/>
          </p:cNvSpPr>
          <p:nvPr/>
        </p:nvSpPr>
        <p:spPr>
          <a:xfrm>
            <a:off x="457200" y="1125538"/>
            <a:ext cx="8229600" cy="5715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Tvary tělísek valivých ložisek</a:t>
            </a:r>
          </a:p>
        </p:txBody>
      </p:sp>
      <p:pic>
        <p:nvPicPr>
          <p:cNvPr id="12297" name="Picture 5" descr="C:\Documents and Settings\Riha\Dokumenty\Obrázky\2013-02-05\IMAGE004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0" t="62543" r="9740" b="13425"/>
          <a:stretch>
            <a:fillRect/>
          </a:stretch>
        </p:blipFill>
        <p:spPr bwMode="auto">
          <a:xfrm>
            <a:off x="252413" y="2060575"/>
            <a:ext cx="863917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9A00EF9-38E6-499D-8AFC-D34689AD111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331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Rectangle 2"/>
          <p:cNvSpPr>
            <a:spLocks noChangeArrowheads="1"/>
          </p:cNvSpPr>
          <p:nvPr/>
        </p:nvSpPr>
        <p:spPr bwMode="auto">
          <a:xfrm>
            <a:off x="457200" y="1052513"/>
            <a:ext cx="8229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b="1">
              <a:solidFill>
                <a:schemeClr val="tx2"/>
              </a:solidFill>
            </a:endParaRPr>
          </a:p>
        </p:txBody>
      </p:sp>
      <p:sp>
        <p:nvSpPr>
          <p:cNvPr id="13321" name="TextovéPole 1"/>
          <p:cNvSpPr txBox="1">
            <a:spLocks noChangeArrowheads="1"/>
          </p:cNvSpPr>
          <p:nvPr/>
        </p:nvSpPr>
        <p:spPr bwMode="auto">
          <a:xfrm>
            <a:off x="611188" y="5505450"/>
            <a:ext cx="194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2" name="Zástupný symbol pro text 6"/>
          <p:cNvSpPr txBox="1">
            <a:spLocks/>
          </p:cNvSpPr>
          <p:nvPr/>
        </p:nvSpPr>
        <p:spPr>
          <a:xfrm>
            <a:off x="457200" y="1628775"/>
            <a:ext cx="2459038" cy="41370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endParaRPr lang="cs-CZ" kern="0" dirty="0" smtClean="0"/>
          </a:p>
          <a:p>
            <a:pPr marL="0" indent="0" algn="ctr" eaLnBrk="1" hangingPunct="1">
              <a:buFontTx/>
              <a:buNone/>
              <a:defRPr/>
            </a:pPr>
            <a:r>
              <a:rPr lang="cs-CZ" sz="2800" b="1" kern="0" dirty="0" smtClean="0"/>
              <a:t>Typy</a:t>
            </a:r>
          </a:p>
          <a:p>
            <a:pPr algn="ctr" eaLnBrk="1" hangingPunct="1">
              <a:defRPr/>
            </a:pPr>
            <a:endParaRPr lang="cs-CZ" sz="2800" b="1" kern="0" dirty="0" smtClean="0"/>
          </a:p>
          <a:p>
            <a:pPr marL="0" indent="0" algn="ctr" eaLnBrk="1" hangingPunct="1">
              <a:buFontTx/>
              <a:buNone/>
              <a:defRPr/>
            </a:pPr>
            <a:r>
              <a:rPr lang="cs-CZ" sz="2800" b="1" kern="0" dirty="0" smtClean="0"/>
              <a:t>valivých</a:t>
            </a:r>
          </a:p>
          <a:p>
            <a:pPr algn="ctr" eaLnBrk="1" hangingPunct="1">
              <a:defRPr/>
            </a:pPr>
            <a:endParaRPr lang="cs-CZ" sz="2800" b="1" kern="0" dirty="0" smtClean="0"/>
          </a:p>
          <a:p>
            <a:pPr marL="0" indent="0" algn="ctr" eaLnBrk="1" hangingPunct="1">
              <a:buFontTx/>
              <a:buNone/>
              <a:defRPr/>
            </a:pPr>
            <a:r>
              <a:rPr lang="cs-CZ" sz="2800" b="1" kern="0" dirty="0" smtClean="0"/>
              <a:t>ložisek</a:t>
            </a:r>
          </a:p>
        </p:txBody>
      </p:sp>
      <p:pic>
        <p:nvPicPr>
          <p:cNvPr id="13323" name="Picture 2" descr="C:\Documents and Settings\Riha\Dokumenty\Obrázky\2013-02-05\IMAGE00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7" t="6378" r="5034" b="9596"/>
          <a:stretch>
            <a:fillRect/>
          </a:stretch>
        </p:blipFill>
        <p:spPr bwMode="auto">
          <a:xfrm>
            <a:off x="3054350" y="903288"/>
            <a:ext cx="5111750" cy="507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ADB5E69-2359-45C2-B107-2A5FAE59B43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434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Rectangle 2"/>
          <p:cNvSpPr>
            <a:spLocks noChangeArrowheads="1"/>
          </p:cNvSpPr>
          <p:nvPr/>
        </p:nvSpPr>
        <p:spPr bwMode="auto">
          <a:xfrm>
            <a:off x="468313" y="1125538"/>
            <a:ext cx="82296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57200" y="1125538"/>
            <a:ext cx="8229600" cy="6477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Některé typy valivých ložisek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457200" y="1600200"/>
            <a:ext cx="7643813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sz="2800" kern="0" dirty="0" smtClean="0"/>
              <a:t>	</a:t>
            </a:r>
          </a:p>
          <a:p>
            <a:pPr eaLnBrk="1" hangingPunct="1">
              <a:buFontTx/>
              <a:buNone/>
              <a:defRPr/>
            </a:pPr>
            <a:r>
              <a:rPr lang="cs-CZ" sz="2800" kern="0" dirty="0" smtClean="0"/>
              <a:t>		</a:t>
            </a:r>
            <a:r>
              <a:rPr lang="cs-CZ" sz="2800" b="1" kern="0" dirty="0" smtClean="0"/>
              <a:t>Valivé ložisko </a:t>
            </a:r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	radiální jednořadé</a:t>
            </a:r>
          </a:p>
          <a:p>
            <a:pPr eaLnBrk="1" hangingPunct="1">
              <a:buFontTx/>
              <a:buNone/>
              <a:defRPr/>
            </a:pPr>
            <a:endParaRPr lang="cs-CZ" sz="2800" b="1" kern="0" dirty="0" smtClean="0"/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			</a:t>
            </a:r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				valivé ložisko 						radiální dvouřadé</a:t>
            </a:r>
          </a:p>
          <a:p>
            <a:pPr eaLnBrk="1" hangingPunct="1">
              <a:buFontTx/>
              <a:buNone/>
              <a:defRPr/>
            </a:pPr>
            <a:r>
              <a:rPr lang="cs-CZ" sz="2800" b="1" kern="0" dirty="0" smtClean="0"/>
              <a:t>						</a:t>
            </a:r>
          </a:p>
        </p:txBody>
      </p:sp>
      <p:pic>
        <p:nvPicPr>
          <p:cNvPr id="14347" name="Picture 6" descr="153asc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40" b="16371"/>
          <a:stretch>
            <a:fillRect/>
          </a:stretch>
        </p:blipFill>
        <p:spPr bwMode="auto">
          <a:xfrm>
            <a:off x="4895850" y="1628775"/>
            <a:ext cx="3551238" cy="208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8" name="Picture 7" descr="154ascz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4" b="10522"/>
          <a:stretch>
            <a:fillRect/>
          </a:stretch>
        </p:blipFill>
        <p:spPr bwMode="auto">
          <a:xfrm>
            <a:off x="827088" y="3573463"/>
            <a:ext cx="3170237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5092AD9-3B49-49F3-BE3C-133740F6FAA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536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Nadpis 1"/>
          <p:cNvSpPr>
            <a:spLocks/>
          </p:cNvSpPr>
          <p:nvPr/>
        </p:nvSpPr>
        <p:spPr bwMode="auto">
          <a:xfrm>
            <a:off x="425450" y="9001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5369" name="TextovéPole 1"/>
          <p:cNvSpPr txBox="1">
            <a:spLocks noChangeArrowheads="1"/>
          </p:cNvSpPr>
          <p:nvPr/>
        </p:nvSpPr>
        <p:spPr bwMode="auto">
          <a:xfrm>
            <a:off x="3492500" y="2060575"/>
            <a:ext cx="4464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57200" y="1114425"/>
            <a:ext cx="8229600" cy="65881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Další typy radiálních ložisek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458788" y="1917700"/>
            <a:ext cx="8229600" cy="1223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/>
              <a:t>valivé ložisko	         valivé 	             valivé ložisko	   valivé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/>
              <a:t>válečkové 	         ložisko		dvouřadé	  ložisko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000" b="1" kern="0" dirty="0" smtClean="0"/>
              <a:t>jednořadé	      kuželíkové	           soudečkové       jehličkové      </a:t>
            </a:r>
            <a:r>
              <a:rPr lang="cs-CZ" sz="2400" b="1" kern="0" dirty="0" smtClean="0"/>
              <a:t>								</a:t>
            </a:r>
          </a:p>
        </p:txBody>
      </p:sp>
      <p:pic>
        <p:nvPicPr>
          <p:cNvPr id="15372" name="Picture 5" descr="162asc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6" r="11952"/>
          <a:stretch>
            <a:fillRect/>
          </a:stretch>
        </p:blipFill>
        <p:spPr bwMode="auto">
          <a:xfrm>
            <a:off x="611188" y="2997200"/>
            <a:ext cx="1873250" cy="288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73" name="Picture 6" descr="164ascz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8" r="10342"/>
          <a:stretch>
            <a:fillRect/>
          </a:stretch>
        </p:blipFill>
        <p:spPr bwMode="auto">
          <a:xfrm>
            <a:off x="2700338" y="2924175"/>
            <a:ext cx="2149475" cy="303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7" descr="165ascz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4" r="13307"/>
          <a:stretch>
            <a:fillRect/>
          </a:stretch>
        </p:blipFill>
        <p:spPr bwMode="auto">
          <a:xfrm>
            <a:off x="4983163" y="2957513"/>
            <a:ext cx="1820862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icture 8" descr="175ascz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8" r="6779" b="-60"/>
          <a:stretch>
            <a:fillRect/>
          </a:stretch>
        </p:blipFill>
        <p:spPr bwMode="auto">
          <a:xfrm>
            <a:off x="6740525" y="2959100"/>
            <a:ext cx="2016125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551BDBB-8CDC-497F-AABA-F2EB8B50518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1" name="Nadpis 4"/>
          <p:cNvSpPr txBox="1">
            <a:spLocks/>
          </p:cNvSpPr>
          <p:nvPr/>
        </p:nvSpPr>
        <p:spPr>
          <a:xfrm>
            <a:off x="471488" y="985838"/>
            <a:ext cx="8229600" cy="714375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sz="2800" b="1" kern="0" dirty="0" smtClean="0">
                <a:solidFill>
                  <a:srgbClr val="993300"/>
                </a:solidFill>
              </a:rPr>
              <a:t>Příklady axiálních ložisek</a:t>
            </a:r>
            <a:endParaRPr lang="cs-CZ" sz="2800" kern="0" dirty="0" smtClean="0">
              <a:solidFill>
                <a:srgbClr val="993300"/>
              </a:solidFill>
            </a:endParaRPr>
          </a:p>
        </p:txBody>
      </p:sp>
      <p:sp>
        <p:nvSpPr>
          <p:cNvPr id="12" name="Zástupný symbol pro obsah 5"/>
          <p:cNvSpPr txBox="1">
            <a:spLocks/>
          </p:cNvSpPr>
          <p:nvPr/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cs-CZ" b="1" kern="0" dirty="0" smtClean="0"/>
              <a:t>    </a:t>
            </a:r>
            <a:r>
              <a:rPr lang="cs-CZ" sz="2400" b="1" kern="0" dirty="0" smtClean="0"/>
              <a:t>Valivé kuličkové 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  axiální ložisko</a:t>
            </a:r>
          </a:p>
          <a:p>
            <a:pPr eaLnBrk="1" hangingPunct="1">
              <a:buFontTx/>
              <a:buNone/>
              <a:defRPr/>
            </a:pPr>
            <a:r>
              <a:rPr lang="cs-CZ" sz="2400" b="1" kern="0" dirty="0" smtClean="0"/>
              <a:t>	   jednosměrné,</a:t>
            </a:r>
            <a:r>
              <a:rPr lang="cs-CZ" b="1" kern="0" dirty="0" smtClean="0"/>
              <a:t>	</a:t>
            </a:r>
          </a:p>
          <a:p>
            <a:pPr eaLnBrk="1" hangingPunct="1">
              <a:buFontTx/>
              <a:buNone/>
              <a:defRPr/>
            </a:pPr>
            <a:r>
              <a:rPr lang="cs-CZ" b="1" kern="0" dirty="0" smtClean="0"/>
              <a:t>		</a:t>
            </a:r>
            <a:endParaRPr lang="cs-CZ" kern="0" dirty="0" smtClean="0"/>
          </a:p>
        </p:txBody>
      </p:sp>
      <p:pic>
        <p:nvPicPr>
          <p:cNvPr id="16395" name="Picture 5" descr="160asc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59" b="18146"/>
          <a:stretch>
            <a:fillRect/>
          </a:stretch>
        </p:blipFill>
        <p:spPr bwMode="auto">
          <a:xfrm>
            <a:off x="755650" y="3716338"/>
            <a:ext cx="2982913" cy="219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6" name="Picture 6" descr="161ascz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6" b="11230"/>
          <a:stretch>
            <a:fillRect/>
          </a:stretch>
        </p:blipFill>
        <p:spPr bwMode="auto">
          <a:xfrm>
            <a:off x="5257800" y="1700213"/>
            <a:ext cx="2913063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ástupný symbol pro obsah 6"/>
          <p:cNvSpPr txBox="1">
            <a:spLocks/>
          </p:cNvSpPr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r>
              <a:rPr lang="cs-CZ" b="1" kern="0" dirty="0" smtClean="0"/>
              <a:t>   </a:t>
            </a:r>
          </a:p>
          <a:p>
            <a:pPr marL="0" indent="0" eaLnBrk="1" hangingPunct="1">
              <a:buFontTx/>
              <a:buNone/>
              <a:defRPr/>
            </a:pPr>
            <a:endParaRPr lang="cs-CZ" b="1" kern="0" dirty="0" smtClean="0"/>
          </a:p>
          <a:p>
            <a:pPr marL="0" indent="0" eaLnBrk="1" hangingPunct="1">
              <a:buFontTx/>
              <a:buNone/>
              <a:defRPr/>
            </a:pPr>
            <a:endParaRPr lang="cs-CZ" b="1" kern="0" dirty="0" smtClean="0"/>
          </a:p>
          <a:p>
            <a:pPr marL="0" indent="0" eaLnBrk="1" hangingPunct="1">
              <a:buFontTx/>
              <a:buNone/>
              <a:defRPr/>
            </a:pPr>
            <a:endParaRPr lang="cs-CZ" b="1" kern="0" dirty="0" smtClean="0"/>
          </a:p>
          <a:p>
            <a:pPr marL="0" indent="0" eaLnBrk="1" hangingPunct="1">
              <a:buFontTx/>
              <a:buNone/>
              <a:defRPr/>
            </a:pPr>
            <a:r>
              <a:rPr lang="cs-CZ" b="1" kern="0" dirty="0" smtClean="0"/>
              <a:t>   </a:t>
            </a:r>
          </a:p>
          <a:p>
            <a:pPr marL="0" indent="0" eaLnBrk="1" hangingPunct="1">
              <a:buFontTx/>
              <a:buNone/>
              <a:defRPr/>
            </a:pPr>
            <a:r>
              <a:rPr lang="cs-CZ" b="1" kern="0" dirty="0" smtClean="0"/>
              <a:t>       </a:t>
            </a:r>
            <a:r>
              <a:rPr lang="cs-CZ" sz="2400" b="1" kern="0" dirty="0" smtClean="0"/>
              <a:t>valivé kuličkové </a:t>
            </a:r>
          </a:p>
          <a:p>
            <a:pPr marL="0" indent="0" eaLnBrk="1" hangingPunct="1">
              <a:buFontTx/>
              <a:buNone/>
              <a:defRPr/>
            </a:pPr>
            <a:r>
              <a:rPr lang="cs-CZ" sz="2400" b="1" kern="0" dirty="0" smtClean="0"/>
              <a:t>          axiální ložisko</a:t>
            </a:r>
          </a:p>
          <a:p>
            <a:pPr marL="0" indent="0" eaLnBrk="1" hangingPunct="1">
              <a:buFontTx/>
              <a:buNone/>
              <a:defRPr/>
            </a:pPr>
            <a:r>
              <a:rPr lang="cs-CZ" sz="2400" b="1" kern="0" dirty="0" smtClean="0"/>
              <a:t>           dvousměrné.</a:t>
            </a:r>
          </a:p>
          <a:p>
            <a:pPr eaLnBrk="1" hangingPunct="1">
              <a:defRPr/>
            </a:pPr>
            <a:endParaRPr lang="cs-CZ" kern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83CF7FF-BB0B-455A-B89D-37E84E741D5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2843213" y="1125538"/>
            <a:ext cx="29733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Kontrolní otázky</a:t>
            </a:r>
          </a:p>
        </p:txBody>
      </p:sp>
      <p:sp>
        <p:nvSpPr>
          <p:cNvPr id="17417" name="TextovéPole 1"/>
          <p:cNvSpPr txBox="1">
            <a:spLocks noChangeArrowheads="1"/>
          </p:cNvSpPr>
          <p:nvPr/>
        </p:nvSpPr>
        <p:spPr bwMode="auto">
          <a:xfrm>
            <a:off x="900113" y="2205038"/>
            <a:ext cx="734377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1, Jaká je funkce ložisek?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2, Jak se rozdělují ložiska podle druhu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 zachycovaného tření?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3, Jak se rozdělují ložiska podle druhu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   zachycovaného tlaku?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4, Z jakých částí se skládá valivé ložisko?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5, Jaká tělíska se používají ve valivých ložiscích?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372622C-863F-41F7-8F16-6A98C7D1FA8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84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2843213" y="1125538"/>
            <a:ext cx="307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Použitá literatura</a:t>
            </a:r>
          </a:p>
        </p:txBody>
      </p:sp>
      <p:sp>
        <p:nvSpPr>
          <p:cNvPr id="18441" name="Zástupný symbol pro obsah 2"/>
          <p:cNvSpPr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cs-CZ" altLang="cs-CZ" sz="1600" b="1"/>
          </a:p>
          <a:p>
            <a:pPr>
              <a:buFontTx/>
              <a:buNone/>
            </a:pPr>
            <a:r>
              <a:rPr lang="cs-CZ" altLang="cs-CZ" sz="1600" b="1"/>
              <a:t>	</a:t>
            </a:r>
            <a:r>
              <a:rPr lang="cs-CZ" altLang="cs-CZ" sz="1600"/>
              <a:t>Fialová Ing. Dana, Gradek Ing. Vladislav, </a:t>
            </a:r>
            <a:r>
              <a:rPr lang="cs-CZ" altLang="cs-CZ" sz="1600" i="1"/>
              <a:t>Zámečnické práce a údržba –Technologie 3. díl učebnice pro SOU</a:t>
            </a:r>
            <a:r>
              <a:rPr lang="cs-CZ" altLang="cs-CZ" sz="1600"/>
              <a:t>,  Praha, Parta 2006, ISBN 978-80-7320-127-2,po</a:t>
            </a:r>
          </a:p>
          <a:p>
            <a:pPr>
              <a:buFontTx/>
              <a:buNone/>
            </a:pPr>
            <a:r>
              <a:rPr lang="cs-CZ" altLang="cs-CZ" sz="1600"/>
              <a:t>      použité obrázky: snímek č. 6, str. 3, obr., 1,  snímek č. 9, str. 4 , obr. 3, snímek č. 10 str. 10, obr. 22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6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600"/>
              <a:t>      Dillinger Josef a kol., </a:t>
            </a:r>
            <a:r>
              <a:rPr lang="cs-CZ" altLang="cs-CZ" sz="1600" i="1"/>
              <a:t>Moderní strojírenství pro školu i praxi,</a:t>
            </a:r>
            <a:r>
              <a:rPr lang="cs-CZ" altLang="cs-CZ" sz="1600"/>
              <a:t> nakladatelství Europa Sobotáles 2007, ISBN 978-80-86706-19-1, použité obrázky: snímek č. 4, str. 380, obr., 5,6,  snímek č. 7, str. 382 , obr. 1, snímek č. 8, str. 382, obr. 2, snímek č. 11,</a:t>
            </a:r>
          </a:p>
          <a:p>
            <a:pPr>
              <a:buFontTx/>
              <a:buNone/>
            </a:pPr>
            <a:r>
              <a:rPr lang="cs-CZ" altLang="cs-CZ" sz="1600"/>
              <a:t>      str. 385 , obr. , snímek č. 12, str. 386, obr. 1</a:t>
            </a:r>
          </a:p>
          <a:p>
            <a:pPr>
              <a:buFontTx/>
              <a:buNone/>
            </a:pPr>
            <a:endParaRPr lang="cs-CZ" altLang="cs-CZ" sz="1800"/>
          </a:p>
          <a:p>
            <a:pPr>
              <a:buFontTx/>
              <a:buNone/>
            </a:pPr>
            <a:r>
              <a:rPr lang="cs-CZ" altLang="cs-CZ" sz="1800"/>
              <a:t>	snímky č. 3, 13,14 a 15 </a:t>
            </a:r>
          </a:p>
          <a:p>
            <a:pPr>
              <a:buFontTx/>
              <a:buNone/>
            </a:pPr>
            <a:r>
              <a:rPr lang="cs-CZ" altLang="cs-CZ" sz="1800"/>
              <a:t>	http://www.loziska.net/2-loziska-valiva.html?menu=25</a:t>
            </a:r>
          </a:p>
          <a:p>
            <a:pPr>
              <a:buFontTx/>
              <a:buNone/>
            </a:pPr>
            <a:r>
              <a:rPr lang="cs-CZ" altLang="cs-CZ" sz="1800"/>
              <a:t>		</a:t>
            </a:r>
          </a:p>
          <a:p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1363</TotalTime>
  <Words>342</Words>
  <Application>Microsoft Office PowerPoint</Application>
  <PresentationFormat>Předvádění na obrazovce (4:3)</PresentationFormat>
  <Paragraphs>159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2" baseType="lpstr">
      <vt:lpstr>Arial</vt:lpstr>
      <vt:lpstr>Calibri</vt:lpstr>
      <vt:lpstr>Times New Roman</vt:lpstr>
      <vt:lpstr>Book Antiqua</vt:lpstr>
      <vt:lpstr>Výchozí návrh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Ruční obrábění kovů</dc:title>
  <dc:creator>Zdeněk Říha</dc:creator>
  <cp:lastModifiedBy>Zdeněk Říha</cp:lastModifiedBy>
  <cp:revision>104</cp:revision>
  <dcterms:created xsi:type="dcterms:W3CDTF">2007-02-24T11:24:02Z</dcterms:created>
  <dcterms:modified xsi:type="dcterms:W3CDTF">2013-10-24T12:12:13Z</dcterms:modified>
</cp:coreProperties>
</file>