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446" r:id="rId2"/>
    <p:sldId id="413" r:id="rId3"/>
    <p:sldId id="428" r:id="rId4"/>
    <p:sldId id="288" r:id="rId5"/>
    <p:sldId id="511" r:id="rId6"/>
    <p:sldId id="429" r:id="rId7"/>
    <p:sldId id="513" r:id="rId8"/>
    <p:sldId id="465" r:id="rId9"/>
    <p:sldId id="41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0000FF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E0DB5C-BD50-47E1-9756-604C67AE9C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47323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youtu.be/7zapSxda7HY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25fps.cz/wp-content/uploads/2011/03/Jan-Zizka.jpg" TargetMode="External"/><Relationship Id="rId3" Type="http://schemas.openxmlformats.org/officeDocument/2006/relationships/hyperlink" Target="http://img.panovnici.cz/foto/jan-zizka/jan-zizka.jpg" TargetMode="External"/><Relationship Id="rId7" Type="http://schemas.openxmlformats.org/officeDocument/2006/relationships/hyperlink" Target="http://nd04.jxs.cz/098/429/e0241f0e81_73705999_o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cnews.cz/wp-content/uploads/2011/04/jcnews-Jan-%C5%BDi%C5%BEka-z-Trocnova.jpg" TargetMode="External"/><Relationship Id="rId5" Type="http://schemas.openxmlformats.org/officeDocument/2006/relationships/hyperlink" Target="http://youtu.be/7zapSxda7HY" TargetMode="External"/><Relationship Id="rId10" Type="http://schemas.openxmlformats.org/officeDocument/2006/relationships/image" Target="../media/image11.jpeg"/><Relationship Id="rId4" Type="http://schemas.openxmlformats.org/officeDocument/2006/relationships/hyperlink" Target="http://www.panovnici.cz/jan-zizka" TargetMode="External"/><Relationship Id="rId9" Type="http://schemas.openxmlformats.org/officeDocument/2006/relationships/hyperlink" Target="http://t3.gstatic.com/images?q=tbn:ANd9GcRwv2Mj-WsWIIdUxRkHJpxg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 _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INOVACE 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_07_10_husitství (Jan Žižka)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Žižka z Trocnova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43100"/>
            <a:ext cx="6768752" cy="489654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endParaRPr lang="cs-CZ" dirty="0"/>
          </a:p>
          <a:p>
            <a:endParaRPr lang="cs-CZ" sz="5000" dirty="0"/>
          </a:p>
          <a:p>
            <a:r>
              <a:rPr lang="cs-CZ" sz="17600" dirty="0" smtClean="0"/>
              <a:t>Neporazitelný vůdce-</a:t>
            </a:r>
            <a:r>
              <a:rPr lang="cs-CZ" sz="17600" dirty="0" smtClean="0">
                <a:solidFill>
                  <a:srgbClr val="FF0000"/>
                </a:solidFill>
              </a:rPr>
              <a:t>husitský hejtman</a:t>
            </a:r>
            <a:endParaRPr lang="cs-CZ" sz="17600" dirty="0">
              <a:solidFill>
                <a:srgbClr val="FF0000"/>
              </a:solidFill>
            </a:endParaRPr>
          </a:p>
          <a:p>
            <a:r>
              <a:rPr lang="cs-CZ" sz="17600" dirty="0"/>
              <a:t>Datum </a:t>
            </a:r>
            <a:r>
              <a:rPr lang="cs-CZ" sz="17600" dirty="0" smtClean="0"/>
              <a:t>narození :  </a:t>
            </a:r>
            <a:r>
              <a:rPr lang="cs-CZ" sz="17600" dirty="0" smtClean="0"/>
              <a:t> kolem </a:t>
            </a:r>
            <a:r>
              <a:rPr lang="cs-CZ" sz="17600" dirty="0" smtClean="0"/>
              <a:t>roku 1360 </a:t>
            </a:r>
          </a:p>
          <a:p>
            <a:r>
              <a:rPr lang="cs-CZ" sz="17600" dirty="0"/>
              <a:t>D</a:t>
            </a:r>
            <a:r>
              <a:rPr lang="cs-CZ" sz="17600" dirty="0" smtClean="0"/>
              <a:t>atum úmrtí : 11.10.1424 </a:t>
            </a:r>
            <a:endParaRPr lang="cs-CZ" sz="17600" dirty="0"/>
          </a:p>
          <a:p>
            <a:r>
              <a:rPr lang="cs-CZ" sz="17600" dirty="0"/>
              <a:t>Místo </a:t>
            </a:r>
            <a:r>
              <a:rPr lang="cs-CZ" sz="17600" dirty="0" smtClean="0"/>
              <a:t>narození: Trocnov </a:t>
            </a:r>
            <a:endParaRPr lang="cs-CZ" sz="17600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4500" dirty="0"/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endParaRPr lang="cs-CZ" sz="9800" dirty="0" smtClean="0"/>
          </a:p>
          <a:p>
            <a:pPr marL="0" indent="0">
              <a:buNone/>
            </a:pPr>
            <a:endParaRPr lang="cs-CZ" sz="98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24743"/>
            <a:ext cx="2699871" cy="4055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9559427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367" y="332656"/>
            <a:ext cx="4368977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1812" y="1481073"/>
            <a:ext cx="39376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Dobové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294" y="1958126"/>
            <a:ext cx="34362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znázornění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9" y="924029"/>
            <a:ext cx="39361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Jan Žižka </a:t>
            </a:r>
            <a:r>
              <a:rPr lang="cs-CZ" sz="3200" dirty="0" smtClean="0"/>
              <a:t>                      z </a:t>
            </a:r>
            <a:r>
              <a:rPr lang="cs-CZ" sz="3200" dirty="0" smtClean="0"/>
              <a:t>Trocnova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3389631" y="544522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r>
              <a:rPr lang="cs-CZ" dirty="0"/>
              <a:t>Český válečník a vojevůdce, tvůrce vojenské defenzívní taktiky opírající se </a:t>
            </a:r>
            <a:r>
              <a:rPr lang="cs-CZ" dirty="0" smtClean="0"/>
              <a:t>                 o </a:t>
            </a:r>
            <a:r>
              <a:rPr lang="cs-CZ" dirty="0"/>
              <a:t>vozovou hradbu.</a:t>
            </a:r>
          </a:p>
        </p:txBody>
      </p:sp>
    </p:spTree>
    <p:extLst>
      <p:ext uri="{BB962C8B-B14F-4D97-AF65-F5344CB8AC3E}">
        <p14:creationId xmlns="" xmlns:p14="http://schemas.microsoft.com/office/powerpoint/2010/main" val="288043700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764704"/>
            <a:ext cx="8424936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dirty="0" smtClean="0"/>
              <a:t>V </a:t>
            </a:r>
            <a:r>
              <a:rPr lang="cs-CZ" sz="3200" dirty="0"/>
              <a:t>mládí byl zraněn a přišel o jedno oko. </a:t>
            </a:r>
            <a:endParaRPr lang="cs-CZ" sz="3200" dirty="0" smtClean="0"/>
          </a:p>
          <a:p>
            <a:r>
              <a:rPr lang="cs-CZ" sz="3200" dirty="0" smtClean="0"/>
              <a:t>V </a:t>
            </a:r>
            <a:r>
              <a:rPr lang="cs-CZ" sz="3200" dirty="0"/>
              <a:t>hospodaření se mu nedařilo</a:t>
            </a:r>
            <a:r>
              <a:rPr lang="cs-CZ" sz="3200" dirty="0" smtClean="0"/>
              <a:t>. 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1412 </a:t>
            </a:r>
            <a:r>
              <a:rPr lang="cs-CZ" sz="3200" dirty="0"/>
              <a:t>vstoupil Jan Žižka do služeb Václava IV. </a:t>
            </a:r>
            <a:r>
              <a:rPr lang="cs-CZ" sz="3200" u="sng" dirty="0">
                <a:solidFill>
                  <a:srgbClr val="00B0F0"/>
                </a:solidFill>
              </a:rPr>
              <a:t>Byl ovlivněn učením Mistra Jana Husa</a:t>
            </a:r>
            <a:r>
              <a:rPr lang="cs-CZ" sz="3200" dirty="0"/>
              <a:t>, jehož myšlenky hájil. Roku 1419 bojoval již jako husitský vojevůdce v okolí Plzně. Poté opustil Plzeň. </a:t>
            </a:r>
            <a:r>
              <a:rPr lang="cs-CZ" sz="3200" dirty="0">
                <a:solidFill>
                  <a:srgbClr val="0070C0"/>
                </a:solidFill>
              </a:rPr>
              <a:t>25. 3. 1420 dovedl Jan Žižka k vítězství husitské vojsko v bitvě u Sudoměře</a:t>
            </a:r>
            <a:r>
              <a:rPr lang="cs-CZ" sz="3200" dirty="0"/>
              <a:t>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273050"/>
            <a:ext cx="3008313" cy="116205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4294967295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412776"/>
            <a:ext cx="1957387" cy="1295400"/>
          </a:xfrm>
        </p:spPr>
      </p:pic>
    </p:spTree>
    <p:extLst>
      <p:ext uri="{BB962C8B-B14F-4D97-AF65-F5344CB8AC3E}">
        <p14:creationId xmlns="" xmlns:p14="http://schemas.microsoft.com/office/powerpoint/2010/main" val="1825470097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7848872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Jan Žižka </a:t>
            </a:r>
            <a:r>
              <a:rPr lang="cs-CZ" sz="2800" dirty="0"/>
              <a:t>stál u založení  husitského města </a:t>
            </a:r>
            <a:r>
              <a:rPr lang="cs-CZ" sz="2800" dirty="0" smtClean="0">
                <a:solidFill>
                  <a:srgbClr val="FF0000"/>
                </a:solidFill>
              </a:rPr>
              <a:t>Tábor.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sz="2800" dirty="0"/>
          </a:p>
          <a:p>
            <a:r>
              <a:rPr lang="cs-CZ" sz="2800" dirty="0" smtClean="0"/>
              <a:t>P</a:t>
            </a:r>
            <a:r>
              <a:rPr lang="cs-CZ" sz="2800" dirty="0" smtClean="0"/>
              <a:t>o </a:t>
            </a:r>
            <a:r>
              <a:rPr lang="cs-CZ" sz="2800" dirty="0"/>
              <a:t>vyhlášení křižácké války císařem Zikmundem se husité vydali na pomoc Praze, kde 14. 7. 1420 zvítězili pod Žižkovým vedením v bitvě na Vítkově.</a:t>
            </a:r>
          </a:p>
          <a:p>
            <a:endParaRPr lang="cs-CZ" sz="2800" dirty="0"/>
          </a:p>
          <a:p>
            <a:r>
              <a:rPr lang="cs-CZ" sz="2800" dirty="0"/>
              <a:t>V</a:t>
            </a:r>
            <a:r>
              <a:rPr lang="cs-CZ" sz="2800" dirty="0" smtClean="0"/>
              <a:t> </a:t>
            </a:r>
            <a:r>
              <a:rPr lang="cs-CZ" sz="2800" dirty="0"/>
              <a:t>roce 1421 přišel v bitvě u hradu Rábí o druhé oko. </a:t>
            </a:r>
          </a:p>
          <a:p>
            <a:r>
              <a:rPr lang="cs-CZ" sz="2800" dirty="0"/>
              <a:t>Jan Žižka, geniální vojevůdce, přední představitel husitského hnutí,  </a:t>
            </a:r>
            <a:r>
              <a:rPr lang="cs-CZ" sz="2800" b="1" u="sng" dirty="0">
                <a:solidFill>
                  <a:srgbClr val="002060"/>
                </a:solidFill>
              </a:rPr>
              <a:t>zemřel 11. října 1424 při obléhání </a:t>
            </a:r>
            <a:r>
              <a:rPr lang="cs-CZ" sz="2800" b="1" u="sng" dirty="0" smtClean="0">
                <a:solidFill>
                  <a:srgbClr val="002060"/>
                </a:solidFill>
              </a:rPr>
              <a:t>Přibyslavi.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667571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6084168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933056"/>
            <a:ext cx="3993232" cy="2629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60232" y="476672"/>
            <a:ext cx="58343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filmu </a:t>
            </a:r>
            <a:endParaRPr lang="cs-CZ" sz="3200" dirty="0" smtClean="0"/>
          </a:p>
          <a:p>
            <a:r>
              <a:rPr lang="cs-CZ" sz="3200" dirty="0" smtClean="0"/>
              <a:t>Otakara </a:t>
            </a:r>
          </a:p>
          <a:p>
            <a:r>
              <a:rPr lang="cs-CZ" sz="3200" dirty="0" smtClean="0"/>
              <a:t>Vávry- </a:t>
            </a:r>
          </a:p>
          <a:p>
            <a:r>
              <a:rPr lang="cs-CZ" sz="3200" dirty="0" smtClean="0"/>
              <a:t>JAN </a:t>
            </a:r>
            <a:r>
              <a:rPr lang="cs-CZ" sz="3200" dirty="0" smtClean="0"/>
              <a:t>ŽIŽKA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467544" y="5396597"/>
            <a:ext cx="315354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b="1" dirty="0">
                <a:solidFill>
                  <a:prstClr val="black"/>
                </a:solidFill>
                <a:hlinkClick r:id="rId5"/>
              </a:rPr>
              <a:t>http://youtu.be/7zapSxda7HY</a:t>
            </a:r>
          </a:p>
        </p:txBody>
      </p:sp>
    </p:spTree>
    <p:extLst>
      <p:ext uri="{BB962C8B-B14F-4D97-AF65-F5344CB8AC3E}">
        <p14:creationId xmlns="" xmlns:p14="http://schemas.microsoft.com/office/powerpoint/2010/main" val="186675876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827088" y="549275"/>
            <a:ext cx="77724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2800" b="1">
                <a:solidFill>
                  <a:srgbClr val="FF5050"/>
                </a:solidFill>
                <a:latin typeface="Comic Sans MS" pitchFamily="66" charset="0"/>
              </a:rPr>
              <a:t>Co k sobě patří?</a:t>
            </a:r>
          </a:p>
        </p:txBody>
      </p:sp>
      <p:sp>
        <p:nvSpPr>
          <p:cNvPr id="2059" name="AutoShape 11" descr="Fialová motanina"/>
          <p:cNvSpPr>
            <a:spLocks noChangeArrowheads="1"/>
          </p:cNvSpPr>
          <p:nvPr/>
        </p:nvSpPr>
        <p:spPr bwMode="auto">
          <a:xfrm>
            <a:off x="611188" y="11255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Jan Žižka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60" name="AutoShape 12" descr="Fialová motanina"/>
          <p:cNvSpPr>
            <a:spLocks noChangeArrowheads="1"/>
          </p:cNvSpPr>
          <p:nvPr/>
        </p:nvSpPr>
        <p:spPr bwMode="auto">
          <a:xfrm>
            <a:off x="611188" y="2205038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Bitva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u Sudoměře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69" name="AutoShape 21" descr="Fialová motanina"/>
          <p:cNvSpPr>
            <a:spLocks noChangeArrowheads="1"/>
          </p:cNvSpPr>
          <p:nvPr/>
        </p:nvSpPr>
        <p:spPr bwMode="auto">
          <a:xfrm>
            <a:off x="539750" y="31416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1 424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0" name="AutoShape 22" descr="Fialová motanina"/>
          <p:cNvSpPr>
            <a:spLocks noChangeArrowheads="1"/>
          </p:cNvSpPr>
          <p:nvPr/>
        </p:nvSpPr>
        <p:spPr bwMode="auto">
          <a:xfrm>
            <a:off x="539750" y="4221163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palcát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1" name="AutoShape 23" descr="Fialová motanina"/>
          <p:cNvSpPr>
            <a:spLocks noChangeArrowheads="1"/>
          </p:cNvSpPr>
          <p:nvPr/>
        </p:nvSpPr>
        <p:spPr bwMode="auto">
          <a:xfrm>
            <a:off x="6443663" y="10525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>
                <a:solidFill>
                  <a:schemeClr val="bg1"/>
                </a:solidFill>
              </a:rPr>
              <a:t>1 420</a:t>
            </a:r>
          </a:p>
        </p:txBody>
      </p:sp>
      <p:sp>
        <p:nvSpPr>
          <p:cNvPr id="2072" name="AutoShape 24" descr="Fialová motanina"/>
          <p:cNvSpPr>
            <a:spLocks noChangeArrowheads="1"/>
          </p:cNvSpPr>
          <p:nvPr/>
        </p:nvSpPr>
        <p:spPr bwMode="auto">
          <a:xfrm>
            <a:off x="6443663" y="2132013"/>
            <a:ext cx="2087562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Přibyslav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3" name="AutoShape 25" descr="Fialová motanina"/>
          <p:cNvSpPr>
            <a:spLocks noChangeArrowheads="1"/>
          </p:cNvSpPr>
          <p:nvPr/>
        </p:nvSpPr>
        <p:spPr bwMode="auto">
          <a:xfrm>
            <a:off x="6372225" y="3070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zbraň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4" name="AutoShape 26" descr="Fialová motanina"/>
          <p:cNvSpPr>
            <a:spLocks noChangeArrowheads="1"/>
          </p:cNvSpPr>
          <p:nvPr/>
        </p:nvSpPr>
        <p:spPr bwMode="auto">
          <a:xfrm>
            <a:off x="6372225" y="41497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husitské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město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75" name="AutoShape 27" descr="Fialová motanina"/>
          <p:cNvSpPr>
            <a:spLocks noChangeArrowheads="1"/>
          </p:cNvSpPr>
          <p:nvPr/>
        </p:nvSpPr>
        <p:spPr bwMode="auto">
          <a:xfrm>
            <a:off x="539750" y="5229225"/>
            <a:ext cx="2087563" cy="792163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Tábor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076" name="AutoShape 28" descr="Fialová motanina"/>
          <p:cNvSpPr>
            <a:spLocks noChangeArrowheads="1"/>
          </p:cNvSpPr>
          <p:nvPr/>
        </p:nvSpPr>
        <p:spPr bwMode="auto">
          <a:xfrm>
            <a:off x="6372225" y="5157788"/>
            <a:ext cx="2087563" cy="792162"/>
          </a:xfrm>
          <a:prstGeom prst="roundRect">
            <a:avLst>
              <a:gd name="adj" fmla="val 16667"/>
            </a:avLst>
          </a:prstGeom>
          <a:blipFill dpi="0" rotWithShape="1">
            <a:blip r:embed="rId3" cstate="print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husitský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hejtman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7271714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33FF"/>
                                      </p:to>
                                    </p:animClr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08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20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505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" grpId="0"/>
      <p:bldP spid="2059" grpId="0" animBg="1"/>
      <p:bldP spid="2060" grpId="0" animBg="1"/>
      <p:bldP spid="2069" grpId="0" animBg="1"/>
      <p:bldP spid="2070" grpId="0" animBg="1"/>
      <p:bldP spid="2071" grpId="0" animBg="1"/>
      <p:bldP spid="2072" grpId="0" animBg="1"/>
      <p:bldP spid="2073" grpId="0" animBg="1"/>
      <p:bldP spid="2074" grpId="0" animBg="1"/>
      <p:bldP spid="2075" grpId="0" animBg="1"/>
      <p:bldP spid="207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osobnosti husitského hejtmana Jana Žižky z Trocnova.</a:t>
            </a:r>
          </a:p>
          <a:p>
            <a:r>
              <a:rPr lang="cs-CZ" dirty="0" smtClean="0"/>
              <a:t> </a:t>
            </a:r>
            <a:r>
              <a:rPr lang="cs-CZ" dirty="0"/>
              <a:t>Snímek </a:t>
            </a:r>
            <a:r>
              <a:rPr lang="cs-CZ" smtClean="0"/>
              <a:t>č. 5–pro </a:t>
            </a:r>
            <a:r>
              <a:rPr lang="cs-CZ" dirty="0"/>
              <a:t>přehrání videoukázky je nutné připojení na internet 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img.panovnici.cz/foto/jan-zizka/jan-zizka.jpg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www.panovnici.cz/jan-zizka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://youtu.be/7zapSxda7HY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://www.jcnews.cz/wp-content/uploads/2011/04/jcnews-Jan-%</a:t>
            </a:r>
            <a:r>
              <a:rPr lang="cs-CZ" sz="2000" dirty="0" smtClean="0">
                <a:hlinkClick r:id="rId6"/>
              </a:rPr>
              <a:t>C5%BDi%C5%BEka-z-Trocnova.jpg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nd04.jxs.cz/098/429/e0241f0e81_73705999_o2.jpg</a:t>
            </a:r>
            <a:endParaRPr lang="cs-CZ" sz="2000" dirty="0"/>
          </a:p>
          <a:p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25fps.cz/wp-content/uploads/2011/03/Jan-Zizka.jpg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</a:t>
            </a:r>
            <a:r>
              <a:rPr lang="cs-CZ" sz="2000" dirty="0">
                <a:hlinkClick r:id="rId9"/>
              </a:rPr>
              <a:t>://</a:t>
            </a:r>
            <a:r>
              <a:rPr lang="cs-CZ" sz="2000" dirty="0" smtClean="0">
                <a:hlinkClick r:id="rId9"/>
              </a:rPr>
              <a:t>t3.gstatic.com/images?q=tbn:ANd9GcRwv2Mj-WsWIIdUxRkHJpxgZ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3789040"/>
            <a:ext cx="806489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Autorem tohoto materiálu, pokud není  uvedeno jinak je Bc. Miroslav </a:t>
            </a:r>
            <a:r>
              <a:rPr lang="cs-CZ" dirty="0" smtClean="0"/>
              <a:t> Barda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3314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7" y="5009231"/>
            <a:ext cx="5407025" cy="10461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6779218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3202</TotalTime>
  <Words>286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VY_ 32 _INOVACE _07_10_husitství (Jan Žižka) </vt:lpstr>
      <vt:lpstr>Jan Žižka z Trocnova</vt:lpstr>
      <vt:lpstr>Snímek 3</vt:lpstr>
      <vt:lpstr> </vt:lpstr>
      <vt:lpstr>Snímek 5</vt:lpstr>
      <vt:lpstr>Snímek 6</vt:lpstr>
      <vt:lpstr>Snímek 7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Dum</cp:lastModifiedBy>
  <cp:revision>346</cp:revision>
  <dcterms:created xsi:type="dcterms:W3CDTF">2011-05-06T14:42:50Z</dcterms:created>
  <dcterms:modified xsi:type="dcterms:W3CDTF">2012-03-16T10:01:27Z</dcterms:modified>
</cp:coreProperties>
</file>