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58" r:id="rId4"/>
    <p:sldId id="259" r:id="rId5"/>
    <p:sldId id="260" r:id="rId6"/>
    <p:sldId id="261" r:id="rId7"/>
    <p:sldId id="262" r:id="rId8"/>
    <p:sldId id="270" r:id="rId9"/>
    <p:sldId id="272" r:id="rId10"/>
    <p:sldId id="271" r:id="rId11"/>
    <p:sldId id="263" r:id="rId12"/>
    <p:sldId id="264" r:id="rId13"/>
    <p:sldId id="267" r:id="rId14"/>
    <p:sldId id="265" r:id="rId15"/>
    <p:sldId id="266" r:id="rId16"/>
    <p:sldId id="268" r:id="rId17"/>
    <p:sldId id="27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CC3399"/>
    <a:srgbClr val="0080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05" d="100"/>
          <a:sy n="105" d="100"/>
        </p:scale>
        <p:origin x="-1261" y="-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232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2181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808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7476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987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691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75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4721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3952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507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7609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783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18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022985"/>
              </p:ext>
            </p:extLst>
          </p:nvPr>
        </p:nvGraphicFramePr>
        <p:xfrm>
          <a:off x="750888" y="2060575"/>
          <a:ext cx="7559675" cy="3908425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31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Druhy těsnění a mazání ložisek, jejich montáž a demontáž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Radiální drážkové, labyrintové a kombinované těsnění, plstěný 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Gufero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kroužek,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Staufferova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, pružinová a tlaková maznice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Zdeněk Říha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ročník, žáci 15 - 16 let,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23-68-H/01 Mechanik opravář motorových vozidel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2188"/>
            <a:ext cx="7559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400" b="1" dirty="0">
                <a:cs typeface="Arial" charset="0"/>
              </a:rPr>
              <a:t>Ložiska </a:t>
            </a:r>
            <a:r>
              <a:rPr lang="cs-CZ" sz="2400" b="1" dirty="0" smtClean="0">
                <a:cs typeface="Arial" charset="0"/>
              </a:rPr>
              <a:t>II.  Mazání, těsnění, montáž a demontáž</a:t>
            </a:r>
            <a:endParaRPr lang="cs-CZ" sz="2400" b="1" dirty="0">
              <a:cs typeface="Arial" charset="0"/>
            </a:endParaRP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BB75579-3477-4C3C-A955-4BC898651D7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805184" y="1465141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400" b="1" smtClean="0"/>
              <a:t>VY_32_INOVACE_31_62</a:t>
            </a:r>
            <a:r>
              <a:rPr lang="cs-CZ" sz="2400" b="1" smtClean="0">
                <a:cs typeface="Arial" charset="0"/>
              </a:rPr>
              <a:t>3</a:t>
            </a:r>
            <a:endParaRPr lang="cs-CZ" sz="2400" b="1" dirty="0"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806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B50C11A-16BF-4E84-92F9-106E420A8FF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30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2"/>
          <p:cNvSpPr txBox="1">
            <a:spLocks noChangeArrowheads="1"/>
          </p:cNvSpPr>
          <p:nvPr/>
        </p:nvSpPr>
        <p:spPr bwMode="auto">
          <a:xfrm>
            <a:off x="633413" y="1844675"/>
            <a:ext cx="7772400" cy="299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6000" b="1" dirty="0"/>
              <a:t>LOŽISKA </a:t>
            </a:r>
            <a:r>
              <a:rPr lang="cs-CZ" sz="6000" b="1" dirty="0" smtClean="0"/>
              <a:t>II</a:t>
            </a:r>
            <a:r>
              <a:rPr lang="cs-CZ" sz="6000" b="1" dirty="0"/>
              <a:t>. </a:t>
            </a:r>
          </a:p>
          <a:p>
            <a:pPr algn="ctr" eaLnBrk="1" hangingPunct="1"/>
            <a:endParaRPr lang="cs-CZ" sz="6000" b="1" dirty="0">
              <a:solidFill>
                <a:schemeClr val="tx2"/>
              </a:solidFill>
            </a:endParaRPr>
          </a:p>
          <a:p>
            <a:pPr algn="ctr" eaLnBrk="1" hangingPunct="1"/>
            <a:r>
              <a:rPr lang="cs-CZ" sz="4400" b="1" dirty="0">
                <a:cs typeface="Arial" charset="0"/>
              </a:rPr>
              <a:t>Mazání, těsnění, montáž a demontáž</a:t>
            </a:r>
          </a:p>
        </p:txBody>
      </p:sp>
    </p:spTree>
    <p:extLst>
      <p:ext uri="{BB962C8B-B14F-4D97-AF65-F5344CB8AC3E}">
        <p14:creationId xmlns:p14="http://schemas.microsoft.com/office/powerpoint/2010/main" val="73926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55E3B2A-9520-4CCC-A89F-6455F25FB3C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16393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69900" y="1052513"/>
            <a:ext cx="8229600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Těsnění ložiskových těles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395288" y="2276475"/>
            <a:ext cx="8291512" cy="295275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cs-CZ" sz="2800" kern="0" dirty="0" smtClean="0"/>
              <a:t>	</a:t>
            </a:r>
            <a:r>
              <a:rPr lang="cs-CZ" sz="2400" b="1" kern="0" dirty="0" smtClean="0"/>
              <a:t>Správný chod ložiska a dosažení jeho předpokládané životnosti jsou závislé na spolehlivém utěsnění celého uložení. </a:t>
            </a:r>
          </a:p>
          <a:p>
            <a:pPr algn="ctr" eaLnBrk="1" hangingPunct="1">
              <a:buFontTx/>
              <a:buNone/>
              <a:defRPr/>
            </a:pPr>
            <a:endParaRPr lang="cs-CZ" sz="2400" b="1" kern="0" dirty="0" smtClean="0"/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 smtClean="0"/>
              <a:t>Úkolem těsnění je udržet mazivo v ložiskovém prostoru a zabránit vniknutí vlhkosti a nečistot do ložiska.</a:t>
            </a:r>
          </a:p>
        </p:txBody>
      </p:sp>
    </p:spTree>
    <p:extLst>
      <p:ext uri="{BB962C8B-B14F-4D97-AF65-F5344CB8AC3E}">
        <p14:creationId xmlns:p14="http://schemas.microsoft.com/office/powerpoint/2010/main" val="115955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B2ABED3-7B51-4816-A610-03D1AAE9232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741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Nadpis 1"/>
          <p:cNvSpPr>
            <a:spLocks/>
          </p:cNvSpPr>
          <p:nvPr/>
        </p:nvSpPr>
        <p:spPr bwMode="auto">
          <a:xfrm>
            <a:off x="457200" y="903288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17417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396875" y="1103313"/>
            <a:ext cx="8229600" cy="66992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Těsnění ložiskových těles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487363" y="1989138"/>
            <a:ext cx="8229600" cy="218598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Bezdotykové těsnění ložiskového prostoru: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a, s radiálními drážkami		b, labyrintové axiální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c, labyrintové radiální		d, kombinované 						    těsnění</a:t>
            </a:r>
          </a:p>
        </p:txBody>
      </p:sp>
      <p:pic>
        <p:nvPicPr>
          <p:cNvPr id="17420" name="Picture 5" descr="skenovat00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" t="12762" r="4240" b="15807"/>
          <a:stretch>
            <a:fillRect/>
          </a:stretch>
        </p:blipFill>
        <p:spPr bwMode="auto">
          <a:xfrm>
            <a:off x="755650" y="3716338"/>
            <a:ext cx="7632700" cy="224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66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AA45ADB-25AB-41AF-8009-431289D2BC3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84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18441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57200" y="1076325"/>
            <a:ext cx="8229600" cy="76835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Třecí těsnění ložiskového prostoru</a:t>
            </a:r>
          </a:p>
        </p:txBody>
      </p:sp>
      <p:pic>
        <p:nvPicPr>
          <p:cNvPr id="18443" name="Picture 5" descr="skenovat00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" t="5214" r="60010" b="62862"/>
          <a:stretch>
            <a:fillRect/>
          </a:stretch>
        </p:blipFill>
        <p:spPr bwMode="auto">
          <a:xfrm>
            <a:off x="2181225" y="1609725"/>
            <a:ext cx="4613275" cy="138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" name="Rectangle 4"/>
          <p:cNvSpPr txBox="1">
            <a:spLocks noChangeArrowheads="1"/>
          </p:cNvSpPr>
          <p:nvPr/>
        </p:nvSpPr>
        <p:spPr>
          <a:xfrm>
            <a:off x="457200" y="2997200"/>
            <a:ext cx="8229600" cy="3128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a, těsnění pomocí různých typů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/>
              <a:t> </a:t>
            </a:r>
            <a:r>
              <a:rPr lang="cs-CZ" sz="2400" b="1" kern="0" dirty="0" smtClean="0"/>
              <a:t>   plstěných kroužků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b, těsnění pomocí „</a:t>
            </a:r>
            <a:r>
              <a:rPr lang="cs-CZ" sz="2400" b="1" kern="0" dirty="0" err="1" smtClean="0"/>
              <a:t>Gufero</a:t>
            </a:r>
            <a:r>
              <a:rPr lang="cs-CZ" sz="2400" b="1" kern="0" dirty="0" smtClean="0"/>
              <a:t>“ kroužků</a:t>
            </a:r>
          </a:p>
        </p:txBody>
      </p:sp>
      <p:sp>
        <p:nvSpPr>
          <p:cNvPr id="18445" name="TextovéPole 1"/>
          <p:cNvSpPr txBox="1">
            <a:spLocks noChangeArrowheads="1"/>
          </p:cNvSpPr>
          <p:nvPr/>
        </p:nvSpPr>
        <p:spPr bwMode="auto">
          <a:xfrm>
            <a:off x="1042988" y="2060575"/>
            <a:ext cx="5766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 b="1" dirty="0"/>
              <a:t>a,</a:t>
            </a:r>
          </a:p>
        </p:txBody>
      </p:sp>
      <p:pic>
        <p:nvPicPr>
          <p:cNvPr id="18446" name="Picture 6" descr="skenovat00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82" t="5214" r="1793" b="63924"/>
          <a:stretch>
            <a:fillRect/>
          </a:stretch>
        </p:blipFill>
        <p:spPr bwMode="auto">
          <a:xfrm>
            <a:off x="692150" y="4397375"/>
            <a:ext cx="7759700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7" name="TextovéPole 2"/>
          <p:cNvSpPr txBox="1">
            <a:spLocks noChangeArrowheads="1"/>
          </p:cNvSpPr>
          <p:nvPr/>
        </p:nvSpPr>
        <p:spPr bwMode="auto">
          <a:xfrm>
            <a:off x="287338" y="4411663"/>
            <a:ext cx="5762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 b="1" dirty="0"/>
              <a:t>b,</a:t>
            </a:r>
          </a:p>
        </p:txBody>
      </p:sp>
      <p:pic>
        <p:nvPicPr>
          <p:cNvPr id="18448" name="Picture 7" descr="HT-krouze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075" y="3068638"/>
            <a:ext cx="2879725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04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53DF366-29FB-446C-90F9-207D4573121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946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4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19465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44500" y="1103313"/>
            <a:ext cx="8229600" cy="66992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Třecí těsnění ložiskového prostoru</a:t>
            </a:r>
          </a:p>
        </p:txBody>
      </p:sp>
      <p:pic>
        <p:nvPicPr>
          <p:cNvPr id="19467" name="Picture 8" descr="skenovat00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" t="44354" r="64375" b="15019"/>
          <a:stretch>
            <a:fillRect/>
          </a:stretch>
        </p:blipFill>
        <p:spPr bwMode="auto">
          <a:xfrm>
            <a:off x="622300" y="1735138"/>
            <a:ext cx="3998913" cy="173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8" name="Picture 9" descr="skenovat00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73" t="44354" r="34328" b="15218"/>
          <a:stretch>
            <a:fillRect/>
          </a:stretch>
        </p:blipFill>
        <p:spPr bwMode="auto">
          <a:xfrm>
            <a:off x="4602163" y="3975100"/>
            <a:ext cx="3760787" cy="172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" name="Rectangle 7"/>
          <p:cNvSpPr txBox="1">
            <a:spLocks noChangeArrowheads="1"/>
          </p:cNvSpPr>
          <p:nvPr/>
        </p:nvSpPr>
        <p:spPr>
          <a:xfrm>
            <a:off x="615950" y="1773238"/>
            <a:ext cx="8058150" cy="40671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800" kern="0" dirty="0" smtClean="0"/>
              <a:t>	</a:t>
            </a:r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				   c, těsnění pomocí  </a:t>
            </a:r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   					</a:t>
            </a:r>
            <a:r>
              <a:rPr lang="cs-CZ" sz="2800" b="1" kern="0" dirty="0"/>
              <a:t> </a:t>
            </a:r>
            <a:r>
              <a:rPr lang="cs-CZ" sz="2800" b="1" kern="0" dirty="0" smtClean="0"/>
              <a:t>      pryžových manžet</a:t>
            </a:r>
          </a:p>
          <a:p>
            <a:pPr eaLnBrk="1" hangingPunct="1">
              <a:buFontTx/>
              <a:buNone/>
              <a:defRPr/>
            </a:pPr>
            <a:endParaRPr lang="cs-CZ" sz="2800" b="1" kern="0" dirty="0" smtClean="0"/>
          </a:p>
          <a:p>
            <a:pPr eaLnBrk="1" hangingPunct="1">
              <a:buFontTx/>
              <a:buNone/>
              <a:defRPr/>
            </a:pPr>
            <a:endParaRPr lang="cs-CZ" sz="2800" b="1" kern="0" dirty="0" smtClean="0"/>
          </a:p>
          <a:p>
            <a:pPr eaLnBrk="1" hangingPunct="1">
              <a:buFontTx/>
              <a:buNone/>
              <a:defRPr/>
            </a:pPr>
            <a:endParaRPr lang="cs-CZ" sz="2800" b="1" kern="0" dirty="0" smtClean="0"/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d, osinkové těsnění</a:t>
            </a:r>
          </a:p>
        </p:txBody>
      </p:sp>
    </p:spTree>
    <p:extLst>
      <p:ext uri="{BB962C8B-B14F-4D97-AF65-F5344CB8AC3E}">
        <p14:creationId xmlns:p14="http://schemas.microsoft.com/office/powerpoint/2010/main" val="255994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384175" y="11033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CC3399"/>
                </a:solidFill>
              </a:rPr>
              <a:t>Mazání ložisek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457200" y="1773238"/>
            <a:ext cx="8229600" cy="406558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</a:t>
            </a:r>
            <a:r>
              <a:rPr lang="cs-CZ" sz="2400" b="1" kern="0" dirty="0" smtClean="0">
                <a:solidFill>
                  <a:srgbClr val="0033CC"/>
                </a:solidFill>
              </a:rPr>
              <a:t>Mazání ložisek má dva zásadní úkoly:</a:t>
            </a:r>
          </a:p>
          <a:p>
            <a:pPr eaLnBrk="1" hangingPunct="1">
              <a:buFontTx/>
              <a:buNone/>
              <a:defRPr/>
            </a:pPr>
            <a:endParaRPr lang="cs-CZ" sz="2400" b="1" kern="0" dirty="0" smtClean="0"/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>
                <a:solidFill>
                  <a:srgbClr val="0000FF"/>
                </a:solidFill>
              </a:rPr>
              <a:t>	</a:t>
            </a:r>
            <a:r>
              <a:rPr lang="cs-CZ" sz="2400" b="1" kern="0" dirty="0" smtClean="0">
                <a:solidFill>
                  <a:srgbClr val="FF0000"/>
                </a:solidFill>
              </a:rPr>
              <a:t>1, zmenšovat tření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>
                <a:solidFill>
                  <a:srgbClr val="FF0000"/>
                </a:solidFill>
              </a:rPr>
              <a:t>	2, odvádět teplo z ložisek</a:t>
            </a:r>
          </a:p>
          <a:p>
            <a:pPr eaLnBrk="1" hangingPunct="1">
              <a:buFontTx/>
              <a:buNone/>
              <a:defRPr/>
            </a:pPr>
            <a:endParaRPr lang="cs-CZ" sz="2400" b="1" kern="0" dirty="0" smtClean="0"/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</a:t>
            </a:r>
            <a:r>
              <a:rPr lang="cs-CZ" sz="2400" b="1" kern="0" dirty="0" smtClean="0"/>
              <a:t>Rozdělení maziv:</a:t>
            </a:r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a, olejová </a:t>
            </a:r>
            <a:r>
              <a:rPr lang="cs-CZ" sz="2400" b="1" kern="0" dirty="0" smtClean="0"/>
              <a:t>(minerální a syntetické oleje)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</a:t>
            </a:r>
            <a:r>
              <a:rPr lang="cs-CZ" sz="2800" b="1" kern="0" dirty="0" smtClean="0"/>
              <a:t>b, tuhá</a:t>
            </a:r>
            <a:r>
              <a:rPr lang="cs-CZ" sz="2400" b="1" kern="0" dirty="0" smtClean="0"/>
              <a:t> (plastická maziva – mazací tuky)</a:t>
            </a:r>
          </a:p>
        </p:txBody>
      </p:sp>
    </p:spTree>
    <p:extLst>
      <p:ext uri="{BB962C8B-B14F-4D97-AF65-F5344CB8AC3E}">
        <p14:creationId xmlns:p14="http://schemas.microsoft.com/office/powerpoint/2010/main" val="310942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331640" y="1108129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C3399"/>
                </a:solidFill>
              </a:rPr>
              <a:t>Druhy maziv</a:t>
            </a:r>
            <a:endParaRPr lang="cs-CZ" sz="2400" b="1" dirty="0">
              <a:solidFill>
                <a:srgbClr val="CC3399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598910"/>
            <a:ext cx="78488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>
                <a:solidFill>
                  <a:srgbClr val="0033CC"/>
                </a:solidFill>
              </a:rPr>
              <a:t>Tekutá maziva </a:t>
            </a:r>
            <a:r>
              <a:rPr lang="cs-CZ" sz="2000" b="1" dirty="0" smtClean="0">
                <a:solidFill>
                  <a:srgbClr val="0033CC"/>
                </a:solidFill>
              </a:rPr>
              <a:t>jsou minerální nebo syntetické oleje. Do minerálních olejů se přidávají aditiva, látky – které stabilizují viskozitu při velkém rozsahu teplot, zlepšují odolnost proti tlaku a stárnutí oleje.</a:t>
            </a:r>
          </a:p>
          <a:p>
            <a:endParaRPr lang="cs-CZ" sz="2000" b="1" dirty="0"/>
          </a:p>
          <a:p>
            <a:r>
              <a:rPr lang="cs-CZ" sz="2000" b="1" u="sng" dirty="0" smtClean="0">
                <a:solidFill>
                  <a:srgbClr val="C00000"/>
                </a:solidFill>
              </a:rPr>
              <a:t>Plastická maziva </a:t>
            </a:r>
            <a:r>
              <a:rPr lang="cs-CZ" sz="2000" b="1" dirty="0" smtClean="0">
                <a:solidFill>
                  <a:srgbClr val="C00000"/>
                </a:solidFill>
              </a:rPr>
              <a:t>jsou tvořena minerálními nebo syntetickými oleji, zahuštěné do pastovitého  stavu baryovým, sodným nebo lithiovým mýdlem.</a:t>
            </a:r>
          </a:p>
          <a:p>
            <a:endParaRPr lang="cs-CZ" sz="2000" b="1" u="sng" dirty="0">
              <a:solidFill>
                <a:srgbClr val="0033CC"/>
              </a:solidFill>
            </a:endParaRPr>
          </a:p>
          <a:p>
            <a:r>
              <a:rPr lang="cs-CZ" sz="2000" b="1" u="sng" dirty="0" smtClean="0">
                <a:solidFill>
                  <a:srgbClr val="008000"/>
                </a:solidFill>
              </a:rPr>
              <a:t>Pevná maziva </a:t>
            </a:r>
            <a:r>
              <a:rPr lang="cs-CZ" sz="2000" b="1" dirty="0" smtClean="0">
                <a:solidFill>
                  <a:srgbClr val="008000"/>
                </a:solidFill>
              </a:rPr>
              <a:t>se používají v případě, že se kvůli nízké pohybové rychlosti nemůže mezi třecími plochami vytvářet mazací film z olejů nebo tuků.</a:t>
            </a:r>
          </a:p>
          <a:p>
            <a:r>
              <a:rPr lang="cs-CZ" sz="2000" b="1" dirty="0" smtClean="0">
                <a:solidFill>
                  <a:srgbClr val="008000"/>
                </a:solidFill>
              </a:rPr>
              <a:t>K pevným mazivům patří např. práškový grafit, sirník molybdeničitý nebo práškový teflon (PTFE – </a:t>
            </a:r>
            <a:r>
              <a:rPr lang="cs-CZ" sz="2000" b="1" dirty="0" err="1" smtClean="0">
                <a:solidFill>
                  <a:srgbClr val="008000"/>
                </a:solidFill>
              </a:rPr>
              <a:t>polytetrafluorethylen</a:t>
            </a:r>
            <a:r>
              <a:rPr lang="cs-CZ" sz="2000" b="1" dirty="0" smtClean="0">
                <a:solidFill>
                  <a:srgbClr val="008000"/>
                </a:solidFill>
              </a:rPr>
              <a:t>).</a:t>
            </a:r>
            <a:endParaRPr lang="cs-CZ" sz="2000" b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2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10" name="Picture 4" descr="E:\2013-06-05\IMAGE017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4" t="57982" r="17006" b="27213"/>
          <a:stretch/>
        </p:blipFill>
        <p:spPr bwMode="auto">
          <a:xfrm>
            <a:off x="783828" y="1869087"/>
            <a:ext cx="7576344" cy="397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99520" y="1124744"/>
            <a:ext cx="5328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C3399"/>
                </a:solidFill>
              </a:rPr>
              <a:t>Závislost viskozity oleje na teplotě</a:t>
            </a:r>
            <a:endParaRPr lang="cs-CZ" sz="2800" b="1" dirty="0">
              <a:solidFill>
                <a:srgbClr val="CC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50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2050" name="Picture 2" descr="E:\2013-06-05\IMAGE017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" t="1464" r="5454" b="67062"/>
          <a:stretch/>
        </p:blipFill>
        <p:spPr bwMode="auto">
          <a:xfrm>
            <a:off x="415830" y="1988840"/>
            <a:ext cx="4187126" cy="328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2013-06-05\IMAGE017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7" t="34539" r="5518" b="45213"/>
          <a:stretch/>
        </p:blipFill>
        <p:spPr bwMode="auto">
          <a:xfrm>
            <a:off x="4602956" y="2430463"/>
            <a:ext cx="4150258" cy="2109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1196752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C3399"/>
                </a:solidFill>
              </a:rPr>
              <a:t>Výňatek z přehledu maziv</a:t>
            </a:r>
            <a:endParaRPr lang="cs-CZ" sz="2800" b="1" dirty="0">
              <a:solidFill>
                <a:srgbClr val="CC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2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DB12F75-94F5-4596-B881-0F55BC7C656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151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77838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CC3399"/>
                </a:solidFill>
              </a:rPr>
              <a:t>Tuková mazací zařízení</a:t>
            </a:r>
          </a:p>
        </p:txBody>
      </p:sp>
      <p:pic>
        <p:nvPicPr>
          <p:cNvPr id="21513" name="Picture 5" descr="skenovat00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844675"/>
            <a:ext cx="7129462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Rectangle 4"/>
          <p:cNvSpPr txBox="1">
            <a:spLocks noChangeArrowheads="1"/>
          </p:cNvSpPr>
          <p:nvPr/>
        </p:nvSpPr>
        <p:spPr>
          <a:xfrm>
            <a:off x="712788" y="4752975"/>
            <a:ext cx="8004175" cy="105251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</a:t>
            </a:r>
            <a:r>
              <a:rPr lang="cs-CZ" sz="2000" b="1" kern="0" dirty="0" smtClean="0"/>
              <a:t>a, </a:t>
            </a:r>
            <a:r>
              <a:rPr lang="cs-CZ" sz="2000" b="1" kern="0" dirty="0" err="1" smtClean="0"/>
              <a:t>Staufferova</a:t>
            </a:r>
            <a:r>
              <a:rPr lang="cs-CZ" sz="2000" b="1" kern="0" dirty="0" smtClean="0"/>
              <a:t>	   	b, samočinná 	</a:t>
            </a:r>
            <a:r>
              <a:rPr lang="cs-CZ" sz="2000" b="1" kern="0" dirty="0"/>
              <a:t> </a:t>
            </a:r>
            <a:r>
              <a:rPr lang="cs-CZ" sz="2000" b="1" kern="0" dirty="0" smtClean="0"/>
              <a:t>         c, tlaková </a:t>
            </a:r>
          </a:p>
          <a:p>
            <a:pPr eaLnBrk="1" hangingPunct="1">
              <a:buFontTx/>
              <a:buNone/>
              <a:defRPr/>
            </a:pPr>
            <a:r>
              <a:rPr lang="cs-CZ" sz="2000" b="1" kern="0" dirty="0"/>
              <a:t>	</a:t>
            </a:r>
            <a:r>
              <a:rPr lang="cs-CZ" sz="2000" b="1" kern="0" dirty="0" smtClean="0"/>
              <a:t>			    pružinová  	</a:t>
            </a:r>
            <a:r>
              <a:rPr lang="cs-CZ" sz="2000" b="1" kern="0" dirty="0"/>
              <a:t> </a:t>
            </a:r>
            <a:r>
              <a:rPr lang="cs-CZ" sz="2000" b="1" kern="0" dirty="0" smtClean="0"/>
              <a:t>             maznice</a:t>
            </a:r>
          </a:p>
        </p:txBody>
      </p:sp>
      <p:sp>
        <p:nvSpPr>
          <p:cNvPr id="21515" name="TextovéPole 1"/>
          <p:cNvSpPr txBox="1">
            <a:spLocks noChangeArrowheads="1"/>
          </p:cNvSpPr>
          <p:nvPr/>
        </p:nvSpPr>
        <p:spPr bwMode="auto">
          <a:xfrm>
            <a:off x="712788" y="4076700"/>
            <a:ext cx="23415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 b="1"/>
              <a:t>Typy maznic</a:t>
            </a:r>
            <a:r>
              <a:rPr lang="cs-CZ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86043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E304BB6-1C85-496E-BEEA-FEEEE61F698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253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57200" y="1125538"/>
            <a:ext cx="8229600" cy="57467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CC3399"/>
                </a:solidFill>
              </a:rPr>
              <a:t>Olejová mazací zařízení</a:t>
            </a:r>
          </a:p>
        </p:txBody>
      </p:sp>
      <p:pic>
        <p:nvPicPr>
          <p:cNvPr id="22537" name="Picture 4" descr="skenovat00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6" t="13164" r="5280" b="15025"/>
          <a:stretch>
            <a:fillRect/>
          </a:stretch>
        </p:blipFill>
        <p:spPr bwMode="auto">
          <a:xfrm>
            <a:off x="487363" y="1724025"/>
            <a:ext cx="4175125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8" name="Picture 5" descr="skenovat000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t="9094" r="16187" b="13330"/>
          <a:stretch>
            <a:fillRect/>
          </a:stretch>
        </p:blipFill>
        <p:spPr bwMode="auto">
          <a:xfrm>
            <a:off x="5724525" y="2771775"/>
            <a:ext cx="2178050" cy="314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724025"/>
            <a:ext cx="8229600" cy="419735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400" kern="0" dirty="0" smtClean="0"/>
              <a:t>	</a:t>
            </a:r>
            <a:r>
              <a:rPr lang="cs-CZ" sz="2400" b="1" kern="0" dirty="0" smtClean="0"/>
              <a:t>					přívod oleje k ložisku 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		 			  oběžného mazání</a:t>
            </a:r>
          </a:p>
          <a:p>
            <a:pPr eaLnBrk="1" hangingPunct="1">
              <a:buFontTx/>
              <a:buNone/>
              <a:defRPr/>
            </a:pPr>
            <a:endParaRPr lang="cs-CZ" sz="2400" b="1" kern="0" dirty="0"/>
          </a:p>
          <a:p>
            <a:pPr eaLnBrk="1" hangingPunct="1">
              <a:buFontTx/>
              <a:buNone/>
              <a:defRPr/>
            </a:pPr>
            <a:endParaRPr lang="cs-CZ" sz="2400" b="1" kern="0" dirty="0" smtClean="0"/>
          </a:p>
          <a:p>
            <a:pPr eaLnBrk="1" hangingPunct="1">
              <a:buFontTx/>
              <a:buNone/>
              <a:defRPr/>
            </a:pPr>
            <a:endParaRPr lang="cs-CZ" sz="2400" b="1" kern="0" dirty="0"/>
          </a:p>
          <a:p>
            <a:pPr eaLnBrk="1" hangingPunct="1">
              <a:buFontTx/>
              <a:buNone/>
              <a:defRPr/>
            </a:pPr>
            <a:endParaRPr lang="cs-CZ" sz="2400" b="1" kern="0" dirty="0" smtClean="0"/>
          </a:p>
          <a:p>
            <a:pPr eaLnBrk="1" hangingPunct="1">
              <a:buFontTx/>
              <a:buNone/>
              <a:defRPr/>
            </a:pPr>
            <a:endParaRPr lang="cs-CZ" sz="2400" b="1" kern="0" dirty="0"/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    oběžné mazání	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      ložiska 				</a:t>
            </a:r>
          </a:p>
        </p:txBody>
      </p:sp>
    </p:spTree>
    <p:extLst>
      <p:ext uri="{BB962C8B-B14F-4D97-AF65-F5344CB8AC3E}">
        <p14:creationId xmlns:p14="http://schemas.microsoft.com/office/powerpoint/2010/main" val="299020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12" name="Picture 3" descr="E:\2013-06-05\IMAGE017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5" t="43512" r="12365" b="31531"/>
          <a:stretch/>
        </p:blipFill>
        <p:spPr bwMode="auto">
          <a:xfrm>
            <a:off x="869255" y="1700213"/>
            <a:ext cx="3110095" cy="328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E:\2013-06-05\IMAGE017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1" t="71765" r="13294" b="3666"/>
          <a:stretch/>
        </p:blipFill>
        <p:spPr bwMode="auto">
          <a:xfrm>
            <a:off x="4757501" y="1700212"/>
            <a:ext cx="3026771" cy="316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57200" y="1125538"/>
            <a:ext cx="8229600" cy="57467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CC3399"/>
                </a:solidFill>
              </a:rPr>
              <a:t>Olejová mazací zařízení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869255" y="5301208"/>
            <a:ext cx="7447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Mazání olejovou lázní	 oběhové mazání olejem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933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12065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EFBBCA0-F8F5-49C6-95CE-688D1823191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355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77850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chemeClr val="accent6">
                    <a:lumMod val="50000"/>
                  </a:schemeClr>
                </a:solidFill>
              </a:rPr>
              <a:t>Montáž a demontáž ložisek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74663" y="1773238"/>
            <a:ext cx="8229600" cy="168433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Montáž se provádí pomocí speciálních přípravků.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Opotřebené nebo poškozené ložisko se nesmí demontovat údery kladiva na vnější kroužek ložiska. Provádí se pomocí lisu nebo stahováků.</a:t>
            </a:r>
          </a:p>
        </p:txBody>
      </p:sp>
      <p:pic>
        <p:nvPicPr>
          <p:cNvPr id="23562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6" t="20091" b="22818"/>
          <a:stretch>
            <a:fillRect/>
          </a:stretch>
        </p:blipFill>
        <p:spPr bwMode="auto">
          <a:xfrm>
            <a:off x="488950" y="4206875"/>
            <a:ext cx="390525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67" t="12653" r="50821" b="28381"/>
          <a:stretch>
            <a:fillRect/>
          </a:stretch>
        </p:blipFill>
        <p:spPr bwMode="auto">
          <a:xfrm>
            <a:off x="4749800" y="3676650"/>
            <a:ext cx="1730375" cy="216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6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89" t="12653" r="29640" b="26614"/>
          <a:stretch>
            <a:fillRect/>
          </a:stretch>
        </p:blipFill>
        <p:spPr bwMode="auto">
          <a:xfrm>
            <a:off x="6653213" y="3468688"/>
            <a:ext cx="1787525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017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539552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513759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1026" name="Picture 2" descr="E:\2013-06-05\IMAGE017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6" t="26521" r="9416" b="60756"/>
          <a:stretch/>
        </p:blipFill>
        <p:spPr bwMode="auto">
          <a:xfrm>
            <a:off x="827584" y="1816853"/>
            <a:ext cx="3600399" cy="258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2013-06-05\IMAGE017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4" t="10367" r="5196" b="32848"/>
          <a:stretch/>
        </p:blipFill>
        <p:spPr bwMode="auto">
          <a:xfrm>
            <a:off x="5178670" y="1920375"/>
            <a:ext cx="3281762" cy="2484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577850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chemeClr val="accent6">
                    <a:lumMod val="50000"/>
                  </a:schemeClr>
                </a:solidFill>
              </a:rPr>
              <a:t>Montáž a demontáž ložisek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827584" y="4725144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400" b="1" dirty="0" smtClean="0"/>
              <a:t>Demontáž ložiska pomocí</a:t>
            </a:r>
            <a:r>
              <a:rPr lang="cs-CZ" sz="2400" b="1" dirty="0"/>
              <a:t> </a:t>
            </a:r>
            <a:r>
              <a:rPr lang="cs-CZ" sz="2400" b="1" dirty="0" smtClean="0"/>
              <a:t>             Montáž ložiska pomocí</a:t>
            </a:r>
          </a:p>
          <a:p>
            <a:r>
              <a:rPr lang="cs-CZ" sz="2400" b="1" dirty="0" smtClean="0"/>
              <a:t>   mechanického stahováku                   hydraulického lisu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933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648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Kontrolní otázky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27584" y="1916832"/>
            <a:ext cx="7786191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cs typeface="Arial" pitchFamily="34" charset="0"/>
              </a:rPr>
              <a:t>1, Jaká je hlavní funkce těsnění ložisek?</a:t>
            </a:r>
          </a:p>
          <a:p>
            <a:r>
              <a:rPr lang="cs-CZ" sz="2000" b="1" dirty="0" smtClean="0">
                <a:cs typeface="Arial" pitchFamily="34" charset="0"/>
              </a:rPr>
              <a:t>2, Jak se rozděluje těsnění ložisek?</a:t>
            </a:r>
          </a:p>
          <a:p>
            <a:r>
              <a:rPr lang="cs-CZ" sz="2000" b="1" dirty="0" smtClean="0">
                <a:cs typeface="Arial" pitchFamily="34" charset="0"/>
              </a:rPr>
              <a:t>3, Jaká maziva používáme pro mazání ložisek?</a:t>
            </a:r>
          </a:p>
          <a:p>
            <a:r>
              <a:rPr lang="cs-CZ" sz="2000" b="1" dirty="0" smtClean="0">
                <a:cs typeface="Arial" pitchFamily="34" charset="0"/>
              </a:rPr>
              <a:t>4, Vysvětlete rozdíl mezi </a:t>
            </a:r>
            <a:r>
              <a:rPr lang="cs-CZ" sz="2000" b="1" dirty="0" err="1" smtClean="0">
                <a:cs typeface="Arial" pitchFamily="34" charset="0"/>
              </a:rPr>
              <a:t>Staufferovou</a:t>
            </a:r>
            <a:r>
              <a:rPr lang="cs-CZ" sz="2000" b="1" dirty="0" smtClean="0">
                <a:cs typeface="Arial" pitchFamily="34" charset="0"/>
              </a:rPr>
              <a:t> a tlakovou maznicí?</a:t>
            </a:r>
          </a:p>
          <a:p>
            <a:r>
              <a:rPr lang="cs-CZ" sz="2000" b="1" dirty="0" smtClean="0">
                <a:cs typeface="Arial" pitchFamily="34" charset="0"/>
              </a:rPr>
              <a:t>5, Jaká je závislost viskozity maziv na teplotě?</a:t>
            </a:r>
          </a:p>
          <a:p>
            <a:r>
              <a:rPr lang="cs-CZ" sz="2000" b="1" dirty="0" smtClean="0">
                <a:cs typeface="Arial" pitchFamily="34" charset="0"/>
              </a:rPr>
              <a:t>6, Jaké způsoby mazání ložisek pomocí oleje znáte?</a:t>
            </a:r>
          </a:p>
          <a:p>
            <a:r>
              <a:rPr lang="cs-CZ" sz="2000" b="1" dirty="0" smtClean="0">
                <a:cs typeface="Arial" pitchFamily="34" charset="0"/>
              </a:rPr>
              <a:t>7, Jakým nářadím nebo pomůckami provádíme </a:t>
            </a:r>
          </a:p>
          <a:p>
            <a:r>
              <a:rPr lang="cs-CZ" sz="2000" b="1" dirty="0">
                <a:cs typeface="Arial" pitchFamily="34" charset="0"/>
              </a:rPr>
              <a:t> </a:t>
            </a:r>
            <a:r>
              <a:rPr lang="cs-CZ" sz="2000" b="1" dirty="0" smtClean="0">
                <a:cs typeface="Arial" pitchFamily="34" charset="0"/>
              </a:rPr>
              <a:t>   montáž či demontáž </a:t>
            </a:r>
            <a:r>
              <a:rPr lang="cs-CZ" sz="2000" b="1" dirty="0">
                <a:cs typeface="Arial" pitchFamily="34" charset="0"/>
              </a:rPr>
              <a:t>valivých ložisek?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4933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cs-CZ" sz="2800" b="1" smtClean="0">
                <a:solidFill>
                  <a:srgbClr val="0070C0"/>
                </a:solidFill>
              </a:rPr>
              <a:t>Použitá literatura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0" name="Zástupný symbol pro obsah 2"/>
          <p:cNvSpPr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cs-CZ" sz="1600" b="1" dirty="0"/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b="1" dirty="0" smtClean="0"/>
              <a:t>      </a:t>
            </a:r>
            <a:r>
              <a:rPr lang="cs-CZ" sz="1600" dirty="0" smtClean="0"/>
              <a:t>Fialová </a:t>
            </a:r>
            <a:r>
              <a:rPr lang="cs-CZ" sz="1600" dirty="0"/>
              <a:t>Ing. Dana, </a:t>
            </a:r>
            <a:r>
              <a:rPr lang="cs-CZ" sz="1600" dirty="0" err="1"/>
              <a:t>Gradek</a:t>
            </a:r>
            <a:r>
              <a:rPr lang="cs-CZ" sz="1600" dirty="0"/>
              <a:t> Ing. Vladislav, </a:t>
            </a:r>
            <a:r>
              <a:rPr lang="cs-CZ" sz="1600" i="1" dirty="0"/>
              <a:t>Zámečnické práce a údržba –Technologie 3. </a:t>
            </a:r>
            <a:r>
              <a:rPr lang="cs-CZ" sz="1600" i="1" dirty="0" smtClean="0"/>
              <a:t>díl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i="1" dirty="0"/>
              <a:t> </a:t>
            </a:r>
            <a:r>
              <a:rPr lang="cs-CZ" sz="1600" i="1" dirty="0" smtClean="0"/>
              <a:t>     učebnice </a:t>
            </a:r>
            <a:r>
              <a:rPr lang="cs-CZ" sz="1600" i="1" dirty="0"/>
              <a:t>pro SOU</a:t>
            </a:r>
            <a:r>
              <a:rPr lang="cs-CZ" sz="1600" dirty="0"/>
              <a:t>,  Praha, Parta 2006, ISBN 978-80-7320-127-2,po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dirty="0"/>
              <a:t>      použité obrázky: snímek č. </a:t>
            </a:r>
            <a:r>
              <a:rPr lang="cs-CZ" sz="1600" dirty="0" smtClean="0"/>
              <a:t>3, </a:t>
            </a:r>
            <a:r>
              <a:rPr lang="cs-CZ" sz="1600" dirty="0"/>
              <a:t>str. </a:t>
            </a:r>
            <a:r>
              <a:rPr lang="cs-CZ" sz="1600" dirty="0" smtClean="0"/>
              <a:t>18, </a:t>
            </a:r>
            <a:r>
              <a:rPr lang="cs-CZ" sz="1600" dirty="0"/>
              <a:t>obr., </a:t>
            </a:r>
            <a:r>
              <a:rPr lang="cs-CZ" sz="1600" dirty="0" smtClean="0"/>
              <a:t>43a,  </a:t>
            </a:r>
            <a:r>
              <a:rPr lang="cs-CZ" sz="1600" dirty="0"/>
              <a:t>snímek č. </a:t>
            </a:r>
            <a:r>
              <a:rPr lang="cs-CZ" sz="1600" dirty="0" smtClean="0"/>
              <a:t>4, </a:t>
            </a:r>
            <a:r>
              <a:rPr lang="cs-CZ" sz="1600" dirty="0"/>
              <a:t>str. </a:t>
            </a:r>
            <a:r>
              <a:rPr lang="cs-CZ" sz="1600" dirty="0" smtClean="0"/>
              <a:t>18 </a:t>
            </a:r>
            <a:r>
              <a:rPr lang="cs-CZ" sz="1600" dirty="0"/>
              <a:t>, </a:t>
            </a:r>
            <a:r>
              <a:rPr lang="cs-CZ" sz="1600" dirty="0" smtClean="0"/>
              <a:t>obr. 43 </a:t>
            </a:r>
            <a:r>
              <a:rPr lang="cs-CZ" sz="1600" dirty="0" err="1" smtClean="0"/>
              <a:t>a,b</a:t>
            </a:r>
            <a:r>
              <a:rPr lang="cs-CZ" sz="1600" dirty="0" smtClean="0"/>
              <a:t>, </a:t>
            </a:r>
            <a:r>
              <a:rPr lang="cs-CZ" sz="1600" dirty="0"/>
              <a:t>snímek č. </a:t>
            </a:r>
            <a:r>
              <a:rPr lang="cs-CZ" sz="1600" dirty="0" smtClean="0"/>
              <a:t>5,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dirty="0"/>
              <a:t> </a:t>
            </a:r>
            <a:r>
              <a:rPr lang="cs-CZ" sz="1600" dirty="0" smtClean="0"/>
              <a:t>     str</a:t>
            </a:r>
            <a:r>
              <a:rPr lang="cs-CZ" sz="1600" dirty="0"/>
              <a:t>. </a:t>
            </a:r>
            <a:r>
              <a:rPr lang="cs-CZ" sz="1600" dirty="0" smtClean="0"/>
              <a:t>18, </a:t>
            </a:r>
            <a:r>
              <a:rPr lang="cs-CZ" sz="1600" dirty="0"/>
              <a:t>obr. </a:t>
            </a:r>
            <a:r>
              <a:rPr lang="cs-CZ" sz="1600" dirty="0" smtClean="0"/>
              <a:t>43 </a:t>
            </a:r>
            <a:r>
              <a:rPr lang="cs-CZ" sz="1600" dirty="0" err="1" smtClean="0"/>
              <a:t>c,d</a:t>
            </a:r>
            <a:r>
              <a:rPr lang="cs-CZ" sz="1600" dirty="0" smtClean="0"/>
              <a:t>, </a:t>
            </a:r>
            <a:r>
              <a:rPr lang="cs-CZ" sz="1600" dirty="0"/>
              <a:t>snímek č. </a:t>
            </a:r>
            <a:r>
              <a:rPr lang="cs-CZ" sz="1600" dirty="0" smtClean="0"/>
              <a:t>10, </a:t>
            </a:r>
            <a:r>
              <a:rPr lang="cs-CZ" sz="1600" dirty="0"/>
              <a:t>str. </a:t>
            </a:r>
            <a:r>
              <a:rPr lang="cs-CZ" sz="1600" dirty="0" smtClean="0"/>
              <a:t>19, </a:t>
            </a:r>
            <a:r>
              <a:rPr lang="cs-CZ" sz="1600" dirty="0"/>
              <a:t>obr., </a:t>
            </a:r>
            <a:r>
              <a:rPr lang="cs-CZ" sz="1600" dirty="0" smtClean="0"/>
              <a:t>45, </a:t>
            </a:r>
            <a:r>
              <a:rPr lang="cs-CZ" sz="1600" dirty="0"/>
              <a:t>snímek č. </a:t>
            </a:r>
            <a:r>
              <a:rPr lang="cs-CZ" sz="1600" dirty="0" smtClean="0"/>
              <a:t>11, </a:t>
            </a:r>
            <a:r>
              <a:rPr lang="cs-CZ" sz="1600" dirty="0"/>
              <a:t>str. </a:t>
            </a:r>
            <a:r>
              <a:rPr lang="cs-CZ" sz="1600" dirty="0" smtClean="0"/>
              <a:t>51 </a:t>
            </a:r>
            <a:r>
              <a:rPr lang="cs-CZ" sz="1600" dirty="0"/>
              <a:t>, obr. </a:t>
            </a:r>
            <a:r>
              <a:rPr lang="cs-CZ" sz="1600" dirty="0" smtClean="0"/>
              <a:t>22 a </a:t>
            </a:r>
            <a:r>
              <a:rPr lang="cs-CZ" sz="1600" dirty="0"/>
              <a:t>str.  </a:t>
            </a:r>
            <a:r>
              <a:rPr lang="cs-CZ" sz="1600" dirty="0" smtClean="0"/>
              <a:t>22</a:t>
            </a:r>
            <a:r>
              <a:rPr lang="cs-CZ" sz="1600" dirty="0"/>
              <a:t>, obr. </a:t>
            </a:r>
            <a:r>
              <a:rPr lang="cs-CZ" sz="1600" dirty="0" smtClean="0"/>
              <a:t>52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dirty="0"/>
              <a:t> </a:t>
            </a:r>
            <a:r>
              <a:rPr lang="cs-CZ" sz="1600" dirty="0" smtClean="0"/>
              <a:t>     snímek </a:t>
            </a:r>
            <a:r>
              <a:rPr lang="cs-CZ" sz="1600" dirty="0"/>
              <a:t>č. </a:t>
            </a:r>
            <a:r>
              <a:rPr lang="cs-CZ" sz="1600" dirty="0" smtClean="0"/>
              <a:t>13, </a:t>
            </a:r>
            <a:r>
              <a:rPr lang="cs-CZ" sz="1600" dirty="0"/>
              <a:t>str. </a:t>
            </a:r>
            <a:r>
              <a:rPr lang="cs-CZ" sz="1600" dirty="0" smtClean="0"/>
              <a:t>16 </a:t>
            </a:r>
            <a:r>
              <a:rPr lang="cs-CZ" sz="1600" dirty="0"/>
              <a:t>, obr. </a:t>
            </a:r>
            <a:r>
              <a:rPr lang="cs-CZ" sz="1600" dirty="0" smtClean="0"/>
              <a:t>39+40 </a:t>
            </a:r>
            <a:endParaRPr lang="cs-CZ" sz="1600" dirty="0"/>
          </a:p>
          <a:p>
            <a:pPr marL="342900" indent="-342900"/>
            <a:endParaRPr lang="cs-CZ" sz="1600" dirty="0"/>
          </a:p>
          <a:p>
            <a:pPr marL="342900" indent="-342900"/>
            <a:r>
              <a:rPr lang="cs-CZ" sz="1600" dirty="0"/>
              <a:t>      </a:t>
            </a:r>
            <a:r>
              <a:rPr lang="cs-CZ" sz="1600" dirty="0" err="1"/>
              <a:t>Dillinger</a:t>
            </a:r>
            <a:r>
              <a:rPr lang="cs-CZ" sz="1600" dirty="0"/>
              <a:t> Josef </a:t>
            </a:r>
            <a:r>
              <a:rPr lang="cs-CZ" sz="1600" dirty="0" smtClean="0"/>
              <a:t>Ing. a </a:t>
            </a:r>
            <a:r>
              <a:rPr lang="cs-CZ" sz="1600" dirty="0"/>
              <a:t>kol., </a:t>
            </a:r>
            <a:r>
              <a:rPr lang="cs-CZ" sz="1600" i="1" dirty="0"/>
              <a:t>Moderní strojírenství pro školu i praxi,</a:t>
            </a:r>
            <a:r>
              <a:rPr lang="cs-CZ" sz="1600" dirty="0"/>
              <a:t> nakladatelství Europa </a:t>
            </a:r>
            <a:r>
              <a:rPr lang="cs-CZ" sz="1600" dirty="0" smtClean="0"/>
              <a:t>Sobotáles, 2007</a:t>
            </a:r>
            <a:r>
              <a:rPr lang="cs-CZ" sz="1600" dirty="0"/>
              <a:t>, ISBN 978-80-86706-19-1, použité obrázky: snímek č. </a:t>
            </a:r>
            <a:r>
              <a:rPr lang="cs-CZ" sz="1600" dirty="0" smtClean="0"/>
              <a:t>8, </a:t>
            </a:r>
            <a:r>
              <a:rPr lang="cs-CZ" sz="1600" dirty="0"/>
              <a:t>str. </a:t>
            </a:r>
            <a:r>
              <a:rPr lang="cs-CZ" sz="1600" dirty="0" smtClean="0"/>
              <a:t>381, </a:t>
            </a:r>
            <a:r>
              <a:rPr lang="cs-CZ" sz="1600" dirty="0"/>
              <a:t>obr., 1</a:t>
            </a:r>
            <a:r>
              <a:rPr lang="cs-CZ" sz="1600" dirty="0" smtClean="0"/>
              <a:t>,  </a:t>
            </a:r>
            <a:r>
              <a:rPr lang="cs-CZ" sz="1600" dirty="0"/>
              <a:t>snímek č. </a:t>
            </a:r>
            <a:r>
              <a:rPr lang="cs-CZ" sz="1600" dirty="0" smtClean="0"/>
              <a:t>9, str</a:t>
            </a:r>
            <a:r>
              <a:rPr lang="cs-CZ" sz="1600" dirty="0"/>
              <a:t>. </a:t>
            </a:r>
            <a:r>
              <a:rPr lang="cs-CZ" sz="1600" dirty="0" smtClean="0"/>
              <a:t>381 </a:t>
            </a:r>
            <a:r>
              <a:rPr lang="cs-CZ" sz="1600" dirty="0"/>
              <a:t>, </a:t>
            </a:r>
            <a:r>
              <a:rPr lang="cs-CZ" sz="1600" dirty="0" smtClean="0"/>
              <a:t>tab. 1+2, </a:t>
            </a:r>
            <a:r>
              <a:rPr lang="cs-CZ" sz="1600" dirty="0"/>
              <a:t>snímek č. </a:t>
            </a:r>
            <a:r>
              <a:rPr lang="cs-CZ" sz="1600" dirty="0" smtClean="0"/>
              <a:t>12, </a:t>
            </a:r>
            <a:r>
              <a:rPr lang="cs-CZ" sz="1600" dirty="0"/>
              <a:t>str. </a:t>
            </a:r>
            <a:r>
              <a:rPr lang="cs-CZ" sz="1600" dirty="0" smtClean="0"/>
              <a:t>388, </a:t>
            </a:r>
            <a:r>
              <a:rPr lang="cs-CZ" sz="1600" dirty="0"/>
              <a:t>obr. </a:t>
            </a:r>
            <a:r>
              <a:rPr lang="cs-CZ" sz="1600" dirty="0" smtClean="0"/>
              <a:t>4+5, </a:t>
            </a:r>
            <a:r>
              <a:rPr lang="cs-CZ" sz="1600" dirty="0"/>
              <a:t>snímek č. </a:t>
            </a:r>
            <a:r>
              <a:rPr lang="cs-CZ" sz="1600" dirty="0" smtClean="0"/>
              <a:t>14, str</a:t>
            </a:r>
            <a:r>
              <a:rPr lang="cs-CZ" sz="1600" dirty="0"/>
              <a:t>. </a:t>
            </a:r>
            <a:r>
              <a:rPr lang="cs-CZ" sz="1600" dirty="0" smtClean="0"/>
              <a:t>388 </a:t>
            </a:r>
            <a:r>
              <a:rPr lang="cs-CZ" sz="1600" dirty="0"/>
              <a:t>, obr. </a:t>
            </a:r>
            <a:r>
              <a:rPr lang="cs-CZ" sz="1600" dirty="0" smtClean="0"/>
              <a:t>3, str</a:t>
            </a:r>
            <a:r>
              <a:rPr lang="cs-CZ" sz="1600" dirty="0"/>
              <a:t>. </a:t>
            </a:r>
            <a:r>
              <a:rPr lang="cs-CZ" sz="1600" dirty="0" smtClean="0"/>
              <a:t>387, </a:t>
            </a:r>
            <a:r>
              <a:rPr lang="cs-CZ" sz="1600" dirty="0"/>
              <a:t>obr. </a:t>
            </a:r>
            <a:r>
              <a:rPr lang="cs-CZ" sz="1600" dirty="0" smtClean="0"/>
              <a:t>5</a:t>
            </a:r>
            <a:endParaRPr lang="cs-CZ" sz="1600" dirty="0"/>
          </a:p>
          <a:p>
            <a:pPr marL="342900" indent="-342900" eaLnBrk="0" hangingPunct="0">
              <a:spcBef>
                <a:spcPct val="20000"/>
              </a:spcBef>
            </a:pPr>
            <a:endParaRPr lang="cs-CZ" dirty="0"/>
          </a:p>
          <a:p>
            <a:pPr marL="342900" indent="-342900" eaLnBrk="0" hangingPunct="0">
              <a:spcBef>
                <a:spcPct val="20000"/>
              </a:spcBef>
            </a:pPr>
            <a:r>
              <a:rPr lang="cs-CZ" dirty="0"/>
              <a:t>		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4846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708</Words>
  <Application>Microsoft Office PowerPoint</Application>
  <PresentationFormat>Předvádění na obrazovce (4:3)</PresentationFormat>
  <Paragraphs>157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Zdeněk Říha</dc:creator>
  <cp:lastModifiedBy>Zdeněk Říha</cp:lastModifiedBy>
  <cp:revision>19</cp:revision>
  <dcterms:created xsi:type="dcterms:W3CDTF">2013-06-05T04:20:45Z</dcterms:created>
  <dcterms:modified xsi:type="dcterms:W3CDTF">2013-10-24T12:12:48Z</dcterms:modified>
</cp:coreProperties>
</file>