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8" r:id="rId4"/>
    <p:sldId id="277" r:id="rId5"/>
    <p:sldId id="278" r:id="rId6"/>
    <p:sldId id="274" r:id="rId7"/>
    <p:sldId id="279" r:id="rId8"/>
    <p:sldId id="259" r:id="rId9"/>
    <p:sldId id="260" r:id="rId10"/>
    <p:sldId id="262" r:id="rId11"/>
    <p:sldId id="272" r:id="rId12"/>
    <p:sldId id="268" r:id="rId13"/>
    <p:sldId id="280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3399"/>
    <a:srgbClr val="0033CC"/>
    <a:srgbClr val="6600CC"/>
    <a:srgbClr val="00CC00"/>
    <a:srgbClr val="8000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5" d="100"/>
          <a:sy n="105" d="100"/>
        </p:scale>
        <p:origin x="-1261" y="-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8" d="100"/>
        <a:sy n="128" d="100"/>
      </p:scale>
      <p:origin x="0" y="14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23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18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0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476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98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69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75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72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95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50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60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783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8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016539"/>
              </p:ext>
            </p:extLst>
          </p:nvPr>
        </p:nvGraphicFramePr>
        <p:xfrm>
          <a:off x="750888" y="2060575"/>
          <a:ext cx="7559675" cy="39084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Charakteristika a výpočet délky pružiny, rozdělení pružin podle použití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Tuhost pružiny, šroubovité a talířovité pružiny, svazky pružnic, tažné, tlačné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zkrutné pružiny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23-68-H/01 Mechanik opravář motorových vozidel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dirty="0" smtClean="0">
                <a:cs typeface="Arial" charset="0"/>
              </a:rPr>
              <a:t>Pružiny</a:t>
            </a:r>
            <a:endParaRPr lang="cs-CZ" sz="2400" b="1" dirty="0">
              <a:cs typeface="Arial" charset="0"/>
            </a:endParaRP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B75579-3477-4C3C-A955-4BC898651D7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805184" y="1465141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smtClean="0"/>
              <a:t>VY_32_INOVACE_31_62</a:t>
            </a:r>
            <a:r>
              <a:rPr lang="cs-CZ" sz="2400" b="1" smtClean="0">
                <a:cs typeface="Arial" charset="0"/>
              </a:rPr>
              <a:t>4</a:t>
            </a:r>
            <a:endParaRPr lang="cs-CZ" sz="2400" b="1" dirty="0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18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7B114-F7CA-47AC-AF08-F032B32CCE81}" type="slidenum">
              <a:rPr lang="cs-CZ" smtClean="0"/>
              <a:pPr eaLnBrk="1" hangingPunct="1"/>
              <a:t>2</a:t>
            </a:fld>
            <a:endParaRPr 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Obdélník 2"/>
          <p:cNvSpPr>
            <a:spLocks noChangeArrowheads="1"/>
          </p:cNvSpPr>
          <p:nvPr/>
        </p:nvSpPr>
        <p:spPr bwMode="auto">
          <a:xfrm>
            <a:off x="1042988" y="2781300"/>
            <a:ext cx="68421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8000" b="1"/>
              <a:t>PRUŽINY</a:t>
            </a:r>
            <a:endParaRPr lang="cs-CZ" sz="8000"/>
          </a:p>
        </p:txBody>
      </p:sp>
    </p:spTree>
    <p:extLst>
      <p:ext uri="{BB962C8B-B14F-4D97-AF65-F5344CB8AC3E}">
        <p14:creationId xmlns:p14="http://schemas.microsoft.com/office/powerpoint/2010/main" val="152704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55E3B2A-9520-4CCC-A89F-6455F25FB3C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6393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19113" y="1700808"/>
            <a:ext cx="8229600" cy="417646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None/>
            </a:pPr>
            <a:r>
              <a:rPr lang="cs-CZ" sz="2400" b="1" dirty="0" smtClean="0"/>
              <a:t>    Laicky nazývaná též pero je zařízení využívané k zachycení a  </a:t>
            </a:r>
            <a:r>
              <a:rPr lang="cs-CZ" sz="2400" b="1" dirty="0"/>
              <a:t>akumulaci </a:t>
            </a:r>
            <a:r>
              <a:rPr lang="cs-CZ" sz="2400" b="1" dirty="0" smtClean="0"/>
              <a:t> </a:t>
            </a:r>
            <a:r>
              <a:rPr lang="cs-CZ" sz="2400" b="1" dirty="0"/>
              <a:t>sil, tlumení rázů a chvění</a:t>
            </a:r>
            <a:r>
              <a:rPr lang="cs-CZ" sz="2400" b="1" dirty="0" smtClean="0"/>
              <a:t>.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cs-CZ" sz="2400" b="1" dirty="0" smtClean="0">
                <a:solidFill>
                  <a:srgbClr val="0033CC"/>
                </a:solidFill>
              </a:rPr>
              <a:t>Obvyklé chování pružiny je takové, že pružina působí silou </a:t>
            </a:r>
            <a:r>
              <a:rPr lang="cs-CZ" sz="2400" b="1" dirty="0">
                <a:solidFill>
                  <a:srgbClr val="0033CC"/>
                </a:solidFill>
              </a:rPr>
              <a:t>úměrnou </a:t>
            </a:r>
            <a:r>
              <a:rPr lang="cs-CZ" sz="2400" b="1" dirty="0" smtClean="0">
                <a:solidFill>
                  <a:srgbClr val="0033CC"/>
                </a:solidFill>
              </a:rPr>
              <a:t> </a:t>
            </a:r>
            <a:r>
              <a:rPr lang="cs-CZ" sz="2400" b="1" dirty="0">
                <a:solidFill>
                  <a:srgbClr val="0033CC"/>
                </a:solidFill>
              </a:rPr>
              <a:t>velikosti její výchylky z klidové polohy </a:t>
            </a:r>
            <a:endParaRPr lang="cs-CZ" sz="2400" b="1" dirty="0" smtClean="0">
              <a:solidFill>
                <a:srgbClr val="0033CC"/>
              </a:solidFill>
            </a:endParaRPr>
          </a:p>
          <a:p>
            <a:pPr marL="0" indent="0" algn="ctr">
              <a:lnSpc>
                <a:spcPct val="90000"/>
              </a:lnSpc>
              <a:buNone/>
            </a:pPr>
            <a:r>
              <a:rPr lang="cs-CZ" sz="2400" b="1" dirty="0" smtClean="0">
                <a:solidFill>
                  <a:srgbClr val="0033CC"/>
                </a:solidFill>
              </a:rPr>
              <a:t>a ve směru </a:t>
            </a:r>
            <a:r>
              <a:rPr lang="cs-CZ" sz="2400" b="1" dirty="0">
                <a:solidFill>
                  <a:srgbClr val="0033CC"/>
                </a:solidFill>
              </a:rPr>
              <a:t>proti této výchylce</a:t>
            </a:r>
            <a:r>
              <a:rPr lang="cs-CZ" sz="2400" b="1" dirty="0" smtClean="0">
                <a:solidFill>
                  <a:srgbClr val="0033CC"/>
                </a:solidFill>
              </a:rPr>
              <a:t>.</a:t>
            </a:r>
            <a:endParaRPr lang="cs-CZ" sz="2400" b="1" dirty="0" smtClean="0"/>
          </a:p>
          <a:p>
            <a:pPr marL="0" indent="0" algn="ctr">
              <a:lnSpc>
                <a:spcPct val="90000"/>
              </a:lnSpc>
              <a:buNone/>
            </a:pPr>
            <a:r>
              <a:rPr lang="cs-CZ" sz="2400" b="1" dirty="0" smtClean="0"/>
              <a:t>     V případě přímé úměrnosti síly a výchylky lze matematicky takové </a:t>
            </a:r>
            <a:r>
              <a:rPr lang="cs-CZ" sz="2400" b="1" dirty="0"/>
              <a:t> chování vyjádřit následovně:</a:t>
            </a:r>
            <a:endParaRPr lang="cs-CZ" sz="2400" b="1" dirty="0" smtClean="0"/>
          </a:p>
          <a:p>
            <a:pPr>
              <a:lnSpc>
                <a:spcPct val="90000"/>
              </a:lnSpc>
              <a:buFontTx/>
              <a:buNone/>
            </a:pPr>
            <a:endParaRPr lang="cs-CZ" sz="2000" b="1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2000" b="1" dirty="0" smtClean="0"/>
              <a:t>				         </a:t>
            </a:r>
            <a:r>
              <a:rPr lang="cs-CZ" sz="2800" b="1" dirty="0" smtClean="0">
                <a:solidFill>
                  <a:srgbClr val="FF0000"/>
                </a:solidFill>
              </a:rPr>
              <a:t>F = - k . x</a:t>
            </a:r>
            <a:endParaRPr lang="cs-CZ" sz="2800" b="1" i="1" dirty="0" smtClean="0">
              <a:solidFill>
                <a:srgbClr val="FF0000"/>
              </a:solidFill>
            </a:endParaRPr>
          </a:p>
          <a:p>
            <a:pPr marL="0" indent="0" algn="ctr">
              <a:lnSpc>
                <a:spcPct val="90000"/>
              </a:lnSpc>
              <a:buNone/>
            </a:pPr>
            <a:r>
              <a:rPr lang="cs-CZ" sz="1800" b="1" i="1" dirty="0" smtClean="0"/>
              <a:t>F</a:t>
            </a:r>
            <a:r>
              <a:rPr lang="cs-CZ" sz="1800" b="1" dirty="0" smtClean="0"/>
              <a:t> je síla pružiny, </a:t>
            </a:r>
            <a:r>
              <a:rPr lang="cs-CZ" sz="1800" b="1" i="1" dirty="0" smtClean="0"/>
              <a:t>k</a:t>
            </a:r>
            <a:r>
              <a:rPr lang="cs-CZ" sz="1800" b="1" dirty="0" smtClean="0"/>
              <a:t> je koeficient tuhosti,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cs-CZ" sz="1800" b="1" i="1" dirty="0" smtClean="0"/>
              <a:t>x</a:t>
            </a:r>
            <a:r>
              <a:rPr lang="cs-CZ" sz="1800" b="1" dirty="0" smtClean="0"/>
              <a:t> představuje výchylku pružiny z klidového stavu.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46402" y="1102519"/>
            <a:ext cx="8229600" cy="49768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Pružina</a:t>
            </a:r>
          </a:p>
        </p:txBody>
      </p:sp>
    </p:spTree>
    <p:extLst>
      <p:ext uri="{BB962C8B-B14F-4D97-AF65-F5344CB8AC3E}">
        <p14:creationId xmlns:p14="http://schemas.microsoft.com/office/powerpoint/2010/main" val="11595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13" name="Picture 3" descr="E:\2013-06-05\IMAGE017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31811" r="11830" b="42765"/>
          <a:stretch/>
        </p:blipFill>
        <p:spPr bwMode="auto">
          <a:xfrm>
            <a:off x="1499399" y="1700808"/>
            <a:ext cx="6302725" cy="411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78620" y="1063973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Charakteristika pružin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8033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7B114-F7CA-47AC-AF08-F032B32CCE81}" type="slidenum">
              <a:rPr lang="cs-CZ" smtClean="0"/>
              <a:pPr eaLnBrk="1" hangingPunct="1"/>
              <a:t>5</a:t>
            </a:fld>
            <a:endParaRPr 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2013-06-06\IMAGE017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8" t="5526" r="3807" b="3811"/>
          <a:stretch/>
        </p:blipFill>
        <p:spPr bwMode="auto">
          <a:xfrm>
            <a:off x="538991" y="1116273"/>
            <a:ext cx="2448833" cy="310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89672" y="1124744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		        Výpočty pružin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197950" y="1797160"/>
                <a:ext cx="5328592" cy="4493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Výpočet délky drátu pro výrobu pružiny</a:t>
                </a:r>
                <a:r>
                  <a:rPr lang="cs-CZ" dirty="0" smtClean="0"/>
                  <a:t>:</a:t>
                </a:r>
              </a:p>
              <a:p>
                <a:endParaRPr lang="cs-CZ" sz="2400" dirty="0"/>
              </a:p>
              <a:p>
                <a:r>
                  <a:rPr lang="cs-CZ" sz="2400" dirty="0" smtClean="0"/>
                  <a:t>		</a:t>
                </a:r>
                <a:r>
                  <a:rPr lang="cs-CZ" sz="2400" b="1" dirty="0" smtClean="0">
                    <a:solidFill>
                      <a:srgbClr val="0033CC"/>
                    </a:solidFill>
                  </a:rPr>
                  <a:t>L = </a:t>
                </a:r>
                <a14:m>
                  <m:oMath xmlns:m="http://schemas.openxmlformats.org/officeDocument/2006/math">
                    <m:r>
                      <a:rPr lang="el-GR" sz="2400" b="1" i="1" smtClean="0">
                        <a:solidFill>
                          <a:srgbClr val="0033CC"/>
                        </a:solidFill>
                        <a:latin typeface="Cambria Math"/>
                      </a:rPr>
                      <m:t>𝝅</m:t>
                    </m:r>
                    <m:r>
                      <a:rPr lang="cs-CZ" sz="2400" b="1" i="1" smtClean="0">
                        <a:solidFill>
                          <a:srgbClr val="0033CC"/>
                        </a:solidFill>
                        <a:latin typeface="Cambria Math"/>
                      </a:rPr>
                      <m:t> .</m:t>
                    </m:r>
                    <m:r>
                      <m:rPr>
                        <m:nor/>
                      </m:rPr>
                      <a:rPr lang="cs-CZ" sz="2400" b="1">
                        <a:solidFill>
                          <a:srgbClr val="0033CC"/>
                        </a:solidFill>
                      </a:rPr>
                      <m:t>D</m:t>
                    </m:r>
                    <m:r>
                      <m:rPr>
                        <m:nor/>
                      </m:rPr>
                      <a:rPr lang="cs-CZ" sz="2400" b="1" baseline="-25000">
                        <a:solidFill>
                          <a:srgbClr val="0033CC"/>
                        </a:solidFill>
                      </a:rPr>
                      <m:t>0</m:t>
                    </m:r>
                  </m:oMath>
                </a14:m>
                <a:r>
                  <a:rPr lang="cs-CZ" sz="2400" b="1" dirty="0" smtClean="0">
                    <a:solidFill>
                      <a:srgbClr val="0033CC"/>
                    </a:solidFill>
                  </a:rPr>
                  <a:t> . n </a:t>
                </a:r>
              </a:p>
              <a:p>
                <a:r>
                  <a:rPr lang="cs-CZ" sz="2400" b="1" dirty="0" smtClean="0">
                    <a:solidFill>
                      <a:srgbClr val="0033CC"/>
                    </a:solidFill>
                  </a:rPr>
                  <a:t> </a:t>
                </a:r>
              </a:p>
              <a:p>
                <a:r>
                  <a:rPr lang="cs-CZ" sz="2000" dirty="0" smtClean="0">
                    <a:solidFill>
                      <a:srgbClr val="0033CC"/>
                    </a:solidFill>
                  </a:rPr>
                  <a:t>   </a:t>
                </a:r>
                <a:r>
                  <a:rPr lang="cs-CZ" sz="2000" b="1" dirty="0"/>
                  <a:t>L = délka drátu [</a:t>
                </a:r>
                <a:r>
                  <a:rPr lang="cs-CZ" sz="2000" b="1" dirty="0" smtClean="0"/>
                  <a:t>mm], </a:t>
                </a:r>
                <a:r>
                  <a:rPr lang="cs-CZ" sz="2000" b="1" dirty="0"/>
                  <a:t>n = počet závitů pružiny</a:t>
                </a:r>
              </a:p>
              <a:p>
                <a:r>
                  <a:rPr lang="cs-CZ" sz="2000" b="1" dirty="0" smtClean="0">
                    <a:solidFill>
                      <a:srgbClr val="0033CC"/>
                    </a:solidFill>
                  </a:rPr>
                  <a:t>    </a:t>
                </a:r>
                <a:endParaRPr lang="cs-CZ" sz="2000" b="1" dirty="0" smtClean="0"/>
              </a:p>
              <a:p>
                <a:r>
                  <a:rPr lang="cs-CZ" b="1" dirty="0" smtClean="0"/>
                  <a:t>Příklad: vypočítejte délku drátu pro pružinu, když</a:t>
                </a:r>
              </a:p>
              <a:p>
                <a:r>
                  <a:rPr lang="cs-CZ" b="1" baseline="-25000" dirty="0" smtClean="0"/>
                  <a:t>                       </a:t>
                </a:r>
                <a:r>
                  <a:rPr lang="cs-CZ" b="1" dirty="0"/>
                  <a:t>vnější ø pružiny D</a:t>
                </a:r>
                <a:r>
                  <a:rPr lang="cs-CZ" b="1" baseline="-25000" dirty="0"/>
                  <a:t>1 </a:t>
                </a:r>
                <a:r>
                  <a:rPr lang="cs-CZ" b="1" dirty="0" smtClean="0"/>
                  <a:t>= 36 mm, </a:t>
                </a:r>
                <a:r>
                  <a:rPr lang="cs-CZ" b="1" dirty="0"/>
                  <a:t>ø </a:t>
                </a:r>
                <a:r>
                  <a:rPr lang="cs-CZ" b="1" dirty="0" smtClean="0"/>
                  <a:t>drátu = 6 mm</a:t>
                </a:r>
              </a:p>
              <a:p>
                <a:r>
                  <a:rPr lang="cs-CZ" b="1" dirty="0"/>
                  <a:t> </a:t>
                </a:r>
                <a:r>
                  <a:rPr lang="cs-CZ" b="1" dirty="0" smtClean="0"/>
                  <a:t>              počet závitů pružiny = 9</a:t>
                </a:r>
                <a:endParaRPr lang="cs-CZ" b="1" dirty="0"/>
              </a:p>
              <a:p>
                <a:endParaRPr lang="cs-CZ" dirty="0" smtClean="0"/>
              </a:p>
              <a:p>
                <a:r>
                  <a:rPr lang="cs-CZ" sz="2400" b="1" dirty="0" smtClean="0">
                    <a:solidFill>
                      <a:srgbClr val="CC3399"/>
                    </a:solidFill>
                  </a:rPr>
                  <a:t>L = </a:t>
                </a:r>
                <a14:m>
                  <m:oMath xmlns:m="http://schemas.openxmlformats.org/officeDocument/2006/math">
                    <m:r>
                      <a:rPr lang="el-GR" sz="2400" b="1" i="1">
                        <a:solidFill>
                          <a:srgbClr val="CC3399"/>
                        </a:solidFill>
                        <a:latin typeface="Cambria Math"/>
                      </a:rPr>
                      <m:t>𝝅</m:t>
                    </m:r>
                    <m:r>
                      <a:rPr lang="cs-CZ" sz="2400" b="1" i="1">
                        <a:solidFill>
                          <a:srgbClr val="CC3399"/>
                        </a:solidFill>
                        <a:latin typeface="Cambria Math"/>
                      </a:rPr>
                      <m:t> .</m:t>
                    </m:r>
                    <m:r>
                      <m:rPr>
                        <m:nor/>
                      </m:rPr>
                      <a:rPr lang="cs-CZ" sz="2400" b="1">
                        <a:solidFill>
                          <a:srgbClr val="CC3399"/>
                        </a:solidFill>
                      </a:rPr>
                      <m:t>D</m:t>
                    </m:r>
                    <m:r>
                      <m:rPr>
                        <m:nor/>
                      </m:rPr>
                      <a:rPr lang="cs-CZ" sz="2400" b="1" baseline="-25000">
                        <a:solidFill>
                          <a:srgbClr val="CC3399"/>
                        </a:solidFill>
                      </a:rPr>
                      <m:t>0</m:t>
                    </m:r>
                  </m:oMath>
                </a14:m>
                <a:r>
                  <a:rPr lang="cs-CZ" sz="2400" b="1" dirty="0">
                    <a:solidFill>
                      <a:srgbClr val="CC3399"/>
                    </a:solidFill>
                  </a:rPr>
                  <a:t> . </a:t>
                </a:r>
                <a:r>
                  <a:rPr lang="cs-CZ" sz="2400" b="1" dirty="0" smtClean="0">
                    <a:solidFill>
                      <a:srgbClr val="CC3399"/>
                    </a:solidFill>
                  </a:rPr>
                  <a:t>n = </a:t>
                </a:r>
                <a:r>
                  <a:rPr lang="cs-CZ" sz="2400" b="1" dirty="0">
                    <a:solidFill>
                      <a:srgbClr val="CC3399"/>
                    </a:solidFill>
                  </a:rPr>
                  <a:t> </a:t>
                </a:r>
                <a:r>
                  <a:rPr lang="cs-CZ" sz="2400" b="1" dirty="0" smtClean="0">
                    <a:solidFill>
                      <a:srgbClr val="CC3399"/>
                    </a:solidFill>
                  </a:rPr>
                  <a:t>3,14 </a:t>
                </a:r>
                <a:r>
                  <a:rPr lang="cs-CZ" sz="2400" b="1" dirty="0">
                    <a:solidFill>
                      <a:srgbClr val="CC3399"/>
                    </a:solidFill>
                  </a:rPr>
                  <a:t>. 30 . 9 </a:t>
                </a:r>
                <a:r>
                  <a:rPr lang="cs-CZ" sz="2400" b="1" dirty="0" smtClean="0">
                    <a:solidFill>
                      <a:srgbClr val="CC3399"/>
                    </a:solidFill>
                  </a:rPr>
                  <a:t> =  847,8 </a:t>
                </a:r>
                <a:r>
                  <a:rPr lang="cs-CZ" sz="2400" b="1" dirty="0">
                    <a:solidFill>
                      <a:srgbClr val="CC3399"/>
                    </a:solidFill>
                  </a:rPr>
                  <a:t>mm  </a:t>
                </a:r>
              </a:p>
              <a:p>
                <a:endParaRPr lang="cs-CZ" dirty="0" smtClean="0">
                  <a:solidFill>
                    <a:schemeClr val="tx1"/>
                  </a:solidFill>
                </a:endParaRPr>
              </a:p>
              <a:p>
                <a:endParaRPr lang="cs-CZ" dirty="0"/>
              </a:p>
              <a:p>
                <a:endParaRPr lang="cs-CZ" dirty="0" smtClean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7950" y="1797160"/>
                <a:ext cx="5328592" cy="4493538"/>
              </a:xfrm>
              <a:prstGeom prst="rect">
                <a:avLst/>
              </a:prstGeom>
              <a:blipFill rotWithShape="1">
                <a:blip r:embed="rId5"/>
                <a:stretch>
                  <a:fillRect l="-1831" t="-1085" r="-8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38991" y="4509120"/>
                <a:ext cx="252885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 smtClean="0"/>
                  <a:t>D = vnitřní ø </a:t>
                </a:r>
                <a:r>
                  <a:rPr lang="cs-CZ" sz="1600" b="1" dirty="0"/>
                  <a:t>pružiny [mm</a:t>
                </a:r>
                <a:r>
                  <a:rPr lang="cs-CZ" sz="1600" b="1" dirty="0" smtClean="0"/>
                  <a:t>]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1600" b="1"/>
                      <m:t>D</m:t>
                    </m:r>
                    <m:r>
                      <m:rPr>
                        <m:nor/>
                      </m:rPr>
                      <a:rPr lang="cs-CZ" sz="1600" b="1" baseline="-25000"/>
                      <m:t>0</m:t>
                    </m:r>
                  </m:oMath>
                </a14:m>
                <a:r>
                  <a:rPr lang="cs-CZ" sz="1600" b="1" dirty="0" smtClean="0"/>
                  <a:t> = střední ø pružiny </a:t>
                </a:r>
                <a:r>
                  <a:rPr lang="cs-CZ" sz="1600" b="1" dirty="0"/>
                  <a:t>[mm</a:t>
                </a:r>
                <a:r>
                  <a:rPr lang="cs-CZ" sz="1600" b="1" dirty="0" smtClean="0"/>
                  <a:t>]</a:t>
                </a:r>
              </a:p>
              <a:p>
                <a:r>
                  <a:rPr lang="cs-CZ" sz="1600" b="1" dirty="0" smtClean="0"/>
                  <a:t>D</a:t>
                </a:r>
                <a:r>
                  <a:rPr lang="cs-CZ" sz="1600" b="1" baseline="-25000" dirty="0" smtClean="0"/>
                  <a:t>1</a:t>
                </a:r>
                <a:r>
                  <a:rPr lang="cs-CZ" sz="1600" dirty="0" smtClean="0"/>
                  <a:t> </a:t>
                </a:r>
                <a:r>
                  <a:rPr lang="cs-CZ" sz="1600" dirty="0"/>
                  <a:t>=</a:t>
                </a:r>
                <a:r>
                  <a:rPr lang="cs-CZ" sz="1600" baseline="-25000" dirty="0"/>
                  <a:t> </a:t>
                </a:r>
                <a:r>
                  <a:rPr lang="cs-CZ" sz="1600" b="1" dirty="0" smtClean="0"/>
                  <a:t>vnější ø </a:t>
                </a:r>
                <a:r>
                  <a:rPr lang="cs-CZ" sz="1600" b="1" dirty="0"/>
                  <a:t>pružiny [</a:t>
                </a:r>
                <a:r>
                  <a:rPr lang="cs-CZ" sz="1600" b="1" dirty="0" smtClean="0"/>
                  <a:t>mm]</a:t>
                </a:r>
                <a:endParaRPr lang="cs-CZ" sz="1600" b="1" baseline="-25000" dirty="0" smtClean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1600" b="1"/>
                      <m:t>D</m:t>
                    </m:r>
                    <m:r>
                      <m:rPr>
                        <m:nor/>
                      </m:rPr>
                      <a:rPr lang="cs-CZ" sz="1600" b="1" baseline="-25000"/>
                      <m:t>0</m:t>
                    </m:r>
                  </m:oMath>
                </a14:m>
                <a:r>
                  <a:rPr lang="cs-CZ" sz="1600" b="1" dirty="0"/>
                  <a:t> </a:t>
                </a:r>
                <a:r>
                  <a:rPr lang="cs-CZ" sz="1600" b="1" dirty="0" smtClean="0"/>
                  <a:t>= </a:t>
                </a:r>
                <a:r>
                  <a:rPr lang="cs-CZ" sz="1600" b="1" dirty="0"/>
                  <a:t>D</a:t>
                </a:r>
                <a:r>
                  <a:rPr lang="cs-CZ" sz="1600" b="1" baseline="-25000" dirty="0"/>
                  <a:t>1</a:t>
                </a:r>
                <a:r>
                  <a:rPr lang="cs-CZ" sz="1600" b="1" dirty="0"/>
                  <a:t> - d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991" y="4509120"/>
                <a:ext cx="2528854" cy="1107996"/>
              </a:xfrm>
              <a:prstGeom prst="rect">
                <a:avLst/>
              </a:prstGeom>
              <a:blipFill rotWithShape="1">
                <a:blip r:embed="rId6"/>
                <a:stretch>
                  <a:fillRect l="-1205" t="-1657" r="-241" b="-38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299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B75579-3477-4C3C-A955-4BC898651D7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57200" y="10287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Úkolem pružin je: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86245" y="1915318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2400" dirty="0" smtClean="0"/>
              <a:t>	</a:t>
            </a:r>
          </a:p>
          <a:p>
            <a:pPr>
              <a:buFontTx/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- shromáždit v sobě energii, kterou v určité </a:t>
            </a:r>
            <a:r>
              <a:rPr lang="cs-CZ" sz="2400" b="1" dirty="0"/>
              <a:t>době opět </a:t>
            </a:r>
            <a:endParaRPr lang="cs-CZ" sz="2400" b="1" dirty="0" smtClean="0"/>
          </a:p>
          <a:p>
            <a:pPr>
              <a:buFontTx/>
              <a:buNone/>
            </a:pPr>
            <a:r>
              <a:rPr lang="cs-CZ" sz="2400" b="1" dirty="0" smtClean="0"/>
              <a:t>	    vydají</a:t>
            </a:r>
          </a:p>
          <a:p>
            <a:pPr>
              <a:buNone/>
            </a:pPr>
            <a:r>
              <a:rPr lang="cs-CZ" sz="2400" b="1" dirty="0" smtClean="0"/>
              <a:t>	- tlumit nárazy a otřesy (např. u motorových </a:t>
            </a:r>
            <a:r>
              <a:rPr lang="cs-CZ" sz="2400" b="1" dirty="0"/>
              <a:t>vozidel</a:t>
            </a:r>
            <a:r>
              <a:rPr lang="cs-CZ" sz="2400" b="1" dirty="0" smtClean="0"/>
              <a:t>)</a:t>
            </a:r>
          </a:p>
          <a:p>
            <a:pPr>
              <a:buFontTx/>
              <a:buNone/>
            </a:pPr>
            <a:r>
              <a:rPr lang="cs-CZ" sz="2400" b="1" dirty="0" smtClean="0"/>
              <a:t>	- udržovat rovnováhu některých strojních celků </a:t>
            </a:r>
          </a:p>
          <a:p>
            <a:pPr>
              <a:buFontTx/>
              <a:buNone/>
            </a:pPr>
            <a:r>
              <a:rPr lang="cs-CZ" sz="2400" b="1" dirty="0" smtClean="0"/>
              <a:t>	   a napomáhat jejich snazšímu ovládání</a:t>
            </a:r>
          </a:p>
          <a:p>
            <a:pPr>
              <a:buNone/>
            </a:pPr>
            <a:r>
              <a:rPr lang="cs-CZ" sz="2400" b="1" dirty="0" smtClean="0"/>
              <a:t>	- zajišťovat stálou přítlačnou sílu nebo zpětný </a:t>
            </a:r>
            <a:r>
              <a:rPr lang="cs-CZ" sz="2400" b="1" dirty="0"/>
              <a:t>pohyb</a:t>
            </a:r>
          </a:p>
          <a:p>
            <a:pPr>
              <a:buFontTx/>
              <a:buNone/>
            </a:pPr>
            <a:endParaRPr lang="cs-CZ" sz="2400" b="1" dirty="0" smtClean="0"/>
          </a:p>
          <a:p>
            <a:pPr>
              <a:buFontTx/>
              <a:buNone/>
            </a:pPr>
            <a:r>
              <a:rPr lang="cs-CZ" sz="2400" b="1" dirty="0" smtClean="0"/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153514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" name="Obdélník 3"/>
          <p:cNvSpPr>
            <a:spLocks noChangeArrowheads="1"/>
          </p:cNvSpPr>
          <p:nvPr/>
        </p:nvSpPr>
        <p:spPr bwMode="auto">
          <a:xfrm>
            <a:off x="1403350" y="1017588"/>
            <a:ext cx="6769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800" b="1" dirty="0"/>
              <a:t>Rozdělení </a:t>
            </a:r>
            <a:r>
              <a:rPr lang="cs-CZ" sz="2800" b="1" dirty="0" smtClean="0"/>
              <a:t>pružin</a:t>
            </a:r>
            <a:endParaRPr lang="cs-CZ" sz="28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2267744" y="1557338"/>
            <a:ext cx="2088232" cy="100756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4355976" y="1557338"/>
            <a:ext cx="2124199" cy="1007566"/>
          </a:xfrm>
          <a:prstGeom prst="straightConnector1">
            <a:avLst/>
          </a:prstGeom>
          <a:ln w="38100">
            <a:solidFill>
              <a:srgbClr val="CC33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55576" y="2568690"/>
            <a:ext cx="74168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400" b="1" dirty="0" smtClean="0"/>
              <a:t>podle </a:t>
            </a:r>
            <a:r>
              <a:rPr lang="cs-CZ" sz="2400" b="1" dirty="0"/>
              <a:t>tvaru			</a:t>
            </a:r>
            <a:r>
              <a:rPr lang="cs-CZ" sz="2400" b="1" dirty="0" smtClean="0"/>
              <a:t>podle </a:t>
            </a:r>
            <a:r>
              <a:rPr lang="cs-CZ" sz="2400" b="1" dirty="0"/>
              <a:t>způsobu práce</a:t>
            </a:r>
          </a:p>
          <a:p>
            <a:r>
              <a:rPr lang="cs-CZ" sz="2400" b="1" dirty="0"/>
              <a:t> 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2411760" y="2984188"/>
            <a:ext cx="0" cy="4154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1115616" y="2984188"/>
            <a:ext cx="1152128" cy="804852"/>
          </a:xfrm>
          <a:prstGeom prst="straightConnector1">
            <a:avLst/>
          </a:prstGeom>
          <a:ln w="28575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555776" y="2984188"/>
            <a:ext cx="648072" cy="1092884"/>
          </a:xfrm>
          <a:prstGeom prst="straightConnector1">
            <a:avLst/>
          </a:prstGeom>
          <a:ln w="28575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11560" y="3191937"/>
            <a:ext cx="80022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/>
              <a:t>	</a:t>
            </a:r>
            <a:r>
              <a:rPr lang="cs-CZ" sz="2400" b="1" dirty="0" smtClean="0"/>
              <a:t>šroubovité </a:t>
            </a:r>
          </a:p>
          <a:p>
            <a:r>
              <a:rPr lang="cs-CZ" sz="2400" b="1" dirty="0" smtClean="0"/>
              <a:t>talířové 					tlačné</a:t>
            </a:r>
          </a:p>
          <a:p>
            <a:r>
              <a:rPr lang="cs-CZ" sz="2400" b="1" dirty="0"/>
              <a:t>	</a:t>
            </a:r>
            <a:r>
              <a:rPr lang="cs-CZ" sz="2400" b="1" dirty="0" smtClean="0"/>
              <a:t>	svazky pružnic			</a:t>
            </a:r>
            <a:endParaRPr lang="cs-CZ" sz="2400" b="1" dirty="0"/>
          </a:p>
          <a:p>
            <a:r>
              <a:rPr lang="cs-CZ" sz="2400" b="1" dirty="0" smtClean="0"/>
              <a:t>				        tažné</a:t>
            </a:r>
            <a:endParaRPr lang="cs-CZ" sz="2400" b="1" dirty="0"/>
          </a:p>
          <a:p>
            <a:r>
              <a:rPr lang="cs-CZ" sz="2400" b="1" dirty="0" smtClean="0"/>
              <a:t>							    zkrutné</a:t>
            </a:r>
            <a:endParaRPr lang="cs-CZ" sz="2400" b="1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6660232" y="3068960"/>
            <a:ext cx="0" cy="864096"/>
          </a:xfrm>
          <a:prstGeom prst="straightConnector1">
            <a:avLst/>
          </a:prstGeom>
          <a:ln w="28575">
            <a:solidFill>
              <a:srgbClr val="66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5418075" y="3068960"/>
            <a:ext cx="810109" cy="1512168"/>
          </a:xfrm>
          <a:prstGeom prst="straightConnector1">
            <a:avLst/>
          </a:prstGeom>
          <a:ln w="28575">
            <a:solidFill>
              <a:srgbClr val="8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7020272" y="3068960"/>
            <a:ext cx="1008112" cy="1944216"/>
          </a:xfrm>
          <a:prstGeom prst="straightConnector1">
            <a:avLst/>
          </a:prstGeom>
          <a:ln w="28575">
            <a:solidFill>
              <a:srgbClr val="00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065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B2ABED3-7B51-4816-A610-03D1AAE9232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Nadpis 1"/>
          <p:cNvSpPr>
            <a:spLocks/>
          </p:cNvSpPr>
          <p:nvPr/>
        </p:nvSpPr>
        <p:spPr bwMode="auto">
          <a:xfrm>
            <a:off x="457200" y="903288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7417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3" name="Obdélník 3"/>
          <p:cNvSpPr>
            <a:spLocks noChangeArrowheads="1"/>
          </p:cNvSpPr>
          <p:nvPr/>
        </p:nvSpPr>
        <p:spPr bwMode="auto">
          <a:xfrm>
            <a:off x="1403350" y="1017588"/>
            <a:ext cx="6769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800" b="1" dirty="0"/>
              <a:t>Rozdělení pružin podle </a:t>
            </a:r>
            <a:r>
              <a:rPr lang="cs-CZ" sz="2800" b="1" dirty="0" smtClean="0"/>
              <a:t>tvaru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323850" y="1989138"/>
            <a:ext cx="7993063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/>
              <a:t>	</a:t>
            </a:r>
            <a:r>
              <a:rPr lang="cs-CZ" sz="2400" b="1" dirty="0" smtClean="0">
                <a:solidFill>
                  <a:srgbClr val="0033CC"/>
                </a:solidFill>
              </a:rPr>
              <a:t>listové pružiny (svazky pružnic)</a:t>
            </a:r>
            <a:endParaRPr lang="cs-CZ" sz="2400" b="1" dirty="0">
              <a:solidFill>
                <a:srgbClr val="0033CC"/>
              </a:solidFill>
            </a:endParaRPr>
          </a:p>
          <a:p>
            <a:pPr lvl="1">
              <a:defRPr/>
            </a:pPr>
            <a:endParaRPr lang="cs-CZ" sz="2400" b="1" dirty="0"/>
          </a:p>
          <a:p>
            <a:pPr lvl="1">
              <a:defRPr/>
            </a:pPr>
            <a:r>
              <a:rPr lang="cs-CZ" sz="2400" b="1" dirty="0"/>
              <a:t>		</a:t>
            </a:r>
            <a:endParaRPr lang="cs-CZ" sz="2400" b="1" dirty="0">
              <a:solidFill>
                <a:srgbClr val="C00000"/>
              </a:solidFill>
            </a:endParaRPr>
          </a:p>
          <a:p>
            <a:pPr lvl="1">
              <a:defRPr/>
            </a:pPr>
            <a:endParaRPr lang="cs-CZ" sz="2400" b="1" dirty="0" smtClean="0">
              <a:solidFill>
                <a:srgbClr val="C00000"/>
              </a:solidFill>
            </a:endParaRPr>
          </a:p>
          <a:p>
            <a:pPr lvl="1">
              <a:defRPr/>
            </a:pPr>
            <a:r>
              <a:rPr lang="cs-CZ" sz="2400" b="1" dirty="0">
                <a:solidFill>
                  <a:srgbClr val="C00000"/>
                </a:solidFill>
              </a:rPr>
              <a:t>	</a:t>
            </a:r>
            <a:r>
              <a:rPr lang="cs-CZ" sz="2400" b="1" dirty="0" smtClean="0">
                <a:solidFill>
                  <a:srgbClr val="C00000"/>
                </a:solidFill>
              </a:rPr>
              <a:t>			talířové </a:t>
            </a:r>
            <a:r>
              <a:rPr lang="cs-CZ" sz="2400" b="1" dirty="0">
                <a:solidFill>
                  <a:srgbClr val="C00000"/>
                </a:solidFill>
              </a:rPr>
              <a:t>pružiny</a:t>
            </a:r>
          </a:p>
          <a:p>
            <a:pPr lvl="1">
              <a:defRPr/>
            </a:pPr>
            <a:endParaRPr lang="cs-CZ" sz="2400" b="1" dirty="0"/>
          </a:p>
          <a:p>
            <a:pPr lvl="1">
              <a:defRPr/>
            </a:pPr>
            <a:r>
              <a:rPr lang="cs-CZ" sz="2400" b="1" dirty="0"/>
              <a:t>		</a:t>
            </a:r>
            <a:r>
              <a:rPr lang="cs-CZ" sz="2400" b="1" dirty="0">
                <a:solidFill>
                  <a:srgbClr val="008000"/>
                </a:solidFill>
              </a:rPr>
              <a:t> </a:t>
            </a:r>
            <a:r>
              <a:rPr lang="cs-CZ" sz="2400" b="1" dirty="0" smtClean="0">
                <a:solidFill>
                  <a:srgbClr val="008000"/>
                </a:solidFill>
              </a:rPr>
              <a:t>       </a:t>
            </a:r>
          </a:p>
          <a:p>
            <a:pPr lvl="1">
              <a:defRPr/>
            </a:pPr>
            <a:endParaRPr lang="cs-CZ" sz="2400" b="1" dirty="0">
              <a:solidFill>
                <a:srgbClr val="008000"/>
              </a:solidFill>
            </a:endParaRPr>
          </a:p>
          <a:p>
            <a:pPr lvl="1">
              <a:defRPr/>
            </a:pPr>
            <a:endParaRPr lang="cs-CZ" sz="2400" b="1" dirty="0">
              <a:solidFill>
                <a:srgbClr val="008000"/>
              </a:solidFill>
            </a:endParaRPr>
          </a:p>
          <a:p>
            <a:pPr lvl="1">
              <a:defRPr/>
            </a:pPr>
            <a:r>
              <a:rPr lang="cs-CZ" sz="2400" b="1" dirty="0" smtClean="0">
                <a:solidFill>
                  <a:srgbClr val="008000"/>
                </a:solidFill>
              </a:rPr>
              <a:t>		šroubovité pružiny</a:t>
            </a:r>
            <a:endParaRPr lang="cs-CZ" sz="2400" b="1" dirty="0">
              <a:solidFill>
                <a:srgbClr val="008000"/>
              </a:solidFill>
            </a:endParaRPr>
          </a:p>
          <a:p>
            <a:pPr lvl="1">
              <a:defRPr/>
            </a:pPr>
            <a:endParaRPr lang="cs-CZ" sz="2400" b="1" dirty="0"/>
          </a:p>
          <a:p>
            <a:pPr lvl="1">
              <a:defRPr/>
            </a:pPr>
            <a:endParaRPr lang="cs-CZ" sz="2400" b="1" dirty="0"/>
          </a:p>
          <a:p>
            <a:pPr lvl="1">
              <a:defRPr/>
            </a:pPr>
            <a:r>
              <a:rPr lang="cs-CZ" sz="2400" b="1" dirty="0"/>
              <a:t>				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7" name="Picture 4" descr="skenovat00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9" t="3972" r="46524" b="21019"/>
          <a:stretch>
            <a:fillRect/>
          </a:stretch>
        </p:blipFill>
        <p:spPr bwMode="auto">
          <a:xfrm>
            <a:off x="5502590" y="1878770"/>
            <a:ext cx="284797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E:\2013-06-05\IMAGE017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1" t="70490" r="59590" b="9053"/>
          <a:stretch/>
        </p:blipFill>
        <p:spPr bwMode="auto">
          <a:xfrm rot="16200000">
            <a:off x="5507348" y="3932661"/>
            <a:ext cx="1397506" cy="240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E:\2013-06-05\IMAGE0174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t="34202" r="6120" b="52718"/>
          <a:stretch/>
        </p:blipFill>
        <p:spPr bwMode="auto">
          <a:xfrm>
            <a:off x="697260" y="3068960"/>
            <a:ext cx="3103685" cy="183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6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AA45ADB-25AB-41AF-8009-431289D2BC3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8441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457200" y="1080966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Rozdělení pružin podle způsobu práce (namáhání)</a:t>
            </a: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61156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dirty="0" smtClean="0"/>
              <a:t>	</a:t>
            </a:r>
            <a:endParaRPr lang="cs-CZ" dirty="0" smtClean="0">
              <a:solidFill>
                <a:srgbClr val="C00000"/>
              </a:solidFill>
            </a:endParaRPr>
          </a:p>
          <a:p>
            <a:pPr>
              <a:buFontTx/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	</a:t>
            </a:r>
            <a:endParaRPr lang="cs-CZ" b="1" dirty="0" smtClean="0"/>
          </a:p>
        </p:txBody>
      </p:sp>
      <p:pic>
        <p:nvPicPr>
          <p:cNvPr id="21" name="Picture 4" descr="E:\2013-06-05\IMAGE017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5" t="64001" r="7542" b="3052"/>
          <a:stretch/>
        </p:blipFill>
        <p:spPr bwMode="auto">
          <a:xfrm>
            <a:off x="7308304" y="2075205"/>
            <a:ext cx="933450" cy="210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E:\2013-06-05\IMAGE017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1" t="62979" r="59590" b="3052"/>
          <a:stretch/>
        </p:blipFill>
        <p:spPr bwMode="auto">
          <a:xfrm>
            <a:off x="611560" y="1988840"/>
            <a:ext cx="760040" cy="217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86335" y="1916832"/>
            <a:ext cx="576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33CC"/>
                </a:solidFill>
              </a:rPr>
              <a:t>Tlačné pružiny mohou mít válcový nebo kuželový profil s kruhovým nebo obdélníkovým průřezem. Mají mezi pružinovými závity velkou vůli, aby se mohla délka pružiny při zatížení zmenšit.</a:t>
            </a:r>
            <a:endParaRPr lang="cs-CZ" sz="2000" b="1" dirty="0">
              <a:solidFill>
                <a:srgbClr val="0033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13601" y="3256696"/>
            <a:ext cx="49685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C3399"/>
                </a:solidFill>
              </a:rPr>
              <a:t>Tažné pružiny mají válcový tvar s kruhový průřezem a mezi pružinovými závity je minimální vzdálenost, aby se mohla délka pružiny prodloužit.</a:t>
            </a:r>
            <a:endParaRPr lang="cs-CZ" sz="2000" b="1" dirty="0">
              <a:solidFill>
                <a:srgbClr val="CC3399"/>
              </a:solidFill>
            </a:endParaRPr>
          </a:p>
        </p:txBody>
      </p:sp>
      <p:pic>
        <p:nvPicPr>
          <p:cNvPr id="16" name="Picture 2" descr="E:\2013-06-05\IMAGE017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2" t="3705" r="7076" b="85882"/>
          <a:stretch/>
        </p:blipFill>
        <p:spPr bwMode="auto">
          <a:xfrm>
            <a:off x="575896" y="4821618"/>
            <a:ext cx="2103652" cy="97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821947" y="4821618"/>
            <a:ext cx="5557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8000"/>
                </a:solidFill>
              </a:rPr>
              <a:t>Zkrutné vinuté pružiny se nejčastěji používají  jako  přítlak aretační západky blokující zpětný chod (např. ruční brzdy automobilu).</a:t>
            </a:r>
            <a:endParaRPr lang="cs-CZ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04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102519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Šroubovité pružiny</a:t>
            </a: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431712" y="3789040"/>
            <a:ext cx="8229600" cy="216024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cs-CZ" sz="2000" b="1" dirty="0" smtClean="0"/>
              <a:t>	                     a,               b,               c,                 d,                 e,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dirty="0" smtClean="0"/>
              <a:t>			</a:t>
            </a:r>
            <a:r>
              <a:rPr lang="cs-CZ" sz="1800" b="1" dirty="0" smtClean="0"/>
              <a:t>a, válcová tlačná s kruhovým průřezem drátu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1800" b="1" dirty="0" smtClean="0"/>
              <a:t>			b, válcová tažná s kruhovým průřezem drátu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1800" b="1" dirty="0" smtClean="0"/>
              <a:t>			c, kuželová tlačná s kruhovým průřezem drátu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1800" b="1" dirty="0"/>
              <a:t>	</a:t>
            </a:r>
            <a:r>
              <a:rPr lang="cs-CZ" sz="1800" b="1" dirty="0" smtClean="0"/>
              <a:t>		d, kuželová tlačná s obdélníkovým průřezem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1800" b="1" dirty="0"/>
              <a:t>	</a:t>
            </a:r>
            <a:r>
              <a:rPr lang="cs-CZ" sz="1800" b="1" dirty="0" smtClean="0"/>
              <a:t>		e, válcová zkrutná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 smtClean="0"/>
              <a:t>		</a:t>
            </a:r>
          </a:p>
        </p:txBody>
      </p:sp>
      <p:pic>
        <p:nvPicPr>
          <p:cNvPr id="2050" name="Picture 2" descr="E:\2013-06-06\IMAGE017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1" t="6376" r="5744" b="42432"/>
          <a:stretch/>
        </p:blipFill>
        <p:spPr bwMode="auto">
          <a:xfrm>
            <a:off x="1619672" y="1835734"/>
            <a:ext cx="4237892" cy="160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2013-06-06\IMAGE017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4" t="63454" r="70354" b="5995"/>
          <a:stretch/>
        </p:blipFill>
        <p:spPr bwMode="auto">
          <a:xfrm rot="5400000">
            <a:off x="6072284" y="2366494"/>
            <a:ext cx="1092671" cy="850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42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1034" name="Picture 10" descr="E:\2013-06-05\IMAGE017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7" t="82954" r="3685" b="3602"/>
          <a:stretch/>
        </p:blipFill>
        <p:spPr bwMode="auto">
          <a:xfrm>
            <a:off x="1691680" y="1916832"/>
            <a:ext cx="5172373" cy="311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03648" y="1073761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Pryžové pružiny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5157192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Používají se k tlumení chvění nebo jako pružné spojky.</a:t>
            </a:r>
          </a:p>
          <a:p>
            <a:pPr algn="ctr"/>
            <a:r>
              <a:rPr lang="cs-CZ" b="1" dirty="0"/>
              <a:t>a</a:t>
            </a:r>
            <a:r>
              <a:rPr lang="cs-CZ" b="1" dirty="0" smtClean="0"/>
              <a:t>nglicky </a:t>
            </a:r>
            <a:r>
              <a:rPr lang="cs-CZ" i="1" dirty="0" err="1" smtClean="0"/>
              <a:t>silentblock</a:t>
            </a:r>
            <a:r>
              <a:rPr lang="cs-CZ" b="1" dirty="0" smtClean="0"/>
              <a:t> = tlumič, </a:t>
            </a:r>
            <a:r>
              <a:rPr lang="cs-CZ" i="1" dirty="0" err="1" smtClean="0"/>
              <a:t>silent</a:t>
            </a:r>
            <a:r>
              <a:rPr lang="cs-CZ" b="1" dirty="0" smtClean="0"/>
              <a:t> = tichý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1950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75618" y="1124744"/>
            <a:ext cx="6192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Ruční výroba pružin</a:t>
            </a:r>
            <a:endParaRPr lang="cs-CZ" sz="2800" b="1" dirty="0"/>
          </a:p>
        </p:txBody>
      </p:sp>
      <p:pic>
        <p:nvPicPr>
          <p:cNvPr id="3074" name="Picture 2" descr="E:\2013-06-06\IMAGE017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11042" r="7243" b="11992"/>
          <a:stretch/>
        </p:blipFill>
        <p:spPr bwMode="auto">
          <a:xfrm>
            <a:off x="712176" y="2083776"/>
            <a:ext cx="2831123" cy="170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2013-06-06\IMAGE017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2" t="8994" r="5999" b="18469"/>
          <a:stretch/>
        </p:blipFill>
        <p:spPr bwMode="auto">
          <a:xfrm>
            <a:off x="712176" y="4077072"/>
            <a:ext cx="4056262" cy="170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2013-06-06\IMAGE018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0" t="11120" r="12543" b="7316"/>
          <a:stretch/>
        </p:blipFill>
        <p:spPr bwMode="auto">
          <a:xfrm>
            <a:off x="6875585" y="2145323"/>
            <a:ext cx="1354015" cy="201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67944" y="1988840"/>
            <a:ext cx="34126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Ruční navíjení pružiny</a:t>
            </a:r>
          </a:p>
          <a:p>
            <a:r>
              <a:rPr lang="cs-CZ" sz="2400" b="1" dirty="0"/>
              <a:t>v</a:t>
            </a:r>
            <a:r>
              <a:rPr lang="cs-CZ" sz="2400" b="1" dirty="0" smtClean="0"/>
              <a:t>e svěráku.</a:t>
            </a:r>
          </a:p>
          <a:p>
            <a:endParaRPr lang="cs-CZ" sz="2400" b="1" dirty="0"/>
          </a:p>
          <a:p>
            <a:r>
              <a:rPr lang="cs-CZ" sz="2400" b="1" dirty="0" smtClean="0"/>
              <a:t>   Navíjení pružiny na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vrtačce.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	Navíjení pružiny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na soustruhu.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933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648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Kontrolní otázky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27584" y="1916832"/>
            <a:ext cx="77861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cs typeface="Arial" pitchFamily="34" charset="0"/>
              </a:rPr>
              <a:t>1, K čemu slouží pružiny?</a:t>
            </a:r>
          </a:p>
          <a:p>
            <a:r>
              <a:rPr lang="cs-CZ" sz="2400" b="1" dirty="0" smtClean="0">
                <a:cs typeface="Arial" pitchFamily="34" charset="0"/>
              </a:rPr>
              <a:t>2, </a:t>
            </a:r>
            <a:r>
              <a:rPr lang="cs-CZ" sz="2400" b="1" dirty="0">
                <a:cs typeface="Arial" pitchFamily="34" charset="0"/>
              </a:rPr>
              <a:t>P</a:t>
            </a:r>
            <a:r>
              <a:rPr lang="cs-CZ" sz="2400" b="1" dirty="0" smtClean="0">
                <a:cs typeface="Arial" pitchFamily="34" charset="0"/>
              </a:rPr>
              <a:t>odle jakých hledisek se pružiny rozdělují?</a:t>
            </a:r>
          </a:p>
          <a:p>
            <a:r>
              <a:rPr lang="cs-CZ" sz="2400" b="1" dirty="0" smtClean="0">
                <a:cs typeface="Arial" pitchFamily="34" charset="0"/>
              </a:rPr>
              <a:t>3, Jaké hodnoty definují pružinu?</a:t>
            </a:r>
          </a:p>
          <a:p>
            <a:r>
              <a:rPr lang="cs-CZ" sz="2400" b="1" dirty="0" smtClean="0">
                <a:cs typeface="Arial" pitchFamily="34" charset="0"/>
              </a:rPr>
              <a:t>4, Jaký je rozdíl v hustotě vinutí závitů tlačné a tažné </a:t>
            </a:r>
          </a:p>
          <a:p>
            <a:r>
              <a:rPr lang="cs-CZ" sz="2400" b="1" dirty="0">
                <a:cs typeface="Arial" pitchFamily="34" charset="0"/>
              </a:rPr>
              <a:t> </a:t>
            </a:r>
            <a:r>
              <a:rPr lang="cs-CZ" sz="2400" b="1" dirty="0" smtClean="0">
                <a:cs typeface="Arial" pitchFamily="34" charset="0"/>
              </a:rPr>
              <a:t>   pružiny?</a:t>
            </a:r>
          </a:p>
          <a:p>
            <a:r>
              <a:rPr lang="cs-CZ" sz="2400" b="1" dirty="0" smtClean="0">
                <a:cs typeface="Arial" pitchFamily="34" charset="0"/>
              </a:rPr>
              <a:t>5, Kde se používají listové pružiny ?</a:t>
            </a:r>
          </a:p>
          <a:p>
            <a:r>
              <a:rPr lang="cs-CZ" sz="2400" b="1" dirty="0" smtClean="0">
                <a:cs typeface="Arial" pitchFamily="34" charset="0"/>
              </a:rPr>
              <a:t>6, </a:t>
            </a:r>
            <a:r>
              <a:rPr lang="cs-CZ" sz="2400" b="1" dirty="0">
                <a:cs typeface="Arial" pitchFamily="34" charset="0"/>
              </a:rPr>
              <a:t>J</a:t>
            </a:r>
            <a:r>
              <a:rPr lang="cs-CZ" sz="2400" b="1" dirty="0" smtClean="0">
                <a:cs typeface="Arial" pitchFamily="34" charset="0"/>
              </a:rPr>
              <a:t>ak se konstrukčně liší pružnice od vinutých pružin?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91917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smtClean="0">
                <a:solidFill>
                  <a:srgbClr val="0070C0"/>
                </a:solidFill>
              </a:rPr>
              <a:t>Použitá literatura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Zástupný symbol pro obsah 2"/>
          <p:cNvSpPr>
            <a:spLocks/>
          </p:cNvSpPr>
          <p:nvPr/>
        </p:nvSpPr>
        <p:spPr bwMode="auto">
          <a:xfrm>
            <a:off x="488156" y="1988840"/>
            <a:ext cx="8229600" cy="35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cs-CZ" sz="1600" b="1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b="1" dirty="0" smtClean="0"/>
              <a:t>      </a:t>
            </a:r>
            <a:r>
              <a:rPr lang="cs-CZ" sz="1600" dirty="0" smtClean="0"/>
              <a:t>Fialová </a:t>
            </a:r>
            <a:r>
              <a:rPr lang="cs-CZ" sz="1600" dirty="0"/>
              <a:t>Ing. Dana, </a:t>
            </a:r>
            <a:r>
              <a:rPr lang="cs-CZ" sz="1600" dirty="0" err="1"/>
              <a:t>Gradek</a:t>
            </a:r>
            <a:r>
              <a:rPr lang="cs-CZ" sz="1600" dirty="0"/>
              <a:t> Ing. Vladislav, </a:t>
            </a:r>
            <a:r>
              <a:rPr lang="cs-CZ" sz="1600" i="1" dirty="0"/>
              <a:t>Zámečnické práce a údržba –Technologie </a:t>
            </a:r>
            <a:r>
              <a:rPr lang="cs-CZ" sz="1600" i="1" dirty="0" smtClean="0"/>
              <a:t>2. díl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i="1" dirty="0"/>
              <a:t> </a:t>
            </a:r>
            <a:r>
              <a:rPr lang="cs-CZ" sz="1600" i="1" dirty="0" smtClean="0"/>
              <a:t>     učebnice </a:t>
            </a:r>
            <a:r>
              <a:rPr lang="cs-CZ" sz="1600" i="1" dirty="0"/>
              <a:t>pro SOU</a:t>
            </a:r>
            <a:r>
              <a:rPr lang="cs-CZ" sz="1600" dirty="0"/>
              <a:t>,  Praha, Parta 2006, ISBN </a:t>
            </a:r>
            <a:r>
              <a:rPr lang="cs-CZ" sz="1600" dirty="0" smtClean="0"/>
              <a:t>978-80-7320-105-0</a:t>
            </a: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     použité obrázky: snímek č. 5</a:t>
            </a:r>
            <a:r>
              <a:rPr lang="cs-CZ" sz="1600" dirty="0" smtClean="0"/>
              <a:t>, </a:t>
            </a:r>
            <a:r>
              <a:rPr lang="cs-CZ" sz="1600" dirty="0"/>
              <a:t>str. </a:t>
            </a:r>
            <a:r>
              <a:rPr lang="cs-CZ" sz="1600" dirty="0" smtClean="0"/>
              <a:t>33, </a:t>
            </a:r>
            <a:r>
              <a:rPr lang="cs-CZ" sz="1600" dirty="0"/>
              <a:t>obr., </a:t>
            </a:r>
            <a:r>
              <a:rPr lang="cs-CZ" sz="1600" dirty="0" smtClean="0"/>
              <a:t>59,  </a:t>
            </a:r>
            <a:r>
              <a:rPr lang="cs-CZ" sz="1600" dirty="0"/>
              <a:t>snímek č. 8</a:t>
            </a:r>
            <a:r>
              <a:rPr lang="cs-CZ" sz="1600" dirty="0" smtClean="0"/>
              <a:t>, </a:t>
            </a:r>
            <a:r>
              <a:rPr lang="cs-CZ" sz="1600" dirty="0"/>
              <a:t>str. </a:t>
            </a:r>
            <a:r>
              <a:rPr lang="cs-CZ" sz="1600" dirty="0" smtClean="0"/>
              <a:t>32 </a:t>
            </a:r>
            <a:r>
              <a:rPr lang="cs-CZ" sz="1600" dirty="0"/>
              <a:t>, </a:t>
            </a:r>
            <a:r>
              <a:rPr lang="cs-CZ" sz="1600" dirty="0" smtClean="0"/>
              <a:t>obr. 59b, </a:t>
            </a:r>
            <a:r>
              <a:rPr lang="cs-CZ" sz="1600" dirty="0"/>
              <a:t>snímek č. </a:t>
            </a:r>
            <a:r>
              <a:rPr lang="cs-CZ" sz="1600" dirty="0" smtClean="0"/>
              <a:t>10,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</a:t>
            </a:r>
            <a:r>
              <a:rPr lang="cs-CZ" sz="1600" dirty="0" smtClean="0"/>
              <a:t>     str</a:t>
            </a:r>
            <a:r>
              <a:rPr lang="cs-CZ" sz="1600" dirty="0"/>
              <a:t>. </a:t>
            </a:r>
            <a:r>
              <a:rPr lang="cs-CZ" sz="1600" dirty="0" smtClean="0"/>
              <a:t>31, </a:t>
            </a:r>
            <a:r>
              <a:rPr lang="cs-CZ" sz="1600" dirty="0"/>
              <a:t>obr. </a:t>
            </a:r>
            <a:r>
              <a:rPr lang="cs-CZ" sz="1600" dirty="0" smtClean="0"/>
              <a:t>58a, </a:t>
            </a:r>
            <a:r>
              <a:rPr lang="cs-CZ" sz="1600" dirty="0"/>
              <a:t>snímek č. </a:t>
            </a:r>
            <a:r>
              <a:rPr lang="cs-CZ" sz="1600" dirty="0" smtClean="0"/>
              <a:t>12, </a:t>
            </a:r>
            <a:r>
              <a:rPr lang="cs-CZ" sz="1600" dirty="0"/>
              <a:t>str. </a:t>
            </a:r>
            <a:r>
              <a:rPr lang="cs-CZ" sz="1600" dirty="0" smtClean="0"/>
              <a:t>33, </a:t>
            </a:r>
            <a:r>
              <a:rPr lang="cs-CZ" sz="1600" dirty="0"/>
              <a:t>obr., </a:t>
            </a:r>
            <a:r>
              <a:rPr lang="cs-CZ" sz="1600" dirty="0" smtClean="0"/>
              <a:t>60, str</a:t>
            </a:r>
            <a:r>
              <a:rPr lang="cs-CZ" sz="1600" dirty="0"/>
              <a:t>. </a:t>
            </a:r>
            <a:r>
              <a:rPr lang="cs-CZ" sz="1600" dirty="0" smtClean="0"/>
              <a:t>34 </a:t>
            </a:r>
            <a:r>
              <a:rPr lang="cs-CZ" sz="1600" dirty="0"/>
              <a:t>, obr. </a:t>
            </a:r>
            <a:r>
              <a:rPr lang="cs-CZ" sz="1600" dirty="0" smtClean="0"/>
              <a:t>61 a 62</a:t>
            </a:r>
          </a:p>
          <a:p>
            <a:pPr marL="342900" indent="-342900" eaLnBrk="0" hangingPunct="0">
              <a:spcBef>
                <a:spcPct val="20000"/>
              </a:spcBef>
            </a:pPr>
            <a:endParaRPr lang="cs-CZ" sz="1600" dirty="0"/>
          </a:p>
          <a:p>
            <a:pPr marL="342900" indent="-342900"/>
            <a:r>
              <a:rPr lang="cs-CZ" sz="1600" dirty="0"/>
              <a:t>      </a:t>
            </a:r>
            <a:r>
              <a:rPr lang="cs-CZ" sz="1600" dirty="0" smtClean="0"/>
              <a:t> </a:t>
            </a:r>
            <a:r>
              <a:rPr lang="cs-CZ" sz="1600" dirty="0" err="1" smtClean="0"/>
              <a:t>Dillinger</a:t>
            </a:r>
            <a:r>
              <a:rPr lang="cs-CZ" sz="1600" dirty="0" smtClean="0"/>
              <a:t> </a:t>
            </a:r>
            <a:r>
              <a:rPr lang="cs-CZ" sz="1600" dirty="0"/>
              <a:t>Josef </a:t>
            </a:r>
            <a:r>
              <a:rPr lang="cs-CZ" sz="1600" dirty="0" smtClean="0"/>
              <a:t>Ing. a </a:t>
            </a:r>
            <a:r>
              <a:rPr lang="cs-CZ" sz="1600" dirty="0"/>
              <a:t>kol., </a:t>
            </a:r>
            <a:r>
              <a:rPr lang="cs-CZ" sz="1600" i="1" dirty="0"/>
              <a:t>Moderní strojírenství pro školu i praxi,</a:t>
            </a:r>
            <a:r>
              <a:rPr lang="cs-CZ" sz="1600" dirty="0"/>
              <a:t> nakladatelství </a:t>
            </a:r>
            <a:r>
              <a:rPr lang="cs-CZ" sz="1600" dirty="0" smtClean="0"/>
              <a:t>Europa Sobotáles, 2007</a:t>
            </a:r>
            <a:r>
              <a:rPr lang="cs-CZ" sz="1600" dirty="0"/>
              <a:t>, ISBN 978-80-86706-19-1, </a:t>
            </a:r>
            <a:endParaRPr lang="cs-CZ" sz="1600" dirty="0" smtClean="0"/>
          </a:p>
          <a:p>
            <a:pPr marL="342900" indent="-342900"/>
            <a:r>
              <a:rPr lang="cs-CZ" sz="1600" dirty="0"/>
              <a:t> </a:t>
            </a:r>
            <a:r>
              <a:rPr lang="cs-CZ" sz="1600" dirty="0" smtClean="0"/>
              <a:t>      použité </a:t>
            </a:r>
            <a:r>
              <a:rPr lang="cs-CZ" sz="1600" dirty="0"/>
              <a:t>obrázky: snímek č. </a:t>
            </a:r>
            <a:r>
              <a:rPr lang="cs-CZ" sz="1600" dirty="0" smtClean="0"/>
              <a:t>4, </a:t>
            </a:r>
            <a:r>
              <a:rPr lang="cs-CZ" sz="1600" dirty="0"/>
              <a:t>str. </a:t>
            </a:r>
            <a:r>
              <a:rPr lang="cs-CZ" sz="1600" dirty="0" smtClean="0"/>
              <a:t>396, </a:t>
            </a:r>
            <a:r>
              <a:rPr lang="cs-CZ" sz="1600" dirty="0"/>
              <a:t>obr., </a:t>
            </a:r>
            <a:r>
              <a:rPr lang="cs-CZ" sz="1600" dirty="0" smtClean="0"/>
              <a:t>2,  </a:t>
            </a:r>
            <a:r>
              <a:rPr lang="cs-CZ" sz="1600" dirty="0"/>
              <a:t>snímek č. </a:t>
            </a:r>
            <a:r>
              <a:rPr lang="cs-CZ" sz="1600" dirty="0" smtClean="0"/>
              <a:t>8, str</a:t>
            </a:r>
            <a:r>
              <a:rPr lang="cs-CZ" sz="1600" dirty="0"/>
              <a:t>. </a:t>
            </a:r>
            <a:r>
              <a:rPr lang="cs-CZ" sz="1600" dirty="0" smtClean="0"/>
              <a:t>397, obr. 3, str</a:t>
            </a:r>
            <a:r>
              <a:rPr lang="cs-CZ" sz="1600" dirty="0"/>
              <a:t>. </a:t>
            </a:r>
            <a:r>
              <a:rPr lang="cs-CZ" sz="1600" dirty="0" smtClean="0"/>
              <a:t>396, </a:t>
            </a:r>
            <a:r>
              <a:rPr lang="cs-CZ" sz="1600" dirty="0"/>
              <a:t>obr. </a:t>
            </a:r>
            <a:r>
              <a:rPr lang="cs-CZ" sz="1600" dirty="0" smtClean="0"/>
              <a:t>4, </a:t>
            </a:r>
            <a:r>
              <a:rPr lang="cs-CZ" sz="1600" dirty="0"/>
              <a:t>snímek č. 9</a:t>
            </a:r>
            <a:r>
              <a:rPr lang="cs-CZ" sz="1600" dirty="0" smtClean="0"/>
              <a:t>, str</a:t>
            </a:r>
            <a:r>
              <a:rPr lang="cs-CZ" sz="1600" dirty="0"/>
              <a:t>. </a:t>
            </a:r>
            <a:r>
              <a:rPr lang="cs-CZ" sz="1600" dirty="0" smtClean="0"/>
              <a:t>396 </a:t>
            </a:r>
            <a:r>
              <a:rPr lang="cs-CZ" sz="1600" dirty="0"/>
              <a:t>, obr. 4</a:t>
            </a:r>
            <a:r>
              <a:rPr lang="cs-CZ" sz="1600" dirty="0" smtClean="0"/>
              <a:t>, str</a:t>
            </a:r>
            <a:r>
              <a:rPr lang="cs-CZ" sz="1600" dirty="0"/>
              <a:t>. </a:t>
            </a:r>
            <a:r>
              <a:rPr lang="cs-CZ" sz="1600" dirty="0" smtClean="0"/>
              <a:t>397, </a:t>
            </a:r>
            <a:r>
              <a:rPr lang="cs-CZ" sz="1600" dirty="0"/>
              <a:t>obr. </a:t>
            </a:r>
            <a:r>
              <a:rPr lang="cs-CZ" sz="1600" dirty="0" smtClean="0"/>
              <a:t>11, </a:t>
            </a:r>
            <a:r>
              <a:rPr lang="cs-CZ" sz="1600" dirty="0"/>
              <a:t>snímek č. 4, str. </a:t>
            </a:r>
            <a:r>
              <a:rPr lang="cs-CZ" sz="1600" dirty="0" smtClean="0"/>
              <a:t>397, </a:t>
            </a:r>
            <a:r>
              <a:rPr lang="cs-CZ" sz="1600" dirty="0"/>
              <a:t>obr., </a:t>
            </a:r>
            <a:r>
              <a:rPr lang="cs-CZ" sz="1600" dirty="0" smtClean="0"/>
              <a:t>6</a:t>
            </a: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</a:pPr>
            <a:endParaRPr lang="cs-CZ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dirty="0"/>
              <a:t>		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484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676</Words>
  <Application>Microsoft Office PowerPoint</Application>
  <PresentationFormat>Předvádění na obrazovce (4:3)</PresentationFormat>
  <Paragraphs>172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Zdeněk Říha</dc:creator>
  <cp:lastModifiedBy>Zdeněk Říha</cp:lastModifiedBy>
  <cp:revision>41</cp:revision>
  <dcterms:created xsi:type="dcterms:W3CDTF">2013-06-05T04:20:45Z</dcterms:created>
  <dcterms:modified xsi:type="dcterms:W3CDTF">2013-10-24T12:13:16Z</dcterms:modified>
</cp:coreProperties>
</file>