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5" r:id="rId2"/>
    <p:sldId id="276" r:id="rId3"/>
    <p:sldId id="258" r:id="rId4"/>
    <p:sldId id="277" r:id="rId5"/>
    <p:sldId id="278" r:id="rId6"/>
    <p:sldId id="274" r:id="rId7"/>
    <p:sldId id="279" r:id="rId8"/>
    <p:sldId id="259" r:id="rId9"/>
    <p:sldId id="260" r:id="rId10"/>
    <p:sldId id="262" r:id="rId11"/>
    <p:sldId id="272" r:id="rId12"/>
    <p:sldId id="268" r:id="rId13"/>
    <p:sldId id="281" r:id="rId14"/>
    <p:sldId id="282" r:id="rId15"/>
    <p:sldId id="284" r:id="rId16"/>
    <p:sldId id="285" r:id="rId17"/>
    <p:sldId id="273"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00"/>
    <a:srgbClr val="CC3399"/>
    <a:srgbClr val="0033CC"/>
    <a:srgbClr val="800000"/>
    <a:srgbClr val="6600CC"/>
    <a:srgbClr val="00CC00"/>
    <a:srgbClr val="CC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5620"/>
    <p:restoredTop sz="94660"/>
  </p:normalViewPr>
  <p:slideViewPr>
    <p:cSldViewPr>
      <p:cViewPr>
        <p:scale>
          <a:sx n="105" d="100"/>
          <a:sy n="105" d="100"/>
        </p:scale>
        <p:origin x="-1261" y="-22"/>
      </p:cViewPr>
      <p:guideLst>
        <p:guide orient="horz" pos="2160"/>
        <p:guide pos="2880"/>
      </p:guideLst>
    </p:cSldViewPr>
  </p:slideViewPr>
  <p:notesTextViewPr>
    <p:cViewPr>
      <p:scale>
        <a:sx n="1" d="1"/>
        <a:sy n="1" d="1"/>
      </p:scale>
      <p:origin x="0" y="0"/>
    </p:cViewPr>
  </p:notesTextViewPr>
  <p:sorterViewPr>
    <p:cViewPr>
      <p:scale>
        <a:sx n="128" d="100"/>
        <a:sy n="128"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F149A9C2-6029-4B1C-98B5-0C7D31A15916}" type="datetimeFigureOut">
              <a:rPr lang="cs-CZ" smtClean="0"/>
              <a:t>24.10.2013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1830232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149A9C2-6029-4B1C-98B5-0C7D31A15916}" type="datetimeFigureOut">
              <a:rPr lang="cs-CZ" smtClean="0"/>
              <a:t>24.10.2013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3402181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149A9C2-6029-4B1C-98B5-0C7D31A15916}" type="datetimeFigureOut">
              <a:rPr lang="cs-CZ" smtClean="0"/>
              <a:t>24.10.2013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3396808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F149A9C2-6029-4B1C-98B5-0C7D31A15916}" type="datetimeFigureOut">
              <a:rPr lang="cs-CZ" smtClean="0"/>
              <a:t>24.10.2013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657476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F149A9C2-6029-4B1C-98B5-0C7D31A15916}" type="datetimeFigureOut">
              <a:rPr lang="cs-CZ" smtClean="0"/>
              <a:t>24.10.2013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1672987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149A9C2-6029-4B1C-98B5-0C7D31A15916}" type="datetimeFigureOut">
              <a:rPr lang="cs-CZ" smtClean="0"/>
              <a:t>24.10.2013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1496691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149A9C2-6029-4B1C-98B5-0C7D31A15916}" type="datetimeFigureOut">
              <a:rPr lang="cs-CZ" smtClean="0"/>
              <a:t>24.10.2013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305375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149A9C2-6029-4B1C-98B5-0C7D31A15916}" type="datetimeFigureOut">
              <a:rPr lang="cs-CZ" smtClean="0"/>
              <a:t>24.10.2013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3184721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149A9C2-6029-4B1C-98B5-0C7D31A15916}" type="datetimeFigureOut">
              <a:rPr lang="cs-CZ" smtClean="0"/>
              <a:t>24.10.2013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1803952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149A9C2-6029-4B1C-98B5-0C7D31A15916}" type="datetimeFigureOut">
              <a:rPr lang="cs-CZ" smtClean="0"/>
              <a:t>24.10.2013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2584507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149A9C2-6029-4B1C-98B5-0C7D31A15916}" type="datetimeFigureOut">
              <a:rPr lang="cs-CZ" smtClean="0"/>
              <a:t>24.10.2013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DF97F30-D0BA-4C2D-824A-21ABD09068E8}" type="slidenum">
              <a:rPr lang="cs-CZ" smtClean="0"/>
              <a:t>‹#›</a:t>
            </a:fld>
            <a:endParaRPr lang="cs-CZ"/>
          </a:p>
        </p:txBody>
      </p:sp>
    </p:spTree>
    <p:extLst>
      <p:ext uri="{BB962C8B-B14F-4D97-AF65-F5344CB8AC3E}">
        <p14:creationId xmlns:p14="http://schemas.microsoft.com/office/powerpoint/2010/main" val="747609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49A9C2-6029-4B1C-98B5-0C7D31A15916}" type="datetimeFigureOut">
              <a:rPr lang="cs-CZ" smtClean="0"/>
              <a:t>24.10.2013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F97F30-D0BA-4C2D-824A-21ABD09068E8}" type="slidenum">
              <a:rPr lang="cs-CZ" smtClean="0"/>
              <a:t>‹#›</a:t>
            </a:fld>
            <a:endParaRPr lang="cs-CZ"/>
          </a:p>
        </p:txBody>
      </p:sp>
    </p:spTree>
    <p:extLst>
      <p:ext uri="{BB962C8B-B14F-4D97-AF65-F5344CB8AC3E}">
        <p14:creationId xmlns:p14="http://schemas.microsoft.com/office/powerpoint/2010/main" val="21087839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graphicFrame>
        <p:nvGraphicFramePr>
          <p:cNvPr id="2118" name="Group 70"/>
          <p:cNvGraphicFramePr>
            <a:graphicFrameLocks noGrp="1"/>
          </p:cNvGraphicFramePr>
          <p:nvPr>
            <p:extLst>
              <p:ext uri="{D42A27DB-BD31-4B8C-83A1-F6EECF244321}">
                <p14:modId xmlns:p14="http://schemas.microsoft.com/office/powerpoint/2010/main" val="2301532893"/>
              </p:ext>
            </p:extLst>
          </p:nvPr>
        </p:nvGraphicFramePr>
        <p:xfrm>
          <a:off x="750888" y="2060575"/>
          <a:ext cx="7559675" cy="3908425"/>
        </p:xfrm>
        <a:graphic>
          <a:graphicData uri="http://schemas.openxmlformats.org/drawingml/2006/table">
            <a:tbl>
              <a:tblPr/>
              <a:tblGrid>
                <a:gridCol w="2268537"/>
                <a:gridCol w="5291138"/>
              </a:tblGrid>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Arial" charset="0"/>
                          <a:cs typeface="Arial" charset="0"/>
                        </a:rPr>
                        <a:t>Projekt MŠMT</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EU peníze středním školám</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Název projektu školy</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ICT do života školy</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Registrační číslo projektu</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CZ.1.07/1.5.00/34.0771</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Šablona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III/2</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Sada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rPr>
                        <a:t>31</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8925">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Anotace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Arial" charset="0"/>
                          <a:cs typeface="Times New Roman" pitchFamily="18" charset="0"/>
                        </a:rPr>
                        <a:t>Rozebíratelné  šroubové spoje, druhy šroubů, matic a pojistek.</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Klíčová slova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rPr>
                        <a:t>Maticový, zavrtaný a závrtný šroub, dřík šroubu, matice, podložka, zápustný a závrtný, stavěcí </a:t>
                      </a:r>
                      <a:r>
                        <a:rPr kumimoji="0" lang="cs-CZ" sz="1200" b="0" i="0" u="none" strike="noStrike" cap="none" normalizeH="0" baseline="0" smtClean="0">
                          <a:ln>
                            <a:noFill/>
                          </a:ln>
                          <a:solidFill>
                            <a:schemeClr val="tx1"/>
                          </a:solidFill>
                          <a:effectLst/>
                          <a:latin typeface="Arial" charset="0"/>
                        </a:rPr>
                        <a:t>a rozpěrný </a:t>
                      </a:r>
                      <a:r>
                        <a:rPr kumimoji="0" lang="cs-CZ" sz="1200" b="0" i="0" u="none" strike="noStrike" cap="none" normalizeH="0" baseline="0" dirty="0" smtClean="0">
                          <a:ln>
                            <a:noFill/>
                          </a:ln>
                          <a:solidFill>
                            <a:schemeClr val="tx1"/>
                          </a:solidFill>
                          <a:effectLst/>
                          <a:latin typeface="Arial" charset="0"/>
                        </a:rPr>
                        <a:t>šroub,</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Předmět</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Odborný výcvik</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Autor, spoluautor  </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Zdeněk Říha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Jazyk</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Čeština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Druh učebního materiálu</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Prezentace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Potřebné pomůcky</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PC, data projektor</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Druh interaktivity</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Výklad pomocí prezentace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Stupeň a typ vzdělávání</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Střední škola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Cílová skupina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1. ročník, žáci 15 - 16 let, </a:t>
                      </a:r>
                      <a:r>
                        <a:rPr kumimoji="0" lang="cs-CZ" sz="1100" b="0" i="0" u="none" strike="noStrike" cap="none" normalizeH="0" baseline="0" smtClean="0">
                          <a:ln>
                            <a:noFill/>
                          </a:ln>
                          <a:solidFill>
                            <a:srgbClr val="000000"/>
                          </a:solidFill>
                          <a:effectLst/>
                          <a:latin typeface="Arial" charset="0"/>
                          <a:cs typeface="Times New Roman" pitchFamily="18" charset="0"/>
                        </a:rPr>
                        <a:t>23-68-H/01 Mechanik opravář motorových vozidel</a:t>
                      </a:r>
                      <a:endParaRPr kumimoji="0" lang="cs-CZ" sz="10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Speciální vzdělávací potřeby</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Ne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Zdroje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Seznam viz poslední strana </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2108" name="TextovéPole 9"/>
          <p:cNvSpPr txBox="1">
            <a:spLocks noChangeArrowheads="1"/>
          </p:cNvSpPr>
          <p:nvPr/>
        </p:nvSpPr>
        <p:spPr bwMode="auto">
          <a:xfrm>
            <a:off x="792163" y="992188"/>
            <a:ext cx="75596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cs-CZ" sz="2400" b="1" dirty="0" smtClean="0">
                <a:cs typeface="Arial" charset="0"/>
              </a:rPr>
              <a:t>Šroubové spoje</a:t>
            </a:r>
            <a:endParaRPr lang="cs-CZ" sz="2400" b="1" dirty="0">
              <a:cs typeface="Arial" charset="0"/>
            </a:endParaRPr>
          </a:p>
        </p:txBody>
      </p: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7BB75579-3477-4C3C-A955-4BC898651D7C}" type="slidenum">
              <a:rPr lang="cs-CZ" sz="1200">
                <a:solidFill>
                  <a:schemeClr val="tx1">
                    <a:tint val="75000"/>
                  </a:schemeClr>
                </a:solidFill>
                <a:latin typeface="+mn-lt"/>
              </a:rPr>
              <a:pPr algn="r" fontAlgn="auto">
                <a:spcBef>
                  <a:spcPts val="0"/>
                </a:spcBef>
                <a:spcAft>
                  <a:spcPts val="0"/>
                </a:spcAft>
                <a:defRPr/>
              </a:pPr>
              <a:t>1</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sp>
        <p:nvSpPr>
          <p:cNvPr id="2111" name="TextovéPole 12"/>
          <p:cNvSpPr txBox="1">
            <a:spLocks noChangeArrowheads="1"/>
          </p:cNvSpPr>
          <p:nvPr/>
        </p:nvSpPr>
        <p:spPr bwMode="auto">
          <a:xfrm>
            <a:off x="805184" y="1465141"/>
            <a:ext cx="756126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cs-CZ" sz="2400" b="1" smtClean="0"/>
              <a:t>VY_32_INOVACE_31_62</a:t>
            </a:r>
            <a:r>
              <a:rPr lang="cs-CZ" sz="2400" b="1" smtClean="0">
                <a:cs typeface="Arial" charset="0"/>
              </a:rPr>
              <a:t>5</a:t>
            </a:r>
            <a:endParaRPr lang="cs-CZ" sz="2400" b="1" dirty="0">
              <a:cs typeface="Arial" charset="0"/>
            </a:endParaRPr>
          </a:p>
        </p:txBody>
      </p:sp>
      <p:pic>
        <p:nvPicPr>
          <p:cNvPr id="211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1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01816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4100" name="Zástupný symbol pro číslo snímku 14"/>
          <p:cNvSpPr>
            <a:spLocks noGrp="1"/>
          </p:cNvSpPr>
          <p:nvPr>
            <p:ph type="sldNum" sz="quarter" idx="12"/>
          </p:nvPr>
        </p:nvSpPr>
        <p:spPr>
          <a:xfrm>
            <a:off x="6480175" y="6335713"/>
            <a:ext cx="2133600" cy="365125"/>
          </a:xfrm>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7A7B114-F7CA-47AC-AF08-F032B32CCE81}" type="slidenum">
              <a:rPr lang="cs-CZ" smtClean="0"/>
              <a:pPr eaLnBrk="1" hangingPunct="1"/>
              <a:t>2</a:t>
            </a:fld>
            <a:endParaRPr lang="cs-CZ" smtClean="0"/>
          </a:p>
        </p:txBody>
      </p:sp>
      <p:sp>
        <p:nvSpPr>
          <p:cNvPr id="19" name="Nadpis 1"/>
          <p:cNvSpPr>
            <a:spLocks noGrp="1"/>
          </p:cNvSpPr>
          <p:nvPr>
            <p:ph type="ctrTitle"/>
          </p:nvPr>
        </p:nvSpPr>
        <p:spPr>
          <a:xfrm>
            <a:off x="3203575" y="144463"/>
            <a:ext cx="5653088" cy="730250"/>
          </a:xfrm>
        </p:spPr>
        <p:txBody>
          <a:bodyPr tIns="0">
            <a:normAutofit fontScale="90000"/>
          </a:bodyPr>
          <a:lstStyle/>
          <a:p>
            <a:pPr algn="r">
              <a:spcBef>
                <a:spcPts val="0"/>
              </a:spcBef>
              <a:defRPr/>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cs typeface="Arial" pitchFamily="34" charset="0"/>
              </a:rPr>
              <a:t/>
            </a:r>
            <a:br>
              <a:rPr lang="cs-CZ" sz="1600" dirty="0" smtClean="0">
                <a:solidFill>
                  <a:srgbClr val="02283F"/>
                </a:solidFill>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410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3"/>
          <p:cNvSpPr txBox="1">
            <a:spLocks noChangeArrowheads="1"/>
          </p:cNvSpPr>
          <p:nvPr/>
        </p:nvSpPr>
        <p:spPr>
          <a:xfrm>
            <a:off x="1371600" y="2121207"/>
            <a:ext cx="6400800" cy="23542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cs-CZ" sz="6000" b="1" dirty="0" smtClean="0"/>
          </a:p>
          <a:p>
            <a:pPr marL="0" indent="0" algn="ctr">
              <a:buNone/>
            </a:pPr>
            <a:r>
              <a:rPr lang="cs-CZ" sz="6000" b="1" dirty="0" smtClean="0"/>
              <a:t>ŠROUBY</a:t>
            </a:r>
          </a:p>
        </p:txBody>
      </p:sp>
    </p:spTree>
    <p:extLst>
      <p:ext uri="{BB962C8B-B14F-4D97-AF65-F5344CB8AC3E}">
        <p14:creationId xmlns:p14="http://schemas.microsoft.com/office/powerpoint/2010/main" val="152704674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155E3B2A-9520-4CCC-A89F-6455F25FB3CD}" type="slidenum">
              <a:rPr lang="cs-CZ" sz="1200">
                <a:solidFill>
                  <a:schemeClr val="tx1">
                    <a:tint val="75000"/>
                  </a:schemeClr>
                </a:solidFill>
                <a:latin typeface="+mn-lt"/>
              </a:rPr>
              <a:pPr algn="r" fontAlgn="auto">
                <a:spcBef>
                  <a:spcPts val="0"/>
                </a:spcBef>
                <a:spcAft>
                  <a:spcPts val="0"/>
                </a:spcAft>
                <a:defRPr/>
              </a:pPr>
              <a:t>3</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1639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2" name="Nadpis 1"/>
          <p:cNvSpPr>
            <a:spLocks/>
          </p:cNvSpPr>
          <p:nvPr/>
        </p:nvSpPr>
        <p:spPr bwMode="auto">
          <a:xfrm>
            <a:off x="457200" y="1052513"/>
            <a:ext cx="8291513"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lang="cs-CZ" sz="2800" b="1">
              <a:solidFill>
                <a:schemeClr val="tx2"/>
              </a:solidFill>
            </a:endParaRPr>
          </a:p>
        </p:txBody>
      </p:sp>
      <p:sp>
        <p:nvSpPr>
          <p:cNvPr id="16393"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14" name="Rectangle 3"/>
          <p:cNvSpPr txBox="1">
            <a:spLocks noChangeArrowheads="1"/>
          </p:cNvSpPr>
          <p:nvPr/>
        </p:nvSpPr>
        <p:spPr>
          <a:xfrm>
            <a:off x="420570" y="1915319"/>
            <a:ext cx="8229600" cy="367392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lnSpc>
                <a:spcPct val="90000"/>
              </a:lnSpc>
              <a:buNone/>
            </a:pPr>
            <a:r>
              <a:rPr lang="cs-CZ" sz="2400" b="1" dirty="0" smtClean="0">
                <a:solidFill>
                  <a:srgbClr val="CC3399"/>
                </a:solidFill>
              </a:rPr>
              <a:t>Využívají se pro časté spojování a rozebírání částí. Jsou opatřeny závity vnějšími nebo vnitřními. Součásti mohou být spojeny pomocí šroubů a matic s využitím různých podložek a pojistek proti uvolnění matic. </a:t>
            </a:r>
          </a:p>
          <a:p>
            <a:pPr marL="0" indent="0" algn="just">
              <a:lnSpc>
                <a:spcPct val="90000"/>
              </a:lnSpc>
              <a:buNone/>
            </a:pPr>
            <a:endParaRPr lang="cs-CZ" sz="2400" b="1" dirty="0" smtClean="0"/>
          </a:p>
          <a:p>
            <a:pPr marL="0" indent="0" algn="just">
              <a:lnSpc>
                <a:spcPct val="90000"/>
              </a:lnSpc>
              <a:buNone/>
            </a:pPr>
            <a:r>
              <a:rPr lang="cs-CZ" sz="2400" b="1" dirty="0" smtClean="0">
                <a:solidFill>
                  <a:srgbClr val="0033CC"/>
                </a:solidFill>
              </a:rPr>
              <a:t>Šroubové spoje jsou k sobě přitlačovány silou šroubu a matice, proti kterým působí síla materiálu. Vliv na pevnost spojení má i tření, které vzniká mezi šroubem, materiálem a maticí. Nezanedbatelné tření vzniká také v bocích závitu.</a:t>
            </a:r>
          </a:p>
        </p:txBody>
      </p:sp>
      <p:sp>
        <p:nvSpPr>
          <p:cNvPr id="16" name="Rectangle 2"/>
          <p:cNvSpPr txBox="1">
            <a:spLocks noChangeArrowheads="1"/>
          </p:cNvSpPr>
          <p:nvPr/>
        </p:nvSpPr>
        <p:spPr>
          <a:xfrm>
            <a:off x="500095" y="1061672"/>
            <a:ext cx="8135938" cy="53852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800" b="1" dirty="0" smtClean="0"/>
              <a:t>Šroubové spoje</a:t>
            </a:r>
            <a:r>
              <a:rPr lang="cs-CZ" dirty="0" smtClean="0"/>
              <a:t/>
            </a:r>
            <a:br>
              <a:rPr lang="cs-CZ" dirty="0" smtClean="0"/>
            </a:br>
            <a:endParaRPr lang="cs-CZ" dirty="0" smtClean="0"/>
          </a:p>
        </p:txBody>
      </p:sp>
    </p:spTree>
    <p:extLst>
      <p:ext uri="{BB962C8B-B14F-4D97-AF65-F5344CB8AC3E}">
        <p14:creationId xmlns:p14="http://schemas.microsoft.com/office/powerpoint/2010/main" val="11595583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4</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Nadpis 1"/>
          <p:cNvSpPr>
            <a:spLocks/>
          </p:cNvSpPr>
          <p:nvPr/>
        </p:nvSpPr>
        <p:spPr bwMode="auto">
          <a:xfrm>
            <a:off x="457200" y="1052513"/>
            <a:ext cx="8291513"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lang="cs-CZ" sz="2800" b="1">
              <a:solidFill>
                <a:schemeClr val="tx2"/>
              </a:solidFill>
            </a:endParaRPr>
          </a:p>
        </p:txBody>
      </p:sp>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12" name="Rectangle 3"/>
          <p:cNvSpPr txBox="1">
            <a:spLocks noChangeArrowheads="1"/>
          </p:cNvSpPr>
          <p:nvPr/>
        </p:nvSpPr>
        <p:spPr>
          <a:xfrm>
            <a:off x="457200" y="1600201"/>
            <a:ext cx="8229600" cy="4133056"/>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80000"/>
              </a:lnSpc>
              <a:buNone/>
            </a:pPr>
            <a:r>
              <a:rPr lang="cs-CZ" sz="2000" b="1" dirty="0" smtClean="0"/>
              <a:t> 				</a:t>
            </a:r>
          </a:p>
          <a:p>
            <a:pPr>
              <a:lnSpc>
                <a:spcPct val="80000"/>
              </a:lnSpc>
              <a:buFontTx/>
              <a:buNone/>
            </a:pPr>
            <a:r>
              <a:rPr lang="cs-CZ" sz="2000" b="1" dirty="0" smtClean="0"/>
              <a:t>				</a:t>
            </a:r>
            <a:r>
              <a:rPr lang="cs-CZ" sz="2000" b="1" dirty="0"/>
              <a:t>- přesné a hrubé šrouby se šestihrannou hlavou</a:t>
            </a:r>
            <a:r>
              <a:rPr lang="cs-CZ" sz="2000" b="1" dirty="0" smtClean="0"/>
              <a:t>	 		- šrouby s válcovou hlavou</a:t>
            </a:r>
          </a:p>
          <a:p>
            <a:pPr>
              <a:lnSpc>
                <a:spcPct val="80000"/>
              </a:lnSpc>
              <a:buFontTx/>
              <a:buNone/>
            </a:pPr>
            <a:r>
              <a:rPr lang="cs-CZ" sz="2000" b="1" dirty="0" smtClean="0"/>
              <a:t> 				- šrouby s válcovou hlavou a </a:t>
            </a:r>
            <a:r>
              <a:rPr lang="cs-CZ" sz="2000" b="1" dirty="0"/>
              <a:t>vnitřním šestihranem </a:t>
            </a:r>
            <a:r>
              <a:rPr lang="cs-CZ" sz="2000" b="1" dirty="0" smtClean="0"/>
              <a:t>			  (imbusové šrouby)</a:t>
            </a:r>
          </a:p>
          <a:p>
            <a:pPr>
              <a:lnSpc>
                <a:spcPct val="80000"/>
              </a:lnSpc>
              <a:buFontTx/>
              <a:buNone/>
            </a:pPr>
            <a:r>
              <a:rPr lang="cs-CZ" sz="2000" b="1" dirty="0" smtClean="0"/>
              <a:t> 		    </a:t>
            </a:r>
            <a:r>
              <a:rPr lang="cs-CZ" sz="2000" b="1" dirty="0" smtClean="0">
                <a:solidFill>
                  <a:srgbClr val="0033CC"/>
                </a:solidFill>
              </a:rPr>
              <a:t> s hlavou</a:t>
            </a:r>
            <a:r>
              <a:rPr lang="cs-CZ" sz="2000" b="1" dirty="0" smtClean="0"/>
              <a:t>	- zápustné šrouby</a:t>
            </a:r>
          </a:p>
          <a:p>
            <a:pPr>
              <a:lnSpc>
                <a:spcPct val="80000"/>
              </a:lnSpc>
              <a:buNone/>
            </a:pPr>
            <a:r>
              <a:rPr lang="cs-CZ" sz="2000" b="1" dirty="0" smtClean="0"/>
              <a:t> 				- zápustné šrouby s čočkovitou hlavou 				</a:t>
            </a:r>
            <a:r>
              <a:rPr lang="cs-CZ" sz="2000" b="1" dirty="0"/>
              <a:t>- šrouby s půlkulovou hlavou </a:t>
            </a:r>
          </a:p>
          <a:p>
            <a:pPr>
              <a:lnSpc>
                <a:spcPct val="80000"/>
              </a:lnSpc>
              <a:buFontTx/>
              <a:buNone/>
            </a:pPr>
            <a:r>
              <a:rPr lang="cs-CZ" sz="2000" b="1" dirty="0"/>
              <a:t> </a:t>
            </a:r>
            <a:r>
              <a:rPr lang="cs-CZ" sz="2000" b="1" dirty="0" smtClean="0"/>
              <a:t> </a:t>
            </a:r>
            <a:r>
              <a:rPr lang="cs-CZ" sz="2000" b="1" dirty="0" smtClean="0">
                <a:solidFill>
                  <a:srgbClr val="CC3399"/>
                </a:solidFill>
              </a:rPr>
              <a:t>Šrouby</a:t>
            </a:r>
          </a:p>
          <a:p>
            <a:pPr>
              <a:lnSpc>
                <a:spcPct val="80000"/>
              </a:lnSpc>
              <a:buFontTx/>
              <a:buNone/>
            </a:pPr>
            <a:r>
              <a:rPr lang="cs-CZ" sz="2000" b="1" dirty="0" smtClean="0"/>
              <a:t>			</a:t>
            </a:r>
          </a:p>
          <a:p>
            <a:pPr>
              <a:lnSpc>
                <a:spcPct val="80000"/>
              </a:lnSpc>
              <a:buFontTx/>
              <a:buNone/>
            </a:pPr>
            <a:r>
              <a:rPr lang="cs-CZ" sz="2000" b="1" dirty="0" smtClean="0"/>
              <a:t> 				- upínací šrouby</a:t>
            </a:r>
          </a:p>
          <a:p>
            <a:pPr>
              <a:lnSpc>
                <a:spcPct val="80000"/>
              </a:lnSpc>
              <a:buFontTx/>
              <a:buNone/>
            </a:pPr>
            <a:r>
              <a:rPr lang="cs-CZ" sz="2000" b="1" dirty="0" smtClean="0"/>
              <a:t> 		     </a:t>
            </a:r>
            <a:r>
              <a:rPr lang="cs-CZ" sz="2000" b="1" dirty="0" smtClean="0">
                <a:solidFill>
                  <a:srgbClr val="800000"/>
                </a:solidFill>
              </a:rPr>
              <a:t>bez hlavy</a:t>
            </a:r>
            <a:r>
              <a:rPr lang="cs-CZ" sz="2000" b="1" dirty="0" smtClean="0"/>
              <a:t>	- závrtné šrouby</a:t>
            </a:r>
          </a:p>
          <a:p>
            <a:pPr>
              <a:lnSpc>
                <a:spcPct val="80000"/>
              </a:lnSpc>
              <a:buFontTx/>
              <a:buNone/>
            </a:pPr>
            <a:r>
              <a:rPr lang="cs-CZ" sz="2000" b="1" dirty="0" smtClean="0"/>
              <a:t> 				- stavěcí šrouby se zářezem</a:t>
            </a:r>
            <a:endParaRPr lang="cs-CZ" sz="2000" dirty="0" smtClean="0"/>
          </a:p>
          <a:p>
            <a:pPr>
              <a:lnSpc>
                <a:spcPct val="80000"/>
              </a:lnSpc>
              <a:buFontTx/>
              <a:buNone/>
            </a:pPr>
            <a:r>
              <a:rPr lang="cs-CZ" sz="2000" dirty="0" smtClean="0"/>
              <a:t> 				</a:t>
            </a:r>
          </a:p>
        </p:txBody>
      </p:sp>
      <p:sp>
        <p:nvSpPr>
          <p:cNvPr id="14" name="Rectangle 2"/>
          <p:cNvSpPr txBox="1">
            <a:spLocks noChangeArrowheads="1"/>
          </p:cNvSpPr>
          <p:nvPr/>
        </p:nvSpPr>
        <p:spPr>
          <a:xfrm>
            <a:off x="457200" y="1028700"/>
            <a:ext cx="8229600" cy="52863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800" b="1" dirty="0" smtClean="0"/>
              <a:t>Rozdělení šroubů</a:t>
            </a:r>
          </a:p>
        </p:txBody>
      </p:sp>
      <p:sp>
        <p:nvSpPr>
          <p:cNvPr id="16" name="Line 4"/>
          <p:cNvSpPr>
            <a:spLocks noChangeShapeType="1"/>
          </p:cNvSpPr>
          <p:nvPr/>
        </p:nvSpPr>
        <p:spPr bwMode="auto">
          <a:xfrm>
            <a:off x="1619250" y="3356992"/>
            <a:ext cx="0" cy="1368425"/>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cs-CZ"/>
          </a:p>
        </p:txBody>
      </p:sp>
    </p:spTree>
    <p:extLst>
      <p:ext uri="{BB962C8B-B14F-4D97-AF65-F5344CB8AC3E}">
        <p14:creationId xmlns:p14="http://schemas.microsoft.com/office/powerpoint/2010/main" val="15803340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4100" name="Zástupný symbol pro číslo snímku 14"/>
          <p:cNvSpPr>
            <a:spLocks noGrp="1"/>
          </p:cNvSpPr>
          <p:nvPr>
            <p:ph type="sldNum" sz="quarter" idx="12"/>
          </p:nvPr>
        </p:nvSpPr>
        <p:spPr>
          <a:xfrm>
            <a:off x="6480175" y="6335713"/>
            <a:ext cx="2133600" cy="365125"/>
          </a:xfrm>
          <a:noFill/>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7A7B114-F7CA-47AC-AF08-F032B32CCE81}" type="slidenum">
              <a:rPr lang="cs-CZ" smtClean="0"/>
              <a:pPr eaLnBrk="1" hangingPunct="1"/>
              <a:t>5</a:t>
            </a:fld>
            <a:endParaRPr lang="cs-CZ" smtClean="0"/>
          </a:p>
        </p:txBody>
      </p:sp>
      <p:sp>
        <p:nvSpPr>
          <p:cNvPr id="19" name="Nadpis 1"/>
          <p:cNvSpPr>
            <a:spLocks noGrp="1"/>
          </p:cNvSpPr>
          <p:nvPr>
            <p:ph type="ctrTitle"/>
          </p:nvPr>
        </p:nvSpPr>
        <p:spPr>
          <a:xfrm>
            <a:off x="3203575" y="144463"/>
            <a:ext cx="5653088" cy="730250"/>
          </a:xfrm>
        </p:spPr>
        <p:txBody>
          <a:bodyPr tIns="0">
            <a:normAutofit fontScale="90000"/>
          </a:bodyPr>
          <a:lstStyle/>
          <a:p>
            <a:pPr algn="r">
              <a:spcBef>
                <a:spcPts val="0"/>
              </a:spcBef>
              <a:defRPr/>
            </a:pPr>
            <a:r>
              <a:rPr lang="cs-CZ" sz="1800" b="1" spc="200" dirty="0" smtClean="0">
                <a:solidFill>
                  <a:srgbClr val="02283F"/>
                </a:solidFill>
                <a:effectLst>
                  <a:outerShdw blurRad="50800" dist="38100" algn="l" rotWithShape="0">
                    <a:prstClr val="black">
                      <a:alpha val="40000"/>
                    </a:prstClr>
                  </a:outerShdw>
                </a:effectLst>
                <a:latin typeface="Book Antiqua" pitchFamily="18" charset="0"/>
                <a:cs typeface="Arial" pitchFamily="34" charset="0"/>
              </a:rPr>
              <a:t>STŘEDNÍ ŠKOLA STAVEBNÍ A TECHNICKÁ</a:t>
            </a:r>
            <a:r>
              <a:rPr lang="cs-CZ" sz="1600" dirty="0" smtClean="0">
                <a:solidFill>
                  <a:srgbClr val="02283F"/>
                </a:solidFill>
                <a:cs typeface="Arial" pitchFamily="34" charset="0"/>
              </a:rPr>
              <a:t/>
            </a:r>
            <a:br>
              <a:rPr lang="cs-CZ" sz="1600" dirty="0" smtClean="0">
                <a:solidFill>
                  <a:srgbClr val="02283F"/>
                </a:solidFill>
                <a:cs typeface="Arial" pitchFamily="34" charset="0"/>
              </a:rPr>
            </a:br>
            <a:r>
              <a:rPr lang="cs-CZ" sz="1600" dirty="0" smtClean="0">
                <a:solidFill>
                  <a:srgbClr val="02283F"/>
                </a:solidFill>
                <a:latin typeface="Book Antiqua" pitchFamily="18" charset="0"/>
                <a:cs typeface="Arial" pitchFamily="34" charset="0"/>
              </a:rPr>
              <a:t>Ústí nad Labem, Čelakovského 5, příspěvková organizace</a:t>
            </a:r>
            <a:br>
              <a:rPr lang="cs-CZ" sz="1600" dirty="0" smtClean="0">
                <a:solidFill>
                  <a:srgbClr val="02283F"/>
                </a:solidFill>
                <a:latin typeface="Book Antiqua" pitchFamily="18" charset="0"/>
                <a:cs typeface="Arial" pitchFamily="34" charset="0"/>
              </a:rPr>
            </a:br>
            <a:r>
              <a:rPr lang="cs-CZ" sz="1600" dirty="0" smtClean="0">
                <a:solidFill>
                  <a:srgbClr val="02283F"/>
                </a:solidFill>
                <a:latin typeface="Book Antiqua" pitchFamily="18" charset="0"/>
                <a:cs typeface="Arial" pitchFamily="34" charset="0"/>
              </a:rPr>
              <a:t>Páteřní škola Ústeckého kraje</a:t>
            </a:r>
            <a:endParaRPr lang="cs-CZ" sz="1600" dirty="0">
              <a:solidFill>
                <a:srgbClr val="02283F"/>
              </a:solidFill>
              <a:latin typeface="Book Antiqua" pitchFamily="18" charset="0"/>
              <a:cs typeface="Arial" pitchFamily="34" charset="0"/>
            </a:endParaRPr>
          </a:p>
        </p:txBody>
      </p:sp>
      <p:pic>
        <p:nvPicPr>
          <p:cNvPr id="410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Nadpis 1"/>
          <p:cNvSpPr txBox="1">
            <a:spLocks/>
          </p:cNvSpPr>
          <p:nvPr/>
        </p:nvSpPr>
        <p:spPr>
          <a:xfrm>
            <a:off x="457200" y="1067980"/>
            <a:ext cx="8229600" cy="5715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800" b="1" dirty="0" smtClean="0">
                <a:solidFill>
                  <a:srgbClr val="0033CC"/>
                </a:solidFill>
              </a:rPr>
              <a:t>Spojení součástí šrouby</a:t>
            </a:r>
            <a:endParaRPr lang="cs-CZ" sz="2800" b="1" dirty="0">
              <a:solidFill>
                <a:srgbClr val="0033CC"/>
              </a:solidFill>
            </a:endParaRPr>
          </a:p>
        </p:txBody>
      </p:sp>
      <p:sp>
        <p:nvSpPr>
          <p:cNvPr id="13" name="TextovéPole 12"/>
          <p:cNvSpPr txBox="1"/>
          <p:nvPr/>
        </p:nvSpPr>
        <p:spPr>
          <a:xfrm>
            <a:off x="683569" y="1639480"/>
            <a:ext cx="7632847" cy="5355312"/>
          </a:xfrm>
          <a:prstGeom prst="rect">
            <a:avLst/>
          </a:prstGeom>
          <a:noFill/>
        </p:spPr>
        <p:txBody>
          <a:bodyPr wrap="square" rtlCol="0">
            <a:spAutoFit/>
          </a:bodyPr>
          <a:lstStyle/>
          <a:p>
            <a:r>
              <a:rPr lang="cs-CZ" dirty="0" smtClean="0"/>
              <a:t>			   	</a:t>
            </a:r>
            <a:r>
              <a:rPr lang="cs-CZ" b="1" dirty="0" smtClean="0">
                <a:solidFill>
                  <a:srgbClr val="C00000"/>
                </a:solidFill>
              </a:rPr>
              <a:t>Maticové šrouby (a) se používají tam, 			   	   	kde jsou hlavy i matice šroubů 				  </a:t>
            </a:r>
            <a:r>
              <a:rPr lang="cs-CZ" b="1" dirty="0">
                <a:solidFill>
                  <a:srgbClr val="C00000"/>
                </a:solidFill>
              </a:rPr>
              <a:t>	</a:t>
            </a:r>
            <a:r>
              <a:rPr lang="cs-CZ" b="1" dirty="0" smtClean="0">
                <a:solidFill>
                  <a:srgbClr val="C00000"/>
                </a:solidFill>
              </a:rPr>
              <a:t>snadno přístupné a nepřekážejí v 			   	   	případném provozu součásti nebo 			   	   	stroje.</a:t>
            </a:r>
          </a:p>
          <a:p>
            <a:endParaRPr lang="cs-CZ" b="1" dirty="0"/>
          </a:p>
          <a:p>
            <a:r>
              <a:rPr lang="cs-CZ" b="1" dirty="0" smtClean="0"/>
              <a:t>			  	</a:t>
            </a:r>
            <a:r>
              <a:rPr lang="cs-CZ" b="1" dirty="0" smtClean="0">
                <a:solidFill>
                  <a:srgbClr val="CC3399"/>
                </a:solidFill>
              </a:rPr>
              <a:t>Zavrtané šrouby (b) je nutné použít 			  		tam, kde je spoj přístupný pouze z  </a:t>
            </a:r>
          </a:p>
          <a:p>
            <a:r>
              <a:rPr lang="cs-CZ" b="1" dirty="0" smtClean="0">
                <a:solidFill>
                  <a:srgbClr val="CC3399"/>
                </a:solidFill>
              </a:rPr>
              <a:t>	 			jedné strany nebo tam, kde je tloušťka 			 	spodní části dostatečně silná.</a:t>
            </a:r>
          </a:p>
          <a:p>
            <a:r>
              <a:rPr lang="cs-CZ" b="1" dirty="0" smtClean="0"/>
              <a:t>     a</a:t>
            </a:r>
            <a:r>
              <a:rPr lang="cs-CZ" b="1" dirty="0"/>
              <a:t>,          </a:t>
            </a:r>
            <a:r>
              <a:rPr lang="cs-CZ" b="1" dirty="0" smtClean="0"/>
              <a:t>         </a:t>
            </a:r>
            <a:r>
              <a:rPr lang="cs-CZ" b="1" dirty="0"/>
              <a:t>b,           </a:t>
            </a:r>
            <a:r>
              <a:rPr lang="cs-CZ" b="1" dirty="0" smtClean="0"/>
              <a:t>          </a:t>
            </a:r>
            <a:r>
              <a:rPr lang="cs-CZ" b="1" dirty="0"/>
              <a:t>c, </a:t>
            </a:r>
            <a:r>
              <a:rPr lang="cs-CZ" b="1" dirty="0" smtClean="0"/>
              <a:t>	  		</a:t>
            </a:r>
            <a:endParaRPr lang="cs-CZ" b="1" dirty="0"/>
          </a:p>
          <a:p>
            <a:r>
              <a:rPr lang="cs-CZ" b="1" dirty="0" smtClean="0">
                <a:solidFill>
                  <a:srgbClr val="008000"/>
                </a:solidFill>
              </a:rPr>
              <a:t>Závrtný šroub nemá hlavu a je na obou koncích opatřen závitem.</a:t>
            </a:r>
          </a:p>
          <a:p>
            <a:r>
              <a:rPr lang="cs-CZ" b="1" dirty="0" smtClean="0">
                <a:solidFill>
                  <a:srgbClr val="008000"/>
                </a:solidFill>
              </a:rPr>
              <a:t>Spojujeme jím součásti, které se často demontují a u kterých nelze použít maticový šroub z důvodu nepřístupnosti nebo zavrtaný šroub z důvodů opotřebení. </a:t>
            </a:r>
          </a:p>
          <a:p>
            <a:endParaRPr lang="cs-CZ" b="1" dirty="0" smtClean="0"/>
          </a:p>
          <a:p>
            <a:r>
              <a:rPr lang="cs-CZ" dirty="0" smtClean="0"/>
              <a:t>		</a:t>
            </a:r>
          </a:p>
          <a:p>
            <a:r>
              <a:rPr lang="cs-CZ" dirty="0" smtClean="0"/>
              <a:t>			</a:t>
            </a:r>
            <a:endParaRPr lang="cs-CZ" dirty="0"/>
          </a:p>
          <a:p>
            <a:endParaRPr lang="cs-CZ" dirty="0"/>
          </a:p>
        </p:txBody>
      </p:sp>
      <p:pic>
        <p:nvPicPr>
          <p:cNvPr id="14" name="Picture 2" descr="C:\Users\Riha\Pictures\Šr spoje\Obrázek (3).jpg"/>
          <p:cNvPicPr>
            <a:picLocks noChangeAspect="1" noChangeArrowheads="1"/>
          </p:cNvPicPr>
          <p:nvPr/>
        </p:nvPicPr>
        <p:blipFill rotWithShape="1">
          <a:blip r:embed="rId4">
            <a:extLst>
              <a:ext uri="{28A0092B-C50C-407E-A947-70E740481C1C}">
                <a14:useLocalDpi xmlns:a14="http://schemas.microsoft.com/office/drawing/2010/main" val="0"/>
              </a:ext>
            </a:extLst>
          </a:blip>
          <a:srcRect l="13376" t="10237" r="11043" b="6980"/>
          <a:stretch/>
        </p:blipFill>
        <p:spPr bwMode="auto">
          <a:xfrm rot="16200000">
            <a:off x="1060304" y="1069876"/>
            <a:ext cx="2538086" cy="37442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529939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7BB75579-3477-4C3C-A955-4BC898651D7C}" type="slidenum">
              <a:rPr lang="cs-CZ" sz="1200">
                <a:solidFill>
                  <a:schemeClr val="tx1">
                    <a:tint val="75000"/>
                  </a:schemeClr>
                </a:solidFill>
                <a:latin typeface="+mn-lt"/>
              </a:rPr>
              <a:pPr algn="r" fontAlgn="auto">
                <a:spcBef>
                  <a:spcPts val="0"/>
                </a:spcBef>
                <a:spcAft>
                  <a:spcPts val="0"/>
                </a:spcAft>
                <a:defRPr/>
              </a:pPr>
              <a:t>6</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211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1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Rectangle 2"/>
          <p:cNvSpPr txBox="1">
            <a:spLocks noChangeArrowheads="1"/>
          </p:cNvSpPr>
          <p:nvPr/>
        </p:nvSpPr>
        <p:spPr>
          <a:xfrm>
            <a:off x="457200" y="1124744"/>
            <a:ext cx="8229600" cy="5715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2800" b="1" dirty="0" smtClean="0"/>
              <a:t>Šroubový spoj s maticí</a:t>
            </a:r>
          </a:p>
        </p:txBody>
      </p:sp>
      <p:pic>
        <p:nvPicPr>
          <p:cNvPr id="14" name="Picture 5"/>
          <p:cNvPicPr>
            <a:picLocks noChangeAspect="1" noChangeArrowheads="1"/>
          </p:cNvPicPr>
          <p:nvPr/>
        </p:nvPicPr>
        <p:blipFill>
          <a:blip r:embed="rId4">
            <a:extLst>
              <a:ext uri="{28A0092B-C50C-407E-A947-70E740481C1C}">
                <a14:useLocalDpi xmlns:a14="http://schemas.microsoft.com/office/drawing/2010/main" val="0"/>
              </a:ext>
            </a:extLst>
          </a:blip>
          <a:srcRect l="12895" t="14128" r="42155" b="39409"/>
          <a:stretch>
            <a:fillRect/>
          </a:stretch>
        </p:blipFill>
        <p:spPr>
          <a:xfrm>
            <a:off x="457200" y="2205038"/>
            <a:ext cx="4546600" cy="29940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6" name="Rectangle 4"/>
          <p:cNvSpPr txBox="1">
            <a:spLocks noChangeArrowheads="1"/>
          </p:cNvSpPr>
          <p:nvPr/>
        </p:nvSpPr>
        <p:spPr>
          <a:xfrm>
            <a:off x="5148262" y="1992313"/>
            <a:ext cx="3538537" cy="388496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33400" indent="-533400">
              <a:lnSpc>
                <a:spcPct val="90000"/>
              </a:lnSpc>
              <a:buFontTx/>
              <a:buNone/>
            </a:pPr>
            <a:r>
              <a:rPr lang="cs-CZ" sz="2000" dirty="0" smtClean="0"/>
              <a:t>	</a:t>
            </a:r>
            <a:r>
              <a:rPr lang="cs-CZ" sz="2000" b="1" dirty="0" smtClean="0"/>
              <a:t>Části spoje:</a:t>
            </a:r>
          </a:p>
          <a:p>
            <a:pPr marL="533400" indent="-533400">
              <a:lnSpc>
                <a:spcPct val="90000"/>
              </a:lnSpc>
              <a:buFontTx/>
              <a:buAutoNum type="arabicPeriod"/>
            </a:pPr>
            <a:r>
              <a:rPr lang="cs-CZ" sz="1800" b="1" dirty="0" smtClean="0"/>
              <a:t>dřík šroubu</a:t>
            </a:r>
          </a:p>
          <a:p>
            <a:pPr marL="533400" indent="-533400">
              <a:lnSpc>
                <a:spcPct val="90000"/>
              </a:lnSpc>
              <a:buFontTx/>
              <a:buAutoNum type="arabicPeriod"/>
            </a:pPr>
            <a:r>
              <a:rPr lang="cs-CZ" sz="1800" b="1" dirty="0" smtClean="0"/>
              <a:t>hlava šroubu</a:t>
            </a:r>
          </a:p>
          <a:p>
            <a:pPr marL="533400" indent="-533400">
              <a:lnSpc>
                <a:spcPct val="90000"/>
              </a:lnSpc>
              <a:buFontTx/>
              <a:buAutoNum type="arabicPeriod"/>
            </a:pPr>
            <a:r>
              <a:rPr lang="cs-CZ" sz="1800" b="1" dirty="0" smtClean="0"/>
              <a:t>matice</a:t>
            </a:r>
          </a:p>
          <a:p>
            <a:pPr marL="533400" indent="-533400">
              <a:lnSpc>
                <a:spcPct val="90000"/>
              </a:lnSpc>
              <a:buFontTx/>
              <a:buAutoNum type="arabicPeriod"/>
            </a:pPr>
            <a:r>
              <a:rPr lang="cs-CZ" sz="1800" b="1" dirty="0" smtClean="0"/>
              <a:t>podložka </a:t>
            </a:r>
          </a:p>
          <a:p>
            <a:pPr marL="533400" indent="-533400">
              <a:lnSpc>
                <a:spcPct val="90000"/>
              </a:lnSpc>
              <a:buFontTx/>
              <a:buAutoNum type="arabicPeriod"/>
            </a:pPr>
            <a:endParaRPr lang="cs-CZ" sz="2000" b="1" dirty="0" smtClean="0"/>
          </a:p>
          <a:p>
            <a:pPr marL="533400" indent="-533400" algn="ctr">
              <a:lnSpc>
                <a:spcPct val="90000"/>
              </a:lnSpc>
              <a:buFontTx/>
              <a:buNone/>
            </a:pPr>
            <a:r>
              <a:rPr lang="cs-CZ" sz="2000" b="1" dirty="0" smtClean="0"/>
              <a:t>Tyto spoje se používají pro</a:t>
            </a:r>
          </a:p>
          <a:p>
            <a:pPr marL="533400" indent="-533400" algn="ctr">
              <a:lnSpc>
                <a:spcPct val="90000"/>
              </a:lnSpc>
              <a:buFontTx/>
              <a:buNone/>
            </a:pPr>
            <a:r>
              <a:rPr lang="cs-CZ" sz="2000" b="1" dirty="0" smtClean="0"/>
              <a:t> pevné spoje dvou nebo více </a:t>
            </a:r>
          </a:p>
          <a:p>
            <a:pPr marL="533400" indent="-533400" algn="ctr">
              <a:lnSpc>
                <a:spcPct val="90000"/>
              </a:lnSpc>
              <a:buFontTx/>
              <a:buNone/>
            </a:pPr>
            <a:r>
              <a:rPr lang="cs-CZ" sz="2000" b="1" dirty="0" smtClean="0"/>
              <a:t>součástí tam, kde hlavy i </a:t>
            </a:r>
          </a:p>
          <a:p>
            <a:pPr marL="533400" indent="-533400" algn="ctr">
              <a:lnSpc>
                <a:spcPct val="90000"/>
              </a:lnSpc>
              <a:buFontTx/>
              <a:buNone/>
            </a:pPr>
            <a:r>
              <a:rPr lang="cs-CZ" sz="2000" b="1" dirty="0" smtClean="0"/>
              <a:t>matice šroubu jsou dobře </a:t>
            </a:r>
          </a:p>
          <a:p>
            <a:pPr marL="533400" indent="-533400" algn="ctr">
              <a:lnSpc>
                <a:spcPct val="90000"/>
              </a:lnSpc>
              <a:buFontTx/>
              <a:buNone/>
            </a:pPr>
            <a:r>
              <a:rPr lang="cs-CZ" sz="2000" b="1" dirty="0" smtClean="0"/>
              <a:t>přístupné.</a:t>
            </a:r>
            <a:r>
              <a:rPr lang="cs-CZ" sz="2000" dirty="0" smtClean="0"/>
              <a:t> </a:t>
            </a:r>
            <a:endParaRPr lang="cs-CZ" sz="2000" b="1" dirty="0" smtClean="0"/>
          </a:p>
          <a:p>
            <a:pPr marL="533400" indent="-533400">
              <a:lnSpc>
                <a:spcPct val="90000"/>
              </a:lnSpc>
              <a:buFontTx/>
              <a:buNone/>
            </a:pPr>
            <a:endParaRPr lang="cs-CZ" sz="2000" b="1" dirty="0" smtClean="0"/>
          </a:p>
        </p:txBody>
      </p:sp>
    </p:spTree>
    <p:extLst>
      <p:ext uri="{BB962C8B-B14F-4D97-AF65-F5344CB8AC3E}">
        <p14:creationId xmlns:p14="http://schemas.microsoft.com/office/powerpoint/2010/main" val="15351431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7</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Nadpis 1"/>
          <p:cNvSpPr>
            <a:spLocks/>
          </p:cNvSpPr>
          <p:nvPr/>
        </p:nvSpPr>
        <p:spPr bwMode="auto">
          <a:xfrm>
            <a:off x="457200" y="1052513"/>
            <a:ext cx="8291513"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lang="cs-CZ" sz="2800" b="1">
              <a:solidFill>
                <a:schemeClr val="tx2"/>
              </a:solidFill>
            </a:endParaRPr>
          </a:p>
        </p:txBody>
      </p:sp>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pic>
        <p:nvPicPr>
          <p:cNvPr id="22" name="Picture 4" descr="C:\Users\Riha\Pictures\Šr spoje\Obrázek (5).jpg"/>
          <p:cNvPicPr>
            <a:picLocks noChangeAspect="1" noChangeArrowheads="1"/>
          </p:cNvPicPr>
          <p:nvPr/>
        </p:nvPicPr>
        <p:blipFill rotWithShape="1">
          <a:blip r:embed="rId4">
            <a:extLst>
              <a:ext uri="{28A0092B-C50C-407E-A947-70E740481C1C}">
                <a14:useLocalDpi xmlns:a14="http://schemas.microsoft.com/office/drawing/2010/main" val="0"/>
              </a:ext>
            </a:extLst>
          </a:blip>
          <a:srcRect l="47344" r="5161" b="7344"/>
          <a:stretch/>
        </p:blipFill>
        <p:spPr bwMode="auto">
          <a:xfrm rot="16200000">
            <a:off x="1033697" y="1678419"/>
            <a:ext cx="3043420" cy="3800165"/>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1475581" y="1124744"/>
            <a:ext cx="6071394" cy="523220"/>
          </a:xfrm>
          <a:prstGeom prst="rect">
            <a:avLst/>
          </a:prstGeom>
          <a:noFill/>
        </p:spPr>
        <p:txBody>
          <a:bodyPr wrap="square" rtlCol="0">
            <a:spAutoFit/>
          </a:bodyPr>
          <a:lstStyle/>
          <a:p>
            <a:pPr algn="ctr"/>
            <a:r>
              <a:rPr lang="cs-CZ" sz="2800" b="1" dirty="0" smtClean="0"/>
              <a:t>Typy maticových šroubů</a:t>
            </a:r>
            <a:endParaRPr lang="cs-CZ" sz="2800" b="1" dirty="0"/>
          </a:p>
        </p:txBody>
      </p:sp>
      <p:pic>
        <p:nvPicPr>
          <p:cNvPr id="26" name="Picture 4" descr="C:\Users\Riha\Pictures\Šr spoje\Obrázek (5).jpg"/>
          <p:cNvPicPr>
            <a:picLocks noChangeAspect="1" noChangeArrowheads="1"/>
          </p:cNvPicPr>
          <p:nvPr/>
        </p:nvPicPr>
        <p:blipFill rotWithShape="1">
          <a:blip r:embed="rId4">
            <a:extLst>
              <a:ext uri="{28A0092B-C50C-407E-A947-70E740481C1C}">
                <a14:useLocalDpi xmlns:a14="http://schemas.microsoft.com/office/drawing/2010/main" val="0"/>
              </a:ext>
            </a:extLst>
          </a:blip>
          <a:srcRect l="7868" t="3078" r="52692" b="8749"/>
          <a:stretch/>
        </p:blipFill>
        <p:spPr bwMode="auto">
          <a:xfrm rot="16200000">
            <a:off x="5239054" y="1547342"/>
            <a:ext cx="2952328" cy="4224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06529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1B2ABED3-7B51-4816-A610-03D1AAE92329}" type="slidenum">
              <a:rPr lang="cs-CZ" sz="1200">
                <a:solidFill>
                  <a:schemeClr val="tx1">
                    <a:tint val="75000"/>
                  </a:schemeClr>
                </a:solidFill>
                <a:latin typeface="+mn-lt"/>
              </a:rPr>
              <a:pPr algn="r" fontAlgn="auto">
                <a:spcBef>
                  <a:spcPts val="0"/>
                </a:spcBef>
                <a:spcAft>
                  <a:spcPts val="0"/>
                </a:spcAft>
                <a:defRPr/>
              </a:pPr>
              <a:t>8</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17414"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6" name="Nadpis 1"/>
          <p:cNvSpPr>
            <a:spLocks/>
          </p:cNvSpPr>
          <p:nvPr/>
        </p:nvSpPr>
        <p:spPr bwMode="auto">
          <a:xfrm>
            <a:off x="457200" y="903288"/>
            <a:ext cx="8291513"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lang="cs-CZ" sz="2800" b="1">
              <a:solidFill>
                <a:schemeClr val="tx2"/>
              </a:solidFill>
            </a:endParaRPr>
          </a:p>
        </p:txBody>
      </p:sp>
      <p:sp>
        <p:nvSpPr>
          <p:cNvPr id="17417"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2" name="TextovéPole 1"/>
          <p:cNvSpPr txBox="1"/>
          <p:nvPr/>
        </p:nvSpPr>
        <p:spPr>
          <a:xfrm>
            <a:off x="1475581" y="1052736"/>
            <a:ext cx="6192688" cy="523220"/>
          </a:xfrm>
          <a:prstGeom prst="rect">
            <a:avLst/>
          </a:prstGeom>
          <a:noFill/>
        </p:spPr>
        <p:txBody>
          <a:bodyPr wrap="square" rtlCol="0">
            <a:spAutoFit/>
          </a:bodyPr>
          <a:lstStyle/>
          <a:p>
            <a:pPr algn="ctr"/>
            <a:r>
              <a:rPr lang="cs-CZ" sz="2800" b="1" dirty="0" smtClean="0"/>
              <a:t>Zápustné šrouby</a:t>
            </a:r>
            <a:endParaRPr lang="cs-CZ" sz="2800" b="1" dirty="0"/>
          </a:p>
        </p:txBody>
      </p:sp>
      <p:pic>
        <p:nvPicPr>
          <p:cNvPr id="16" name="Picture 5" descr="skenovat002"/>
          <p:cNvPicPr>
            <a:picLocks noChangeAspect="1" noChangeArrowheads="1"/>
          </p:cNvPicPr>
          <p:nvPr/>
        </p:nvPicPr>
        <p:blipFill rotWithShape="1">
          <a:blip r:embed="rId4">
            <a:extLst>
              <a:ext uri="{28A0092B-C50C-407E-A947-70E740481C1C}">
                <a14:useLocalDpi xmlns:a14="http://schemas.microsoft.com/office/drawing/2010/main" val="0"/>
              </a:ext>
            </a:extLst>
          </a:blip>
          <a:srcRect l="20397" t="63629" r="60326" b="1604"/>
          <a:stretch/>
        </p:blipFill>
        <p:spPr>
          <a:xfrm rot="16080000" flipH="1">
            <a:off x="1684687" y="1222131"/>
            <a:ext cx="1934717" cy="286306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8" name="Picture 5" descr="skenovat002"/>
          <p:cNvPicPr>
            <a:picLocks noChangeAspect="1" noChangeArrowheads="1"/>
          </p:cNvPicPr>
          <p:nvPr/>
        </p:nvPicPr>
        <p:blipFill>
          <a:blip r:embed="rId4">
            <a:extLst>
              <a:ext uri="{28A0092B-C50C-407E-A947-70E740481C1C}">
                <a14:useLocalDpi xmlns:a14="http://schemas.microsoft.com/office/drawing/2010/main" val="0"/>
              </a:ext>
            </a:extLst>
          </a:blip>
          <a:srcRect l="16524" t="18179" r="59596" b="43309"/>
          <a:stretch>
            <a:fillRect/>
          </a:stretch>
        </p:blipFill>
        <p:spPr>
          <a:xfrm rot="16080000" flipH="1">
            <a:off x="1539684" y="3226693"/>
            <a:ext cx="2233402" cy="28812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2" name="Picture 5" descr="skenovat002"/>
          <p:cNvPicPr>
            <a:picLocks noChangeAspect="1" noChangeArrowheads="1"/>
          </p:cNvPicPr>
          <p:nvPr/>
        </p:nvPicPr>
        <p:blipFill rotWithShape="1">
          <a:blip r:embed="rId4">
            <a:extLst>
              <a:ext uri="{28A0092B-C50C-407E-A947-70E740481C1C}">
                <a14:useLocalDpi xmlns:a14="http://schemas.microsoft.com/office/drawing/2010/main" val="0"/>
              </a:ext>
            </a:extLst>
          </a:blip>
          <a:srcRect l="65187" t="65714" r="12077" b="4361"/>
          <a:stretch/>
        </p:blipFill>
        <p:spPr>
          <a:xfrm rot="5400000">
            <a:off x="5348732" y="3206097"/>
            <a:ext cx="2014017" cy="299465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3" name="Rectangle 4"/>
          <p:cNvSpPr txBox="1">
            <a:spLocks noChangeArrowheads="1"/>
          </p:cNvSpPr>
          <p:nvPr/>
        </p:nvSpPr>
        <p:spPr>
          <a:xfrm>
            <a:off x="4547271" y="1988840"/>
            <a:ext cx="3384377" cy="2016497"/>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cs-CZ" sz="2000" b="1" dirty="0" smtClean="0"/>
              <a:t>Šrouby prochází s vůlí spojovanou součástí, kdežto v druhé části se zatáhnou do závitu neprůchozí díry.</a:t>
            </a:r>
          </a:p>
          <a:p>
            <a:endParaRPr lang="cs-CZ" sz="2800" dirty="0" smtClean="0"/>
          </a:p>
        </p:txBody>
      </p:sp>
    </p:spTree>
    <p:extLst>
      <p:ext uri="{BB962C8B-B14F-4D97-AF65-F5344CB8AC3E}">
        <p14:creationId xmlns:p14="http://schemas.microsoft.com/office/powerpoint/2010/main" val="9466932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2AA45ADB-25AB-41AF-8009-431289D2BC3B}" type="slidenum">
              <a:rPr lang="cs-CZ" sz="1200">
                <a:solidFill>
                  <a:schemeClr val="tx1">
                    <a:tint val="75000"/>
                  </a:schemeClr>
                </a:solidFill>
                <a:latin typeface="+mn-lt"/>
              </a:rPr>
              <a:pPr algn="r" fontAlgn="auto">
                <a:spcBef>
                  <a:spcPts val="0"/>
                </a:spcBef>
                <a:spcAft>
                  <a:spcPts val="0"/>
                </a:spcAft>
                <a:defRPr/>
              </a:pPr>
              <a:t>9</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1843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0" name="Nadpis 1"/>
          <p:cNvSpPr>
            <a:spLocks/>
          </p:cNvSpPr>
          <p:nvPr/>
        </p:nvSpPr>
        <p:spPr bwMode="auto">
          <a:xfrm>
            <a:off x="457200" y="1052513"/>
            <a:ext cx="8291513"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lang="cs-CZ" sz="2800" b="1">
              <a:solidFill>
                <a:schemeClr val="tx2"/>
              </a:solidFill>
            </a:endParaRPr>
          </a:p>
        </p:txBody>
      </p:sp>
      <p:sp>
        <p:nvSpPr>
          <p:cNvPr id="18441"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18" name="Rectangle 3"/>
          <p:cNvSpPr txBox="1">
            <a:spLocks noChangeArrowheads="1"/>
          </p:cNvSpPr>
          <p:nvPr/>
        </p:nvSpPr>
        <p:spPr>
          <a:xfrm>
            <a:off x="611560" y="1600200"/>
            <a:ext cx="8229600" cy="4525963"/>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None/>
            </a:pPr>
            <a:r>
              <a:rPr lang="cs-CZ" dirty="0" smtClean="0"/>
              <a:t>	</a:t>
            </a:r>
            <a:endParaRPr lang="cs-CZ" dirty="0" smtClean="0">
              <a:solidFill>
                <a:srgbClr val="C00000"/>
              </a:solidFill>
            </a:endParaRPr>
          </a:p>
          <a:p>
            <a:pPr>
              <a:buFontTx/>
              <a:buNone/>
            </a:pPr>
            <a:r>
              <a:rPr lang="cs-CZ" sz="2400" dirty="0" smtClean="0">
                <a:solidFill>
                  <a:srgbClr val="C00000"/>
                </a:solidFill>
              </a:rPr>
              <a:t>	</a:t>
            </a:r>
            <a:endParaRPr lang="cs-CZ" b="1" dirty="0" smtClean="0"/>
          </a:p>
        </p:txBody>
      </p:sp>
      <p:sp>
        <p:nvSpPr>
          <p:cNvPr id="4" name="TextovéPole 3"/>
          <p:cNvSpPr txBox="1"/>
          <p:nvPr/>
        </p:nvSpPr>
        <p:spPr>
          <a:xfrm>
            <a:off x="1475581" y="1196752"/>
            <a:ext cx="6768827" cy="954107"/>
          </a:xfrm>
          <a:prstGeom prst="rect">
            <a:avLst/>
          </a:prstGeom>
          <a:noFill/>
        </p:spPr>
        <p:txBody>
          <a:bodyPr wrap="square" rtlCol="0">
            <a:spAutoFit/>
          </a:bodyPr>
          <a:lstStyle/>
          <a:p>
            <a:r>
              <a:rPr lang="cs-CZ" sz="2800" b="1" dirty="0" smtClean="0"/>
              <a:t>Závrtné šrouby  		Stavěcí </a:t>
            </a:r>
            <a:r>
              <a:rPr lang="cs-CZ" sz="2800" b="1" dirty="0"/>
              <a:t>šrouby</a:t>
            </a:r>
          </a:p>
          <a:p>
            <a:endParaRPr lang="cs-CZ" sz="2800" b="1" dirty="0"/>
          </a:p>
        </p:txBody>
      </p:sp>
      <p:pic>
        <p:nvPicPr>
          <p:cNvPr id="22" name="Picture 3" descr="C:\Users\Riha\Pictures\Šr spoje\Obrázek (6).jpg"/>
          <p:cNvPicPr>
            <a:picLocks noChangeAspect="1" noChangeArrowheads="1"/>
          </p:cNvPicPr>
          <p:nvPr/>
        </p:nvPicPr>
        <p:blipFill rotWithShape="1">
          <a:blip r:embed="rId4">
            <a:extLst>
              <a:ext uri="{28A0092B-C50C-407E-A947-70E740481C1C}">
                <a14:useLocalDpi xmlns:a14="http://schemas.microsoft.com/office/drawing/2010/main" val="0"/>
              </a:ext>
            </a:extLst>
          </a:blip>
          <a:srcRect l="35221" t="10818" r="51495" b="4413"/>
          <a:stretch/>
        </p:blipFill>
        <p:spPr bwMode="auto">
          <a:xfrm rot="16200000">
            <a:off x="5912029" y="2899654"/>
            <a:ext cx="1392540" cy="331959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E:\2013-06-06\IMAGE0183.JPG"/>
          <p:cNvPicPr>
            <a:picLocks noChangeAspect="1" noChangeArrowheads="1"/>
          </p:cNvPicPr>
          <p:nvPr/>
        </p:nvPicPr>
        <p:blipFill rotWithShape="1">
          <a:blip r:embed="rId5">
            <a:extLst>
              <a:ext uri="{28A0092B-C50C-407E-A947-70E740481C1C}">
                <a14:useLocalDpi xmlns:a14="http://schemas.microsoft.com/office/drawing/2010/main" val="0"/>
              </a:ext>
            </a:extLst>
          </a:blip>
          <a:srcRect l="3441" t="7029" r="3677" b="50227"/>
          <a:stretch/>
        </p:blipFill>
        <p:spPr bwMode="auto">
          <a:xfrm>
            <a:off x="763125" y="2060575"/>
            <a:ext cx="3423045" cy="1542012"/>
          </a:xfrm>
          <a:prstGeom prst="rect">
            <a:avLst/>
          </a:prstGeom>
          <a:noFill/>
          <a:extLst>
            <a:ext uri="{909E8E84-426E-40DD-AFC4-6F175D3DCCD1}">
              <a14:hiddenFill xmlns:a14="http://schemas.microsoft.com/office/drawing/2010/main">
                <a:solidFill>
                  <a:srgbClr val="FFFFFF"/>
                </a:solidFill>
              </a14:hiddenFill>
            </a:ext>
          </a:extLst>
        </p:spPr>
      </p:pic>
      <p:sp>
        <p:nvSpPr>
          <p:cNvPr id="10" name="TextovéPole 9"/>
          <p:cNvSpPr txBox="1"/>
          <p:nvPr/>
        </p:nvSpPr>
        <p:spPr>
          <a:xfrm>
            <a:off x="1015723" y="3933056"/>
            <a:ext cx="3168390" cy="1908215"/>
          </a:xfrm>
          <a:prstGeom prst="rect">
            <a:avLst/>
          </a:prstGeom>
          <a:noFill/>
        </p:spPr>
        <p:txBody>
          <a:bodyPr wrap="square" rtlCol="0">
            <a:spAutoFit/>
          </a:bodyPr>
          <a:lstStyle/>
          <a:p>
            <a:pPr algn="ctr"/>
            <a:r>
              <a:rPr lang="cs-CZ" sz="2000" b="1" dirty="0"/>
              <a:t>Tyto šrouby slouží ke spojení např. přestavitelných lišt, vík spalovacích motorů automobilů apod.</a:t>
            </a:r>
          </a:p>
          <a:p>
            <a:endParaRPr lang="cs-CZ" dirty="0"/>
          </a:p>
        </p:txBody>
      </p:sp>
      <p:sp>
        <p:nvSpPr>
          <p:cNvPr id="11" name="TextovéPole 10"/>
          <p:cNvSpPr txBox="1"/>
          <p:nvPr/>
        </p:nvSpPr>
        <p:spPr>
          <a:xfrm>
            <a:off x="4897534" y="2339138"/>
            <a:ext cx="3302439" cy="984885"/>
          </a:xfrm>
          <a:prstGeom prst="rect">
            <a:avLst/>
          </a:prstGeom>
          <a:noFill/>
        </p:spPr>
        <p:txBody>
          <a:bodyPr wrap="square" rtlCol="0">
            <a:spAutoFit/>
          </a:bodyPr>
          <a:lstStyle/>
          <a:p>
            <a:pPr algn="ctr"/>
            <a:r>
              <a:rPr lang="cs-CZ" sz="2000" b="1" dirty="0"/>
              <a:t>Ustavují a zajišťují součásti do žádané polohy.</a:t>
            </a:r>
          </a:p>
          <a:p>
            <a:endParaRPr lang="cs-CZ" dirty="0"/>
          </a:p>
        </p:txBody>
      </p:sp>
    </p:spTree>
    <p:extLst>
      <p:ext uri="{BB962C8B-B14F-4D97-AF65-F5344CB8AC3E}">
        <p14:creationId xmlns:p14="http://schemas.microsoft.com/office/powerpoint/2010/main" val="124904184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10</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Nadpis 1"/>
          <p:cNvSpPr>
            <a:spLocks/>
          </p:cNvSpPr>
          <p:nvPr/>
        </p:nvSpPr>
        <p:spPr bwMode="auto">
          <a:xfrm>
            <a:off x="457200" y="1052513"/>
            <a:ext cx="8291513"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lang="cs-CZ" sz="2800" b="1">
              <a:solidFill>
                <a:schemeClr val="tx2"/>
              </a:solidFill>
            </a:endParaRPr>
          </a:p>
        </p:txBody>
      </p:sp>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16" name="Rectangle 2"/>
          <p:cNvSpPr txBox="1">
            <a:spLocks noChangeArrowheads="1"/>
          </p:cNvSpPr>
          <p:nvPr/>
        </p:nvSpPr>
        <p:spPr>
          <a:xfrm>
            <a:off x="457200" y="1102519"/>
            <a:ext cx="8229600" cy="5715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cs-CZ" sz="2800" b="1" dirty="0" smtClean="0"/>
              <a:t>    Rozpěrné šrouby		Pružné šrouby</a:t>
            </a:r>
          </a:p>
        </p:txBody>
      </p:sp>
      <p:pic>
        <p:nvPicPr>
          <p:cNvPr id="17" name="Picture 5" descr="skenovat003"/>
          <p:cNvPicPr>
            <a:picLocks noChangeAspect="1" noChangeArrowheads="1"/>
          </p:cNvPicPr>
          <p:nvPr/>
        </p:nvPicPr>
        <p:blipFill rotWithShape="1">
          <a:blip r:embed="rId4">
            <a:extLst>
              <a:ext uri="{28A0092B-C50C-407E-A947-70E740481C1C}">
                <a14:useLocalDpi xmlns:a14="http://schemas.microsoft.com/office/drawing/2010/main" val="0"/>
              </a:ext>
            </a:extLst>
          </a:blip>
          <a:srcRect l="54870" t="2612" r="29321" b="59164"/>
          <a:stretch/>
        </p:blipFill>
        <p:spPr>
          <a:xfrm rot="5400000">
            <a:off x="1014058" y="3315154"/>
            <a:ext cx="2149192" cy="25209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extovéPole 1"/>
          <p:cNvSpPr txBox="1"/>
          <p:nvPr/>
        </p:nvSpPr>
        <p:spPr>
          <a:xfrm>
            <a:off x="828204" y="1772816"/>
            <a:ext cx="2664296" cy="1631216"/>
          </a:xfrm>
          <a:prstGeom prst="rect">
            <a:avLst/>
          </a:prstGeom>
          <a:noFill/>
        </p:spPr>
        <p:txBody>
          <a:bodyPr wrap="square" rtlCol="0">
            <a:spAutoFit/>
          </a:bodyPr>
          <a:lstStyle/>
          <a:p>
            <a:pPr algn="ctr"/>
            <a:r>
              <a:rPr lang="cs-CZ" sz="2000" b="1" dirty="0"/>
              <a:t>Slouží k udržování určité vzdálenosti nebo se používají při montážích přístrojů do kontrolních </a:t>
            </a:r>
            <a:r>
              <a:rPr lang="cs-CZ" sz="2000" b="1" dirty="0" smtClean="0"/>
              <a:t>panelů.</a:t>
            </a:r>
            <a:endParaRPr lang="cs-CZ" sz="2000" dirty="0"/>
          </a:p>
        </p:txBody>
      </p:sp>
      <p:pic>
        <p:nvPicPr>
          <p:cNvPr id="3074" name="Picture 2" descr="E:\2013-06-06\IMAGE0183.JPG"/>
          <p:cNvPicPr>
            <a:picLocks noChangeAspect="1" noChangeArrowheads="1"/>
          </p:cNvPicPr>
          <p:nvPr/>
        </p:nvPicPr>
        <p:blipFill rotWithShape="1">
          <a:blip r:embed="rId5">
            <a:extLst>
              <a:ext uri="{28A0092B-C50C-407E-A947-70E740481C1C}">
                <a14:useLocalDpi xmlns:a14="http://schemas.microsoft.com/office/drawing/2010/main" val="0"/>
              </a:ext>
            </a:extLst>
          </a:blip>
          <a:srcRect l="4016" t="61825" r="6366" b="4222"/>
          <a:stretch/>
        </p:blipFill>
        <p:spPr bwMode="auto">
          <a:xfrm>
            <a:off x="4717559" y="1923904"/>
            <a:ext cx="3525231" cy="1307372"/>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4694601" y="3867902"/>
            <a:ext cx="3742873" cy="1477328"/>
          </a:xfrm>
          <a:prstGeom prst="rect">
            <a:avLst/>
          </a:prstGeom>
          <a:noFill/>
        </p:spPr>
        <p:txBody>
          <a:bodyPr wrap="square" rtlCol="0">
            <a:spAutoFit/>
          </a:bodyPr>
          <a:lstStyle/>
          <a:p>
            <a:pPr algn="ctr"/>
            <a:r>
              <a:rPr lang="cs-CZ" b="1" dirty="0" smtClean="0"/>
              <a:t>Používají se např. pro ojnice a vysokotlaké přírubové spoje.</a:t>
            </a:r>
          </a:p>
          <a:p>
            <a:pPr algn="ctr"/>
            <a:r>
              <a:rPr lang="cs-CZ" b="1" dirty="0" smtClean="0"/>
              <a:t>Jejich dlouhý a tenký dřík se při utahování elasticky protahuje. </a:t>
            </a:r>
          </a:p>
          <a:p>
            <a:pPr algn="ctr"/>
            <a:r>
              <a:rPr lang="cs-CZ" b="1" dirty="0" smtClean="0"/>
              <a:t>Tyto šrouby není nutné pojišťovat.</a:t>
            </a:r>
            <a:endParaRPr lang="cs-CZ" b="1" dirty="0"/>
          </a:p>
        </p:txBody>
      </p:sp>
    </p:spTree>
    <p:extLst>
      <p:ext uri="{BB962C8B-B14F-4D97-AF65-F5344CB8AC3E}">
        <p14:creationId xmlns:p14="http://schemas.microsoft.com/office/powerpoint/2010/main" val="31094218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11</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Nadpis 1"/>
          <p:cNvSpPr>
            <a:spLocks/>
          </p:cNvSpPr>
          <p:nvPr/>
        </p:nvSpPr>
        <p:spPr bwMode="auto">
          <a:xfrm>
            <a:off x="457200" y="1052513"/>
            <a:ext cx="8291513"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endParaRPr lang="cs-CZ" sz="2800" b="1">
              <a:solidFill>
                <a:schemeClr val="tx2"/>
              </a:solidFill>
            </a:endParaRPr>
          </a:p>
        </p:txBody>
      </p:sp>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pic>
        <p:nvPicPr>
          <p:cNvPr id="13" name="Picture 3" descr="C:\Users\Riha\Pictures\Šr spoje\Obrázek (6).jpg"/>
          <p:cNvPicPr>
            <a:picLocks noChangeAspect="1" noChangeArrowheads="1"/>
          </p:cNvPicPr>
          <p:nvPr/>
        </p:nvPicPr>
        <p:blipFill rotWithShape="1">
          <a:blip r:embed="rId4">
            <a:extLst>
              <a:ext uri="{28A0092B-C50C-407E-A947-70E740481C1C}">
                <a14:useLocalDpi xmlns:a14="http://schemas.microsoft.com/office/drawing/2010/main" val="0"/>
              </a:ext>
            </a:extLst>
          </a:blip>
          <a:srcRect l="22264" t="51736" r="67505" b="11520"/>
          <a:stretch/>
        </p:blipFill>
        <p:spPr bwMode="auto">
          <a:xfrm rot="16200000">
            <a:off x="5964421" y="4109750"/>
            <a:ext cx="1403713" cy="1883505"/>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1115616" y="1304925"/>
            <a:ext cx="7056784" cy="523220"/>
          </a:xfrm>
          <a:prstGeom prst="rect">
            <a:avLst/>
          </a:prstGeom>
          <a:noFill/>
        </p:spPr>
        <p:txBody>
          <a:bodyPr wrap="square" rtlCol="0">
            <a:spAutoFit/>
          </a:bodyPr>
          <a:lstStyle/>
          <a:p>
            <a:r>
              <a:rPr lang="cs-CZ" sz="2800" b="1" dirty="0" smtClean="0"/>
              <a:t>Šrouby do plechu   	   Závrtné šrouby</a:t>
            </a:r>
            <a:endParaRPr lang="cs-CZ" sz="2800" b="1" dirty="0"/>
          </a:p>
        </p:txBody>
      </p:sp>
      <p:sp>
        <p:nvSpPr>
          <p:cNvPr id="6" name="TextovéPole 5"/>
          <p:cNvSpPr txBox="1"/>
          <p:nvPr/>
        </p:nvSpPr>
        <p:spPr>
          <a:xfrm>
            <a:off x="815050" y="3853055"/>
            <a:ext cx="3096344" cy="1938992"/>
          </a:xfrm>
          <a:prstGeom prst="rect">
            <a:avLst/>
          </a:prstGeom>
          <a:noFill/>
        </p:spPr>
        <p:txBody>
          <a:bodyPr wrap="square" rtlCol="0">
            <a:spAutoFit/>
          </a:bodyPr>
          <a:lstStyle/>
          <a:p>
            <a:pPr algn="ctr"/>
            <a:r>
              <a:rPr lang="cs-CZ" sz="2000" b="1" dirty="0" smtClean="0"/>
              <a:t>Jsou tepelně zpracovány na vyšší pevnost. Mají závit s ostrými hranami a velkým stoupáním. Používají se pro spojování plechů až do tloušťky 2,5 mm.</a:t>
            </a:r>
            <a:endParaRPr lang="cs-CZ" sz="2000" b="1" dirty="0"/>
          </a:p>
        </p:txBody>
      </p:sp>
      <p:pic>
        <p:nvPicPr>
          <p:cNvPr id="18" name="Picture 3" descr="C:\Users\Riha\Pictures\Šr spoje\Obrázek (6).jpg"/>
          <p:cNvPicPr>
            <a:picLocks noChangeAspect="1" noChangeArrowheads="1"/>
          </p:cNvPicPr>
          <p:nvPr/>
        </p:nvPicPr>
        <p:blipFill rotWithShape="1">
          <a:blip r:embed="rId4">
            <a:extLst>
              <a:ext uri="{28A0092B-C50C-407E-A947-70E740481C1C}">
                <a14:useLocalDpi xmlns:a14="http://schemas.microsoft.com/office/drawing/2010/main" val="0"/>
              </a:ext>
            </a:extLst>
          </a:blip>
          <a:srcRect l="23544" t="20758" r="68613" b="53671"/>
          <a:stretch/>
        </p:blipFill>
        <p:spPr bwMode="auto">
          <a:xfrm rot="16200000">
            <a:off x="1506110" y="2071052"/>
            <a:ext cx="1601062" cy="1949999"/>
          </a:xfrm>
          <a:prstGeom prst="rect">
            <a:avLst/>
          </a:prstGeom>
          <a:noFill/>
          <a:extLst>
            <a:ext uri="{909E8E84-426E-40DD-AFC4-6F175D3DCCD1}">
              <a14:hiddenFill xmlns:a14="http://schemas.microsoft.com/office/drawing/2010/main">
                <a:solidFill>
                  <a:srgbClr val="FFFFFF"/>
                </a:solidFill>
              </a14:hiddenFill>
            </a:ext>
          </a:extLst>
        </p:spPr>
      </p:pic>
      <p:sp>
        <p:nvSpPr>
          <p:cNvPr id="9" name="TextovéPole 8"/>
          <p:cNvSpPr txBox="1"/>
          <p:nvPr/>
        </p:nvSpPr>
        <p:spPr>
          <a:xfrm>
            <a:off x="4860032" y="2052638"/>
            <a:ext cx="3384376" cy="2246769"/>
          </a:xfrm>
          <a:prstGeom prst="rect">
            <a:avLst/>
          </a:prstGeom>
          <a:noFill/>
        </p:spPr>
        <p:txBody>
          <a:bodyPr wrap="square" rtlCol="0">
            <a:spAutoFit/>
          </a:bodyPr>
          <a:lstStyle/>
          <a:p>
            <a:pPr algn="ctr"/>
            <a:r>
              <a:rPr lang="cs-CZ" sz="2000" b="1" dirty="0" smtClean="0"/>
              <a:t>Závrtné šrouby se podobají šroubům do plechu. Mají ale na začátku dříku vrtací hrot pro vrtání díry pro závit. Těmito šrouby je možné vytvářet spoje až do síly materiálu 10 mm.</a:t>
            </a:r>
            <a:endParaRPr lang="cs-CZ" sz="2000" b="1" dirty="0"/>
          </a:p>
        </p:txBody>
      </p:sp>
    </p:spTree>
    <p:extLst>
      <p:ext uri="{BB962C8B-B14F-4D97-AF65-F5344CB8AC3E}">
        <p14:creationId xmlns:p14="http://schemas.microsoft.com/office/powerpoint/2010/main" val="331950372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12</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ovéPole 1"/>
          <p:cNvSpPr txBox="1"/>
          <p:nvPr/>
        </p:nvSpPr>
        <p:spPr>
          <a:xfrm>
            <a:off x="1835236" y="1052736"/>
            <a:ext cx="5904656" cy="523220"/>
          </a:xfrm>
          <a:prstGeom prst="rect">
            <a:avLst/>
          </a:prstGeom>
          <a:noFill/>
        </p:spPr>
        <p:txBody>
          <a:bodyPr wrap="square" rtlCol="0">
            <a:spAutoFit/>
          </a:bodyPr>
          <a:lstStyle/>
          <a:p>
            <a:pPr algn="ctr"/>
            <a:r>
              <a:rPr lang="cs-CZ" sz="2800" b="1" dirty="0" smtClean="0"/>
              <a:t>Protlačovací závrtné šrouby</a:t>
            </a:r>
            <a:endParaRPr lang="cs-CZ" sz="2800" b="1" dirty="0"/>
          </a:p>
        </p:txBody>
      </p:sp>
      <p:pic>
        <p:nvPicPr>
          <p:cNvPr id="16" name="Picture 3" descr="C:\Users\Riha\Pictures\Šr spoje\Obrázek (6).jpg"/>
          <p:cNvPicPr>
            <a:picLocks noChangeAspect="1" noChangeArrowheads="1"/>
          </p:cNvPicPr>
          <p:nvPr/>
        </p:nvPicPr>
        <p:blipFill rotWithShape="1">
          <a:blip r:embed="rId4">
            <a:extLst>
              <a:ext uri="{28A0092B-C50C-407E-A947-70E740481C1C}">
                <a14:useLocalDpi xmlns:a14="http://schemas.microsoft.com/office/drawing/2010/main" val="0"/>
              </a:ext>
            </a:extLst>
          </a:blip>
          <a:srcRect l="4741" t="14029" r="82790" b="3605"/>
          <a:stretch/>
        </p:blipFill>
        <p:spPr bwMode="auto">
          <a:xfrm rot="16200000">
            <a:off x="3851049" y="-783467"/>
            <a:ext cx="1728192" cy="6696743"/>
          </a:xfrm>
          <a:prstGeom prst="rect">
            <a:avLst/>
          </a:prstGeom>
          <a:noFill/>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a:off x="821970" y="4005064"/>
            <a:ext cx="7786191" cy="1631216"/>
          </a:xfrm>
          <a:prstGeom prst="rect">
            <a:avLst/>
          </a:prstGeom>
          <a:noFill/>
        </p:spPr>
        <p:txBody>
          <a:bodyPr wrap="square" rtlCol="0">
            <a:spAutoFit/>
          </a:bodyPr>
          <a:lstStyle/>
          <a:p>
            <a:pPr algn="ctr"/>
            <a:r>
              <a:rPr lang="cs-CZ" sz="2000" b="1" dirty="0" smtClean="0"/>
              <a:t>Tyto šrouby vyžadují k montáži vysoké otáčky. Tlakem na šroub se dosáhne vývinu třecího tepla</a:t>
            </a:r>
            <a:r>
              <a:rPr lang="cs-CZ" sz="2000" b="1" dirty="0"/>
              <a:t> </a:t>
            </a:r>
            <a:r>
              <a:rPr lang="cs-CZ" sz="2000" b="1" dirty="0" smtClean="0"/>
              <a:t>mezi hrotem a plechem. Ten se nataví a pak vytvoří šroub nejprve otvor a v něm pak závit. </a:t>
            </a:r>
          </a:p>
          <a:p>
            <a:pPr algn="ctr"/>
            <a:r>
              <a:rPr lang="cs-CZ" sz="2000" b="1" dirty="0" smtClean="0"/>
              <a:t>Při chladnutí se plech s vnitřním závitem smrští a spoj se tím zpevní. Tyto spoje není proto třeba jistit proti uvolnění.</a:t>
            </a:r>
            <a:endParaRPr lang="cs-CZ" sz="2000" b="1" dirty="0"/>
          </a:p>
        </p:txBody>
      </p:sp>
    </p:spTree>
    <p:extLst>
      <p:ext uri="{BB962C8B-B14F-4D97-AF65-F5344CB8AC3E}">
        <p14:creationId xmlns:p14="http://schemas.microsoft.com/office/powerpoint/2010/main" val="4933876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13</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ovéPole 1"/>
          <p:cNvSpPr txBox="1"/>
          <p:nvPr/>
        </p:nvSpPr>
        <p:spPr>
          <a:xfrm>
            <a:off x="899592" y="1077691"/>
            <a:ext cx="7056783" cy="523220"/>
          </a:xfrm>
          <a:prstGeom prst="rect">
            <a:avLst/>
          </a:prstGeom>
          <a:noFill/>
        </p:spPr>
        <p:txBody>
          <a:bodyPr wrap="square" rtlCol="0">
            <a:spAutoFit/>
          </a:bodyPr>
          <a:lstStyle/>
          <a:p>
            <a:pPr algn="ctr"/>
            <a:r>
              <a:rPr lang="cs-CZ" sz="2800" b="1" dirty="0" smtClean="0"/>
              <a:t>Různé typy pojišťovacích matic</a:t>
            </a:r>
            <a:endParaRPr lang="cs-CZ" sz="2800" b="1" dirty="0"/>
          </a:p>
        </p:txBody>
      </p:sp>
      <p:pic>
        <p:nvPicPr>
          <p:cNvPr id="10" name="Picture 2" descr="C:\Users\Riha\Pictures\Šr spoje\matice.jpeg"/>
          <p:cNvPicPr>
            <a:picLocks noChangeAspect="1" noChangeArrowheads="1"/>
          </p:cNvPicPr>
          <p:nvPr/>
        </p:nvPicPr>
        <p:blipFill rotWithShape="1">
          <a:blip r:embed="rId4">
            <a:extLst>
              <a:ext uri="{28A0092B-C50C-407E-A947-70E740481C1C}">
                <a14:useLocalDpi xmlns:a14="http://schemas.microsoft.com/office/drawing/2010/main" val="0"/>
              </a:ext>
            </a:extLst>
          </a:blip>
          <a:srcRect l="15727" t="6783" r="17814" b="4474"/>
          <a:stretch/>
        </p:blipFill>
        <p:spPr bwMode="auto">
          <a:xfrm rot="16200000">
            <a:off x="2351942" y="-400050"/>
            <a:ext cx="4290648" cy="8255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21524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14</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ovéPole 1"/>
          <p:cNvSpPr txBox="1"/>
          <p:nvPr/>
        </p:nvSpPr>
        <p:spPr>
          <a:xfrm>
            <a:off x="1547664" y="1196752"/>
            <a:ext cx="6120680" cy="523220"/>
          </a:xfrm>
          <a:prstGeom prst="rect">
            <a:avLst/>
          </a:prstGeom>
          <a:noFill/>
        </p:spPr>
        <p:txBody>
          <a:bodyPr wrap="square" rtlCol="0">
            <a:spAutoFit/>
          </a:bodyPr>
          <a:lstStyle/>
          <a:p>
            <a:pPr algn="ctr"/>
            <a:r>
              <a:rPr lang="cs-CZ" sz="2800" b="1" dirty="0" smtClean="0"/>
              <a:t>Jištění šroubových spojů</a:t>
            </a:r>
            <a:endParaRPr lang="cs-CZ" sz="2800" b="1" dirty="0"/>
          </a:p>
        </p:txBody>
      </p:sp>
      <p:pic>
        <p:nvPicPr>
          <p:cNvPr id="10" name="Picture 4" descr="C:\Users\Riha\Pictures\Šr spoje\Obrázek (9).jpg"/>
          <p:cNvPicPr>
            <a:picLocks noChangeAspect="1" noChangeArrowheads="1"/>
          </p:cNvPicPr>
          <p:nvPr/>
        </p:nvPicPr>
        <p:blipFill rotWithShape="1">
          <a:blip r:embed="rId4">
            <a:extLst>
              <a:ext uri="{28A0092B-C50C-407E-A947-70E740481C1C}">
                <a14:useLocalDpi xmlns:a14="http://schemas.microsoft.com/office/drawing/2010/main" val="0"/>
              </a:ext>
            </a:extLst>
          </a:blip>
          <a:srcRect l="21785" t="75190" r="8897" b="5150"/>
          <a:stretch/>
        </p:blipFill>
        <p:spPr bwMode="auto">
          <a:xfrm rot="10800000">
            <a:off x="1208658" y="2078942"/>
            <a:ext cx="2520280" cy="168716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C:\Users\Riha\Pictures\Šr spoje\Obrázek (9).jpg"/>
          <p:cNvPicPr>
            <a:picLocks noChangeAspect="1" noChangeArrowheads="1"/>
          </p:cNvPicPr>
          <p:nvPr/>
        </p:nvPicPr>
        <p:blipFill rotWithShape="1">
          <a:blip r:embed="rId4">
            <a:extLst>
              <a:ext uri="{28A0092B-C50C-407E-A947-70E740481C1C}">
                <a14:useLocalDpi xmlns:a14="http://schemas.microsoft.com/office/drawing/2010/main" val="0"/>
              </a:ext>
            </a:extLst>
          </a:blip>
          <a:srcRect l="21785" t="59065" r="8897" b="25981"/>
          <a:stretch/>
        </p:blipFill>
        <p:spPr bwMode="auto">
          <a:xfrm rot="10800000">
            <a:off x="4729006" y="2049030"/>
            <a:ext cx="3111027" cy="1584176"/>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C:\Users\Riha\Pictures\Šr spoje\Obrázek (9).jpg"/>
          <p:cNvPicPr>
            <a:picLocks noChangeAspect="1" noChangeArrowheads="1"/>
          </p:cNvPicPr>
          <p:nvPr/>
        </p:nvPicPr>
        <p:blipFill rotWithShape="1">
          <a:blip r:embed="rId4">
            <a:extLst>
              <a:ext uri="{28A0092B-C50C-407E-A947-70E740481C1C}">
                <a14:useLocalDpi xmlns:a14="http://schemas.microsoft.com/office/drawing/2010/main" val="0"/>
              </a:ext>
            </a:extLst>
          </a:blip>
          <a:srcRect l="21785" t="34010" r="8897" b="46444"/>
          <a:stretch/>
        </p:blipFill>
        <p:spPr bwMode="auto">
          <a:xfrm rot="10800000">
            <a:off x="1177541" y="3861047"/>
            <a:ext cx="2757339" cy="183514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4" descr="C:\Users\Riha\Pictures\Šr spoje\Obrázek (9).jpg"/>
          <p:cNvPicPr>
            <a:picLocks noChangeAspect="1" noChangeArrowheads="1"/>
          </p:cNvPicPr>
          <p:nvPr/>
        </p:nvPicPr>
        <p:blipFill rotWithShape="1">
          <a:blip r:embed="rId4">
            <a:extLst>
              <a:ext uri="{28A0092B-C50C-407E-A947-70E740481C1C}">
                <a14:useLocalDpi xmlns:a14="http://schemas.microsoft.com/office/drawing/2010/main" val="0"/>
              </a:ext>
            </a:extLst>
          </a:blip>
          <a:srcRect l="21785" t="8955" r="8897" b="67564"/>
          <a:stretch/>
        </p:blipFill>
        <p:spPr bwMode="auto">
          <a:xfrm rot="10800000">
            <a:off x="5213813" y="3782034"/>
            <a:ext cx="2447103" cy="1956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215246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15</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9" name="TextovéPole 1"/>
          <p:cNvSpPr txBox="1">
            <a:spLocks noChangeArrowheads="1"/>
          </p:cNvSpPr>
          <p:nvPr/>
        </p:nvSpPr>
        <p:spPr bwMode="auto">
          <a:xfrm>
            <a:off x="3782308" y="1891137"/>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pic>
        <p:nvPicPr>
          <p:cNvPr id="1026" name="Picture 2" descr="C:\Users\Riha\Pictures\Šr spoje\Obrázek (8).jpg"/>
          <p:cNvPicPr>
            <a:picLocks noChangeAspect="1" noChangeArrowheads="1"/>
          </p:cNvPicPr>
          <p:nvPr/>
        </p:nvPicPr>
        <p:blipFill rotWithShape="1">
          <a:blip r:embed="rId4">
            <a:extLst>
              <a:ext uri="{28A0092B-C50C-407E-A947-70E740481C1C}">
                <a14:useLocalDpi xmlns:a14="http://schemas.microsoft.com/office/drawing/2010/main" val="0"/>
              </a:ext>
            </a:extLst>
          </a:blip>
          <a:srcRect l="4582" t="20070" r="5244" b="4157"/>
          <a:stretch/>
        </p:blipFill>
        <p:spPr bwMode="auto">
          <a:xfrm flipH="1" flipV="1">
            <a:off x="529797" y="2420888"/>
            <a:ext cx="8084406" cy="2880320"/>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251520" y="1268760"/>
            <a:ext cx="8568951" cy="523220"/>
          </a:xfrm>
          <a:prstGeom prst="rect">
            <a:avLst/>
          </a:prstGeom>
          <a:noFill/>
        </p:spPr>
        <p:txBody>
          <a:bodyPr wrap="square" rtlCol="0">
            <a:spAutoFit/>
          </a:bodyPr>
          <a:lstStyle/>
          <a:p>
            <a:pPr algn="ctr"/>
            <a:r>
              <a:rPr lang="cs-CZ" sz="2800" b="1" dirty="0" smtClean="0"/>
              <a:t>Mechanické pojistky šroubových spojů proti povolení</a:t>
            </a:r>
            <a:endParaRPr lang="cs-CZ" sz="2800" b="1" dirty="0"/>
          </a:p>
        </p:txBody>
      </p:sp>
    </p:spTree>
    <p:extLst>
      <p:ext uri="{BB962C8B-B14F-4D97-AF65-F5344CB8AC3E}">
        <p14:creationId xmlns:p14="http://schemas.microsoft.com/office/powerpoint/2010/main" val="86381616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16</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Nadpis 1"/>
          <p:cNvSpPr>
            <a:spLocks/>
          </p:cNvSpPr>
          <p:nvPr/>
        </p:nvSpPr>
        <p:spPr bwMode="auto">
          <a:xfrm>
            <a:off x="457200" y="1052513"/>
            <a:ext cx="8291513" cy="6482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r>
              <a:rPr lang="cs-CZ" sz="2800" b="1" dirty="0" smtClean="0">
                <a:solidFill>
                  <a:srgbClr val="0070C0"/>
                </a:solidFill>
              </a:rPr>
              <a:t>Kontrolní otázky</a:t>
            </a:r>
            <a:endParaRPr lang="cs-CZ" sz="2800" b="1" dirty="0">
              <a:solidFill>
                <a:srgbClr val="0070C0"/>
              </a:solidFill>
            </a:endParaRPr>
          </a:p>
        </p:txBody>
      </p:sp>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2" name="TextovéPole 1"/>
          <p:cNvSpPr txBox="1"/>
          <p:nvPr/>
        </p:nvSpPr>
        <p:spPr>
          <a:xfrm>
            <a:off x="827584" y="1916832"/>
            <a:ext cx="7786191" cy="3046988"/>
          </a:xfrm>
          <a:prstGeom prst="rect">
            <a:avLst/>
          </a:prstGeom>
          <a:noFill/>
        </p:spPr>
        <p:txBody>
          <a:bodyPr wrap="square" rtlCol="0">
            <a:spAutoFit/>
          </a:bodyPr>
          <a:lstStyle/>
          <a:p>
            <a:r>
              <a:rPr lang="cs-CZ" sz="2400" b="1" dirty="0" smtClean="0">
                <a:cs typeface="Arial" pitchFamily="34" charset="0"/>
              </a:rPr>
              <a:t>1, K čemu slouží pružiny?</a:t>
            </a:r>
          </a:p>
          <a:p>
            <a:r>
              <a:rPr lang="cs-CZ" sz="2400" b="1" dirty="0" smtClean="0">
                <a:cs typeface="Arial" pitchFamily="34" charset="0"/>
              </a:rPr>
              <a:t>2, </a:t>
            </a:r>
            <a:r>
              <a:rPr lang="cs-CZ" sz="2400" b="1" dirty="0">
                <a:cs typeface="Arial" pitchFamily="34" charset="0"/>
              </a:rPr>
              <a:t>P</a:t>
            </a:r>
            <a:r>
              <a:rPr lang="cs-CZ" sz="2400" b="1" dirty="0" smtClean="0">
                <a:cs typeface="Arial" pitchFamily="34" charset="0"/>
              </a:rPr>
              <a:t>odle jakých hledisek se pružiny rozdělují?</a:t>
            </a:r>
          </a:p>
          <a:p>
            <a:r>
              <a:rPr lang="cs-CZ" sz="2400" b="1" dirty="0" smtClean="0">
                <a:cs typeface="Arial" pitchFamily="34" charset="0"/>
              </a:rPr>
              <a:t>3, Jaké hodnoty definují pružinu?</a:t>
            </a:r>
          </a:p>
          <a:p>
            <a:r>
              <a:rPr lang="cs-CZ" sz="2400" b="1" dirty="0" smtClean="0">
                <a:cs typeface="Arial" pitchFamily="34" charset="0"/>
              </a:rPr>
              <a:t>4, Jaký je rozdíl v hustotě vinutí závitů tlačné a tažné </a:t>
            </a:r>
          </a:p>
          <a:p>
            <a:r>
              <a:rPr lang="cs-CZ" sz="2400" b="1" dirty="0">
                <a:cs typeface="Arial" pitchFamily="34" charset="0"/>
              </a:rPr>
              <a:t> </a:t>
            </a:r>
            <a:r>
              <a:rPr lang="cs-CZ" sz="2400" b="1" dirty="0" smtClean="0">
                <a:cs typeface="Arial" pitchFamily="34" charset="0"/>
              </a:rPr>
              <a:t>   pružiny?</a:t>
            </a:r>
          </a:p>
          <a:p>
            <a:r>
              <a:rPr lang="cs-CZ" sz="2400" b="1" dirty="0" smtClean="0">
                <a:cs typeface="Arial" pitchFamily="34" charset="0"/>
              </a:rPr>
              <a:t>5, Kde se používají listové pružiny ?</a:t>
            </a:r>
          </a:p>
          <a:p>
            <a:r>
              <a:rPr lang="cs-CZ" sz="2400" b="1" dirty="0" smtClean="0">
                <a:cs typeface="Arial" pitchFamily="34" charset="0"/>
              </a:rPr>
              <a:t>6, </a:t>
            </a:r>
            <a:r>
              <a:rPr lang="cs-CZ" sz="2400" b="1" dirty="0">
                <a:cs typeface="Arial" pitchFamily="34" charset="0"/>
              </a:rPr>
              <a:t>J</a:t>
            </a:r>
            <a:r>
              <a:rPr lang="cs-CZ" sz="2400" b="1" dirty="0" smtClean="0">
                <a:cs typeface="Arial" pitchFamily="34" charset="0"/>
              </a:rPr>
              <a:t>ak se konstrukčně liší pružnice od vinutých pružin?</a:t>
            </a:r>
          </a:p>
          <a:p>
            <a:r>
              <a:rPr lang="cs-CZ" sz="2400" b="1" dirty="0">
                <a:latin typeface="Arial" pitchFamily="34" charset="0"/>
                <a:cs typeface="Arial" pitchFamily="34" charset="0"/>
              </a:rPr>
              <a:t> </a:t>
            </a:r>
            <a:r>
              <a:rPr lang="cs-CZ" sz="2400" b="1" dirty="0" smtClean="0">
                <a:latin typeface="Arial" pitchFamily="34" charset="0"/>
                <a:cs typeface="Arial" pitchFamily="34" charset="0"/>
              </a:rPr>
              <a:t>   </a:t>
            </a:r>
          </a:p>
        </p:txBody>
      </p:sp>
    </p:spTree>
    <p:extLst>
      <p:ext uri="{BB962C8B-B14F-4D97-AF65-F5344CB8AC3E}">
        <p14:creationId xmlns:p14="http://schemas.microsoft.com/office/powerpoint/2010/main" val="366055345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4D54886-0651-41FA-AF54-F28F17A55342}" type="slidenum">
              <a:rPr lang="cs-CZ" sz="1200">
                <a:solidFill>
                  <a:schemeClr val="tx1">
                    <a:tint val="75000"/>
                  </a:schemeClr>
                </a:solidFill>
                <a:latin typeface="+mn-lt"/>
              </a:rPr>
              <a:pPr algn="r" fontAlgn="auto">
                <a:spcBef>
                  <a:spcPts val="0"/>
                </a:spcBef>
                <a:spcAft>
                  <a:spcPts val="0"/>
                </a:spcAft>
                <a:defRPr/>
              </a:pPr>
              <a:t>17</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Nadpis 1"/>
          <p:cNvSpPr>
            <a:spLocks/>
          </p:cNvSpPr>
          <p:nvPr/>
        </p:nvSpPr>
        <p:spPr bwMode="auto">
          <a:xfrm>
            <a:off x="457200" y="1052513"/>
            <a:ext cx="8291513"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algn="ctr"/>
            <a:r>
              <a:rPr lang="cs-CZ" sz="2800" b="1" smtClean="0">
                <a:solidFill>
                  <a:srgbClr val="0070C0"/>
                </a:solidFill>
              </a:rPr>
              <a:t>Použitá literatura</a:t>
            </a:r>
            <a:endParaRPr lang="cs-CZ" sz="2800" b="1" dirty="0">
              <a:solidFill>
                <a:srgbClr val="0070C0"/>
              </a:solidFill>
            </a:endParaRPr>
          </a:p>
        </p:txBody>
      </p:sp>
      <p:sp>
        <p:nvSpPr>
          <p:cNvPr id="20489" name="TextovéPole 1"/>
          <p:cNvSpPr txBox="1">
            <a:spLocks noChangeArrowheads="1"/>
          </p:cNvSpPr>
          <p:nvPr/>
        </p:nvSpPr>
        <p:spPr bwMode="auto">
          <a:xfrm>
            <a:off x="3492500" y="2060575"/>
            <a:ext cx="44640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a:p>
        </p:txBody>
      </p:sp>
      <p:sp>
        <p:nvSpPr>
          <p:cNvPr id="10" name="Zástupný symbol pro obsah 2"/>
          <p:cNvSpPr>
            <a:spLocks/>
          </p:cNvSpPr>
          <p:nvPr/>
        </p:nvSpPr>
        <p:spPr bwMode="auto">
          <a:xfrm>
            <a:off x="488156" y="1988840"/>
            <a:ext cx="8229600" cy="3556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eaLnBrk="0" hangingPunct="0">
              <a:spcBef>
                <a:spcPct val="20000"/>
              </a:spcBef>
            </a:pPr>
            <a:r>
              <a:rPr lang="cs-CZ" sz="1600" b="1" dirty="0"/>
              <a:t> </a:t>
            </a:r>
            <a:r>
              <a:rPr lang="cs-CZ" sz="1600" b="1" dirty="0" smtClean="0"/>
              <a:t>     </a:t>
            </a:r>
            <a:r>
              <a:rPr lang="cs-CZ" sz="1600" dirty="0" smtClean="0"/>
              <a:t>Fialová </a:t>
            </a:r>
            <a:r>
              <a:rPr lang="cs-CZ" sz="1600" dirty="0"/>
              <a:t>Ing. Dana, </a:t>
            </a:r>
            <a:r>
              <a:rPr lang="cs-CZ" sz="1600" dirty="0" err="1"/>
              <a:t>Gradek</a:t>
            </a:r>
            <a:r>
              <a:rPr lang="cs-CZ" sz="1600" dirty="0"/>
              <a:t> Ing. Vladislav, </a:t>
            </a:r>
            <a:r>
              <a:rPr lang="cs-CZ" sz="1600" i="1" dirty="0"/>
              <a:t>Zámečnické práce a údržba –Technologie </a:t>
            </a:r>
            <a:r>
              <a:rPr lang="cs-CZ" sz="1600" i="1" dirty="0" smtClean="0"/>
              <a:t>2. díl</a:t>
            </a:r>
          </a:p>
          <a:p>
            <a:pPr marL="342900" indent="-342900" eaLnBrk="0" hangingPunct="0">
              <a:spcBef>
                <a:spcPct val="20000"/>
              </a:spcBef>
            </a:pPr>
            <a:r>
              <a:rPr lang="cs-CZ" sz="1600" i="1" dirty="0"/>
              <a:t> </a:t>
            </a:r>
            <a:r>
              <a:rPr lang="cs-CZ" sz="1600" i="1" dirty="0" smtClean="0"/>
              <a:t>     učebnice </a:t>
            </a:r>
            <a:r>
              <a:rPr lang="cs-CZ" sz="1600" i="1" dirty="0"/>
              <a:t>pro SOU</a:t>
            </a:r>
            <a:r>
              <a:rPr lang="cs-CZ" sz="1600" dirty="0"/>
              <a:t>,  Praha, Parta 2006, ISBN </a:t>
            </a:r>
            <a:r>
              <a:rPr lang="cs-CZ" sz="1600" dirty="0" smtClean="0"/>
              <a:t>978-80-7320-105-0</a:t>
            </a:r>
            <a:endParaRPr lang="cs-CZ" sz="1600" dirty="0"/>
          </a:p>
          <a:p>
            <a:pPr marL="342900" indent="-342900" eaLnBrk="0" hangingPunct="0">
              <a:spcBef>
                <a:spcPct val="20000"/>
              </a:spcBef>
            </a:pPr>
            <a:r>
              <a:rPr lang="cs-CZ" sz="1600" dirty="0"/>
              <a:t>      použité obrázky: snímek č. 5</a:t>
            </a:r>
            <a:r>
              <a:rPr lang="cs-CZ" sz="1600" dirty="0" smtClean="0"/>
              <a:t>, </a:t>
            </a:r>
            <a:r>
              <a:rPr lang="cs-CZ" sz="1600" dirty="0"/>
              <a:t>str. </a:t>
            </a:r>
            <a:r>
              <a:rPr lang="cs-CZ" sz="1600" dirty="0" smtClean="0"/>
              <a:t>84, </a:t>
            </a:r>
            <a:r>
              <a:rPr lang="cs-CZ" sz="1600" dirty="0"/>
              <a:t>obr., </a:t>
            </a:r>
            <a:r>
              <a:rPr lang="cs-CZ" sz="1600" dirty="0" smtClean="0"/>
              <a:t>127</a:t>
            </a:r>
            <a:endParaRPr lang="cs-CZ" sz="1600" dirty="0"/>
          </a:p>
          <a:p>
            <a:pPr marL="342900" indent="-342900" eaLnBrk="0" hangingPunct="0">
              <a:spcBef>
                <a:spcPct val="20000"/>
              </a:spcBef>
            </a:pPr>
            <a:endParaRPr lang="cs-CZ" sz="1600" dirty="0"/>
          </a:p>
          <a:p>
            <a:pPr marL="342900" indent="-342900"/>
            <a:r>
              <a:rPr lang="cs-CZ" sz="1600" dirty="0"/>
              <a:t>      </a:t>
            </a:r>
            <a:r>
              <a:rPr lang="cs-CZ" sz="1600" dirty="0" smtClean="0"/>
              <a:t> </a:t>
            </a:r>
            <a:r>
              <a:rPr lang="cs-CZ" sz="1600" dirty="0" err="1" smtClean="0"/>
              <a:t>Dillinger</a:t>
            </a:r>
            <a:r>
              <a:rPr lang="cs-CZ" sz="1600" dirty="0" smtClean="0"/>
              <a:t> </a:t>
            </a:r>
            <a:r>
              <a:rPr lang="cs-CZ" sz="1600" dirty="0"/>
              <a:t>Josef </a:t>
            </a:r>
            <a:r>
              <a:rPr lang="cs-CZ" sz="1600" dirty="0" smtClean="0"/>
              <a:t>Ing. a </a:t>
            </a:r>
            <a:r>
              <a:rPr lang="cs-CZ" sz="1600" dirty="0"/>
              <a:t>kol., </a:t>
            </a:r>
            <a:r>
              <a:rPr lang="cs-CZ" sz="1600" i="1" dirty="0"/>
              <a:t>Moderní strojírenství pro školu i praxi,</a:t>
            </a:r>
            <a:r>
              <a:rPr lang="cs-CZ" sz="1600" dirty="0"/>
              <a:t> nakladatelství </a:t>
            </a:r>
            <a:r>
              <a:rPr lang="cs-CZ" sz="1600" dirty="0" smtClean="0"/>
              <a:t>Europa</a:t>
            </a:r>
          </a:p>
          <a:p>
            <a:pPr marL="342900" indent="-342900"/>
            <a:r>
              <a:rPr lang="cs-CZ" sz="1600" dirty="0"/>
              <a:t> </a:t>
            </a:r>
            <a:r>
              <a:rPr lang="cs-CZ" sz="1600" dirty="0" smtClean="0"/>
              <a:t>      Sobotáles, 2007</a:t>
            </a:r>
            <a:r>
              <a:rPr lang="cs-CZ" sz="1600" dirty="0"/>
              <a:t>, ISBN 978-80-86706-19-1, </a:t>
            </a:r>
            <a:endParaRPr lang="cs-CZ" sz="1600" dirty="0" smtClean="0"/>
          </a:p>
          <a:p>
            <a:pPr marL="342900" indent="-342900"/>
            <a:r>
              <a:rPr lang="cs-CZ" sz="1600" dirty="0"/>
              <a:t> </a:t>
            </a:r>
            <a:r>
              <a:rPr lang="cs-CZ" sz="1600" dirty="0" smtClean="0"/>
              <a:t>      použité </a:t>
            </a:r>
            <a:r>
              <a:rPr lang="cs-CZ" sz="1600" dirty="0"/>
              <a:t>obrázky: snímek č. 7</a:t>
            </a:r>
            <a:r>
              <a:rPr lang="cs-CZ" sz="1600" dirty="0" smtClean="0"/>
              <a:t>, </a:t>
            </a:r>
            <a:r>
              <a:rPr lang="cs-CZ" sz="1600" dirty="0"/>
              <a:t>str. </a:t>
            </a:r>
            <a:r>
              <a:rPr lang="cs-CZ" sz="1600" dirty="0" smtClean="0"/>
              <a:t>363, </a:t>
            </a:r>
            <a:r>
              <a:rPr lang="cs-CZ" sz="1600" dirty="0"/>
              <a:t>obr., 3</a:t>
            </a:r>
            <a:r>
              <a:rPr lang="cs-CZ" sz="1600" dirty="0" smtClean="0"/>
              <a:t>,  </a:t>
            </a:r>
            <a:r>
              <a:rPr lang="cs-CZ" sz="1600" dirty="0"/>
              <a:t>snímek č. 9</a:t>
            </a:r>
            <a:r>
              <a:rPr lang="cs-CZ" sz="1600" dirty="0" smtClean="0"/>
              <a:t>, str</a:t>
            </a:r>
            <a:r>
              <a:rPr lang="cs-CZ" sz="1600" dirty="0"/>
              <a:t>. </a:t>
            </a:r>
            <a:r>
              <a:rPr lang="cs-CZ" sz="1600" dirty="0" smtClean="0"/>
              <a:t>384, obr. 1, 4, snímek </a:t>
            </a:r>
            <a:r>
              <a:rPr lang="cs-CZ" sz="1600" dirty="0"/>
              <a:t>č. </a:t>
            </a:r>
            <a:r>
              <a:rPr lang="cs-CZ" sz="1600" dirty="0" smtClean="0"/>
              <a:t>10, </a:t>
            </a:r>
          </a:p>
          <a:p>
            <a:pPr marL="342900" indent="-342900"/>
            <a:r>
              <a:rPr lang="cs-CZ" sz="1600" dirty="0"/>
              <a:t> </a:t>
            </a:r>
            <a:r>
              <a:rPr lang="cs-CZ" sz="1600" dirty="0" smtClean="0"/>
              <a:t>      str</a:t>
            </a:r>
            <a:r>
              <a:rPr lang="cs-CZ" sz="1600" dirty="0"/>
              <a:t>. </a:t>
            </a:r>
            <a:r>
              <a:rPr lang="cs-CZ" sz="1600" dirty="0" smtClean="0"/>
              <a:t>364 </a:t>
            </a:r>
            <a:r>
              <a:rPr lang="cs-CZ" sz="1600" dirty="0"/>
              <a:t>, obr. </a:t>
            </a:r>
            <a:r>
              <a:rPr lang="cs-CZ" sz="1600" dirty="0" smtClean="0"/>
              <a:t>2, snímek č. 11, str</a:t>
            </a:r>
            <a:r>
              <a:rPr lang="cs-CZ" sz="1600" dirty="0"/>
              <a:t>. </a:t>
            </a:r>
            <a:r>
              <a:rPr lang="cs-CZ" sz="1600" dirty="0" smtClean="0"/>
              <a:t>364, </a:t>
            </a:r>
            <a:r>
              <a:rPr lang="cs-CZ" sz="1600" dirty="0"/>
              <a:t>obr. 5</a:t>
            </a:r>
            <a:r>
              <a:rPr lang="cs-CZ" sz="1600" dirty="0" smtClean="0"/>
              <a:t>, </a:t>
            </a:r>
            <a:r>
              <a:rPr lang="cs-CZ" sz="1600" dirty="0"/>
              <a:t>snímek č. </a:t>
            </a:r>
            <a:r>
              <a:rPr lang="cs-CZ" sz="1600" dirty="0" smtClean="0"/>
              <a:t>12, </a:t>
            </a:r>
            <a:r>
              <a:rPr lang="cs-CZ" sz="1600" dirty="0"/>
              <a:t>str. </a:t>
            </a:r>
            <a:r>
              <a:rPr lang="cs-CZ" sz="1600" dirty="0" smtClean="0"/>
              <a:t>364, </a:t>
            </a:r>
            <a:r>
              <a:rPr lang="cs-CZ" sz="1600" dirty="0"/>
              <a:t>obr., </a:t>
            </a:r>
            <a:r>
              <a:rPr lang="cs-CZ" sz="1600" dirty="0" smtClean="0"/>
              <a:t>6, snímek č. 13,</a:t>
            </a:r>
          </a:p>
          <a:p>
            <a:pPr marL="342900" indent="-342900"/>
            <a:r>
              <a:rPr lang="cs-CZ" sz="1600" dirty="0"/>
              <a:t> </a:t>
            </a:r>
            <a:r>
              <a:rPr lang="cs-CZ" sz="1600" dirty="0" smtClean="0"/>
              <a:t>      str. 365, tab. 1, </a:t>
            </a:r>
            <a:r>
              <a:rPr lang="cs-CZ" sz="1600" dirty="0"/>
              <a:t>snímek č. </a:t>
            </a:r>
            <a:r>
              <a:rPr lang="cs-CZ" sz="1600" dirty="0" smtClean="0"/>
              <a:t>14, </a:t>
            </a:r>
            <a:r>
              <a:rPr lang="cs-CZ" sz="1600" dirty="0"/>
              <a:t>str. </a:t>
            </a:r>
            <a:r>
              <a:rPr lang="cs-CZ" sz="1600" dirty="0" smtClean="0"/>
              <a:t>367, </a:t>
            </a:r>
            <a:r>
              <a:rPr lang="cs-CZ" sz="1600" dirty="0"/>
              <a:t>obr. </a:t>
            </a:r>
            <a:r>
              <a:rPr lang="cs-CZ" sz="1600" dirty="0" smtClean="0"/>
              <a:t>1, 2, </a:t>
            </a:r>
            <a:r>
              <a:rPr lang="cs-CZ" sz="1600" dirty="0"/>
              <a:t>snímek č. </a:t>
            </a:r>
            <a:r>
              <a:rPr lang="cs-CZ" sz="1600" dirty="0" smtClean="0"/>
              <a:t>15, </a:t>
            </a:r>
            <a:r>
              <a:rPr lang="cs-CZ" sz="1600" dirty="0"/>
              <a:t>str. 367, obr. 3</a:t>
            </a:r>
          </a:p>
          <a:p>
            <a:pPr marL="342900" indent="-342900"/>
            <a:endParaRPr lang="cs-CZ" sz="1600" dirty="0" smtClean="0"/>
          </a:p>
          <a:p>
            <a:pPr marL="342900" indent="-342900"/>
            <a:endParaRPr lang="cs-CZ" sz="1600" dirty="0"/>
          </a:p>
          <a:p>
            <a:r>
              <a:rPr lang="cs-CZ" sz="1600" dirty="0" smtClean="0"/>
              <a:t>      Doleček </a:t>
            </a:r>
            <a:r>
              <a:rPr lang="cs-CZ" sz="1600" dirty="0"/>
              <a:t>Josef Ing., Holoubek Zdeněk</a:t>
            </a:r>
            <a:r>
              <a:rPr lang="cs-CZ" sz="1600" b="1" dirty="0"/>
              <a:t> </a:t>
            </a:r>
            <a:r>
              <a:rPr lang="cs-CZ" sz="1600" dirty="0"/>
              <a:t>Ing.,</a:t>
            </a:r>
            <a:r>
              <a:rPr lang="cs-CZ" sz="1600" i="1" dirty="0"/>
              <a:t> Strojnictví pro 1. ročník SOU</a:t>
            </a:r>
            <a:r>
              <a:rPr lang="cs-CZ" sz="1600" dirty="0"/>
              <a:t>, Praha, SNTL 1988, </a:t>
            </a:r>
          </a:p>
          <a:p>
            <a:r>
              <a:rPr lang="cs-CZ" sz="1600" dirty="0" smtClean="0"/>
              <a:t>      EAN 04-211-88, </a:t>
            </a:r>
          </a:p>
          <a:p>
            <a:r>
              <a:rPr lang="cs-CZ" sz="1600" dirty="0"/>
              <a:t> </a:t>
            </a:r>
            <a:r>
              <a:rPr lang="cs-CZ" sz="1600" dirty="0" smtClean="0"/>
              <a:t>     použité </a:t>
            </a:r>
            <a:r>
              <a:rPr lang="cs-CZ" sz="1600" dirty="0"/>
              <a:t>obrázky: snímek č. </a:t>
            </a:r>
            <a:r>
              <a:rPr lang="cs-CZ" sz="1600" dirty="0" smtClean="0"/>
              <a:t>8, </a:t>
            </a:r>
            <a:r>
              <a:rPr lang="cs-CZ" sz="1600" dirty="0"/>
              <a:t>str. </a:t>
            </a:r>
            <a:r>
              <a:rPr lang="cs-CZ" sz="1600" dirty="0" smtClean="0"/>
              <a:t>15, </a:t>
            </a:r>
            <a:r>
              <a:rPr lang="cs-CZ" sz="1600" dirty="0"/>
              <a:t>obr., </a:t>
            </a:r>
            <a:r>
              <a:rPr lang="cs-CZ" sz="1600" dirty="0" smtClean="0"/>
              <a:t>9, 10, 11,  </a:t>
            </a:r>
            <a:r>
              <a:rPr lang="cs-CZ" sz="1600" dirty="0"/>
              <a:t>snímek č. </a:t>
            </a:r>
            <a:r>
              <a:rPr lang="cs-CZ" sz="1600" dirty="0" smtClean="0"/>
              <a:t>10, </a:t>
            </a:r>
            <a:r>
              <a:rPr lang="cs-CZ" sz="1600" dirty="0"/>
              <a:t>str. 1</a:t>
            </a:r>
            <a:r>
              <a:rPr lang="cs-CZ" sz="1600" dirty="0" smtClean="0"/>
              <a:t>7, obr. 15 </a:t>
            </a:r>
          </a:p>
          <a:p>
            <a:pPr marL="342900" indent="-342900" eaLnBrk="0" hangingPunct="0">
              <a:spcBef>
                <a:spcPct val="20000"/>
              </a:spcBef>
            </a:pPr>
            <a:endParaRPr lang="cs-CZ" dirty="0"/>
          </a:p>
          <a:p>
            <a:pPr marL="342900" indent="-342900" eaLnBrk="0" hangingPunct="0">
              <a:spcBef>
                <a:spcPct val="20000"/>
              </a:spcBef>
            </a:pPr>
            <a:r>
              <a:rPr lang="cs-CZ" dirty="0"/>
              <a:t>		</a:t>
            </a:r>
          </a:p>
        </p:txBody>
      </p:sp>
    </p:spTree>
    <p:extLst>
      <p:ext uri="{BB962C8B-B14F-4D97-AF65-F5344CB8AC3E}">
        <p14:creationId xmlns:p14="http://schemas.microsoft.com/office/powerpoint/2010/main" val="194846652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732</TotalTime>
  <Words>811</Words>
  <Application>Microsoft Office PowerPoint</Application>
  <PresentationFormat>Předvádění na obrazovce (4:3)</PresentationFormat>
  <Paragraphs>159</Paragraphs>
  <Slides>17</Slides>
  <Notes>0</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Motiv systému Office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STŘEDNÍ ŠKOLA STAVEBNÍ A TECHNICKÁ Ústí nad Labem, Čelakovského 5, příspěvková organizace Páteřní škola Ústeckého kraje</dc:title>
  <dc:creator>Zdeněk Říha</dc:creator>
  <cp:lastModifiedBy>Zdeněk Říha</cp:lastModifiedBy>
  <cp:revision>55</cp:revision>
  <dcterms:created xsi:type="dcterms:W3CDTF">2013-06-05T04:20:45Z</dcterms:created>
  <dcterms:modified xsi:type="dcterms:W3CDTF">2013-10-24T12:13:44Z</dcterms:modified>
</cp:coreProperties>
</file>