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86" r:id="rId4"/>
    <p:sldId id="287" r:id="rId5"/>
    <p:sldId id="258" r:id="rId6"/>
    <p:sldId id="278" r:id="rId7"/>
    <p:sldId id="274" r:id="rId8"/>
    <p:sldId id="279" r:id="rId9"/>
    <p:sldId id="259" r:id="rId10"/>
    <p:sldId id="285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3399"/>
    <a:srgbClr val="0033CC"/>
    <a:srgbClr val="800000"/>
    <a:srgbClr val="6600CC"/>
    <a:srgbClr val="00CC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5" d="100"/>
          <a:sy n="105" d="100"/>
        </p:scale>
        <p:origin x="-1261" y="-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8" d="100"/>
        <a:sy n="12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23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18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0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476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98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69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75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72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95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50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60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9A9C2-6029-4B1C-98B5-0C7D31A15916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783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8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953978"/>
              </p:ext>
            </p:extLst>
          </p:nvPr>
        </p:nvGraphicFramePr>
        <p:xfrm>
          <a:off x="750888" y="2060575"/>
          <a:ext cx="7559675" cy="37433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Kolíky a čepy, jejich druhy a použití.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Válcový, kuželový, pružný a rýhovaný kolík, čep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 hlavou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 bez hlavy.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23-68-H/01 Mechanik opravář motorových vozidel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dirty="0" smtClean="0">
                <a:cs typeface="Arial" charset="0"/>
              </a:rPr>
              <a:t>Kolíkové spoje a čepy</a:t>
            </a:r>
            <a:endParaRPr lang="cs-CZ" sz="2400" b="1" dirty="0">
              <a:cs typeface="Arial" charset="0"/>
            </a:endParaRP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B75579-3477-4C3C-A955-4BC898651D7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805184" y="1465141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smtClean="0"/>
              <a:t>VY_32_INOVACE_31_62</a:t>
            </a:r>
            <a:r>
              <a:rPr lang="cs-CZ" sz="2400" b="1" smtClean="0">
                <a:cs typeface="Arial" charset="0"/>
              </a:rPr>
              <a:t>6</a:t>
            </a:r>
            <a:endParaRPr lang="cs-CZ" sz="2400" b="1" dirty="0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18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7B114-F7CA-47AC-AF08-F032B32CCE81}" type="slidenum">
              <a:rPr lang="cs-CZ" smtClean="0"/>
              <a:pPr eaLnBrk="1" hangingPunct="1"/>
              <a:t>2</a:t>
            </a:fld>
            <a:endParaRPr 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376681" y="2492896"/>
            <a:ext cx="6400800" cy="23542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6000" b="1" dirty="0" smtClean="0"/>
              <a:t>KOLÍKOVÉ SPOJE </a:t>
            </a:r>
          </a:p>
          <a:p>
            <a:pPr marL="0" indent="0" algn="ctr">
              <a:buNone/>
            </a:pPr>
            <a:r>
              <a:rPr lang="cs-CZ" sz="6000" b="1" dirty="0" smtClean="0"/>
              <a:t>A ČEPY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11560" y="1340768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Rozebíratelné spoje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2704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782308" y="1891137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73230" y="1118025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Použití kolíkových spojů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1"/>
            <a:ext cx="8229600" cy="370100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cs-CZ" sz="2800" b="1" dirty="0" smtClean="0"/>
              <a:t>	</a:t>
            </a:r>
          </a:p>
          <a:p>
            <a:pPr algn="ctr">
              <a:buFontTx/>
              <a:buNone/>
            </a:pPr>
            <a:endParaRPr lang="cs-CZ" sz="2800" b="1" dirty="0">
              <a:solidFill>
                <a:srgbClr val="0000FF"/>
              </a:solidFill>
            </a:endParaRPr>
          </a:p>
          <a:p>
            <a:pPr algn="ctr">
              <a:buFontTx/>
              <a:buNone/>
            </a:pPr>
            <a:r>
              <a:rPr lang="cs-CZ" sz="2400" b="1" dirty="0" smtClean="0">
                <a:solidFill>
                  <a:srgbClr val="0000FF"/>
                </a:solidFill>
              </a:rPr>
              <a:t>Tento druh spojů se používá pro zajištění</a:t>
            </a:r>
            <a:r>
              <a:rPr lang="cs-CZ" sz="2400" dirty="0" smtClean="0">
                <a:solidFill>
                  <a:srgbClr val="0000FF"/>
                </a:solidFill>
              </a:rPr>
              <a:t> </a:t>
            </a:r>
            <a:r>
              <a:rPr lang="cs-CZ" sz="2400" b="1" dirty="0" smtClean="0">
                <a:solidFill>
                  <a:srgbClr val="0000FF"/>
                </a:solidFill>
              </a:rPr>
              <a:t>vzájemné polohy dvou nebo více strojních součástí, k zabránění posuvu jedné části vůči druhé, ke spojení dvou strojních součástí a podobně.</a:t>
            </a:r>
          </a:p>
          <a:p>
            <a:pPr algn="ctr">
              <a:buFontTx/>
              <a:buNone/>
            </a:pPr>
            <a:endParaRPr lang="cs-CZ" sz="2400" b="1" dirty="0" smtClean="0">
              <a:solidFill>
                <a:srgbClr val="0000FF"/>
              </a:solidFill>
            </a:endParaRPr>
          </a:p>
          <a:p>
            <a:pPr algn="ctr">
              <a:buFontTx/>
              <a:buNone/>
            </a:pPr>
            <a:r>
              <a:rPr lang="cs-CZ" sz="2400" b="1" dirty="0" smtClean="0">
                <a:solidFill>
                  <a:srgbClr val="CC0099"/>
                </a:solidFill>
              </a:rPr>
              <a:t>	Kolíky se používají také jako střižné pojistky, které chrání stroj před přetížením.</a:t>
            </a:r>
          </a:p>
        </p:txBody>
      </p:sp>
    </p:spTree>
    <p:extLst>
      <p:ext uri="{BB962C8B-B14F-4D97-AF65-F5344CB8AC3E}">
        <p14:creationId xmlns:p14="http://schemas.microsoft.com/office/powerpoint/2010/main" val="1048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57200" y="1077059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>
                <a:solidFill>
                  <a:srgbClr val="0000FF"/>
                </a:solidFill>
              </a:rPr>
              <a:t>Druhy kolíků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25" t="28181" r="10260" b="51366"/>
          <a:stretch>
            <a:fillRect/>
          </a:stretch>
        </p:blipFill>
        <p:spPr>
          <a:xfrm>
            <a:off x="876300" y="1844675"/>
            <a:ext cx="4632325" cy="388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5724525" y="2060575"/>
            <a:ext cx="2962275" cy="352866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2400" b="1" dirty="0" smtClean="0"/>
              <a:t>a, válcový kolík</a:t>
            </a:r>
          </a:p>
          <a:p>
            <a:pPr>
              <a:buFontTx/>
              <a:buNone/>
            </a:pPr>
            <a:endParaRPr lang="cs-CZ" sz="2400" b="1" dirty="0" smtClean="0"/>
          </a:p>
          <a:p>
            <a:pPr>
              <a:buFontTx/>
              <a:buNone/>
            </a:pPr>
            <a:r>
              <a:rPr lang="cs-CZ" sz="2400" b="1" dirty="0" smtClean="0"/>
              <a:t>b, kuželový kolík</a:t>
            </a:r>
          </a:p>
          <a:p>
            <a:pPr>
              <a:buFontTx/>
              <a:buNone/>
            </a:pPr>
            <a:endParaRPr lang="cs-CZ" sz="2400" b="1" dirty="0" smtClean="0"/>
          </a:p>
          <a:p>
            <a:pPr>
              <a:buFontTx/>
              <a:buNone/>
            </a:pPr>
            <a:r>
              <a:rPr lang="cs-CZ" sz="2400" b="1" dirty="0" smtClean="0"/>
              <a:t>c, rýhovaný kolík</a:t>
            </a:r>
          </a:p>
          <a:p>
            <a:pPr>
              <a:buFontTx/>
              <a:buNone/>
            </a:pPr>
            <a:endParaRPr lang="cs-CZ" sz="2400" b="1" dirty="0" smtClean="0"/>
          </a:p>
          <a:p>
            <a:pPr>
              <a:buFontTx/>
              <a:buNone/>
            </a:pPr>
            <a:r>
              <a:rPr lang="cs-CZ" sz="2400" b="1" dirty="0" smtClean="0"/>
              <a:t>d, pružný kolík</a:t>
            </a:r>
          </a:p>
        </p:txBody>
      </p:sp>
    </p:spTree>
    <p:extLst>
      <p:ext uri="{BB962C8B-B14F-4D97-AF65-F5344CB8AC3E}">
        <p14:creationId xmlns:p14="http://schemas.microsoft.com/office/powerpoint/2010/main" val="290026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55E3B2A-9520-4CCC-A89F-6455F25FB3C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6393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33826" y="1084874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Montáž válcových kolíků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1"/>
            <a:ext cx="8229600" cy="4133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endParaRPr lang="cs-CZ" dirty="0" smtClean="0"/>
          </a:p>
          <a:p>
            <a:pPr>
              <a:buNone/>
            </a:pPr>
            <a:r>
              <a:rPr lang="cs-CZ" sz="2400" b="1" dirty="0">
                <a:solidFill>
                  <a:srgbClr val="0000FF"/>
                </a:solidFill>
              </a:rPr>
              <a:t> </a:t>
            </a:r>
            <a:r>
              <a:rPr lang="cs-CZ" sz="2400" b="1" dirty="0" smtClean="0">
                <a:solidFill>
                  <a:srgbClr val="0000FF"/>
                </a:solidFill>
              </a:rPr>
              <a:t>    		      </a:t>
            </a:r>
            <a:r>
              <a:rPr lang="cs-CZ" sz="2000" b="1" dirty="0" smtClean="0">
                <a:solidFill>
                  <a:srgbClr val="0000FF"/>
                </a:solidFill>
              </a:rPr>
              <a:t>Díra pro válcový kolík se vystružuje na 	</a:t>
            </a:r>
            <a:r>
              <a:rPr lang="cs-CZ" sz="2000" b="1" dirty="0">
                <a:solidFill>
                  <a:srgbClr val="0000FF"/>
                </a:solidFill>
              </a:rPr>
              <a:t>předepsaný rozměr.</a:t>
            </a:r>
          </a:p>
          <a:p>
            <a:pPr>
              <a:buFontTx/>
              <a:buNone/>
            </a:pPr>
            <a:endParaRPr lang="cs-CZ" sz="2000" b="1" dirty="0" smtClean="0">
              <a:solidFill>
                <a:srgbClr val="0000FF"/>
              </a:solidFill>
            </a:endParaRPr>
          </a:p>
          <a:p>
            <a:pPr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     	     </a:t>
            </a: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CC0099"/>
                </a:solidFill>
              </a:rPr>
              <a:t>Díru pro válcový pružný kolík není třeba</a:t>
            </a:r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CC0099"/>
                </a:solidFill>
              </a:rPr>
              <a:t>vystružovat. 	      	       Tyto kolíky se zarážejí do díry menšího průměru, než je vnější 	       průměr kolíku. </a:t>
            </a:r>
          </a:p>
          <a:p>
            <a:pPr>
              <a:buFontTx/>
              <a:buNone/>
            </a:pPr>
            <a:r>
              <a:rPr lang="cs-CZ" sz="2000" b="1" dirty="0" smtClean="0">
                <a:solidFill>
                  <a:srgbClr val="CC0099"/>
                </a:solidFill>
              </a:rPr>
              <a:t>	</a:t>
            </a:r>
            <a:r>
              <a:rPr lang="cs-CZ" sz="2000" b="1" dirty="0">
                <a:solidFill>
                  <a:srgbClr val="CC0099"/>
                </a:solidFill>
              </a:rPr>
              <a:t>	 </a:t>
            </a:r>
            <a:r>
              <a:rPr lang="cs-CZ" sz="2000" b="1" dirty="0" smtClean="0">
                <a:solidFill>
                  <a:srgbClr val="CC0099"/>
                </a:solidFill>
              </a:rPr>
              <a:t>      Spoj s pružným kolíkem je možné opakovaně montovat.</a:t>
            </a:r>
          </a:p>
          <a:p>
            <a:pPr>
              <a:buFontTx/>
              <a:buNone/>
            </a:pPr>
            <a:endParaRPr lang="cs-CZ" sz="2000" b="1" dirty="0" smtClean="0">
              <a:solidFill>
                <a:srgbClr val="CC0099"/>
              </a:solidFill>
            </a:endParaRPr>
          </a:p>
          <a:p>
            <a:pPr>
              <a:buFontTx/>
              <a:buNone/>
            </a:pPr>
            <a:r>
              <a:rPr lang="cs-CZ" sz="2000" b="1" dirty="0" smtClean="0">
                <a:solidFill>
                  <a:srgbClr val="0000FF"/>
                </a:solidFill>
              </a:rPr>
              <a:t>		       Spoje s rýhovaným kolíkem se </a:t>
            </a:r>
            <a:r>
              <a:rPr lang="cs-CZ" sz="2000" b="1" u="sng" dirty="0" smtClean="0">
                <a:solidFill>
                  <a:srgbClr val="0000FF"/>
                </a:solidFill>
              </a:rPr>
              <a:t>nehodí</a:t>
            </a:r>
            <a:r>
              <a:rPr lang="cs-CZ" sz="2000" b="1" dirty="0" smtClean="0">
                <a:solidFill>
                  <a:srgbClr val="0000FF"/>
                </a:solidFill>
              </a:rPr>
              <a:t> pro častou demontáž.</a:t>
            </a: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27" t="27894" r="42408" b="53654"/>
          <a:stretch/>
        </p:blipFill>
        <p:spPr>
          <a:xfrm>
            <a:off x="862135" y="1916832"/>
            <a:ext cx="741485" cy="331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95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7B114-F7CA-47AC-AF08-F032B32CCE81}" type="slidenum">
              <a:rPr lang="cs-CZ" smtClean="0"/>
              <a:pPr eaLnBrk="1" hangingPunct="1"/>
              <a:t>6</a:t>
            </a:fld>
            <a:endParaRPr 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57200" y="1124744"/>
            <a:ext cx="8229600" cy="571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Příklady kolíkových spojů</a:t>
            </a:r>
          </a:p>
        </p:txBody>
      </p:sp>
      <p:pic>
        <p:nvPicPr>
          <p:cNvPr id="15" name="Picture 5" descr="Image00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2269" r="12167" b="82335"/>
          <a:stretch>
            <a:fillRect/>
          </a:stretch>
        </p:blipFill>
        <p:spPr>
          <a:xfrm>
            <a:off x="534380" y="1845614"/>
            <a:ext cx="8075240" cy="211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" name="Rectangle 4"/>
          <p:cNvSpPr txBox="1">
            <a:spLocks noChangeArrowheads="1"/>
          </p:cNvSpPr>
          <p:nvPr/>
        </p:nvSpPr>
        <p:spPr>
          <a:xfrm>
            <a:off x="463951" y="4149081"/>
            <a:ext cx="8229600" cy="1800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2800" b="1" dirty="0" smtClean="0"/>
              <a:t>			</a:t>
            </a:r>
            <a:r>
              <a:rPr lang="cs-CZ" sz="2000" b="1" dirty="0" smtClean="0"/>
              <a:t>a, zajištění posuvu jedním kolíkem</a:t>
            </a:r>
          </a:p>
          <a:p>
            <a:pPr>
              <a:buFontTx/>
              <a:buNone/>
            </a:pPr>
            <a:r>
              <a:rPr lang="cs-CZ" sz="2000" b="1" dirty="0" smtClean="0"/>
              <a:t>			b, zajištění posuvu dvěma kolíky</a:t>
            </a:r>
          </a:p>
          <a:p>
            <a:pPr>
              <a:buFontTx/>
              <a:buNone/>
            </a:pPr>
            <a:r>
              <a:rPr lang="cs-CZ" sz="2000" b="1" dirty="0" smtClean="0"/>
              <a:t>			c, zajištění </a:t>
            </a:r>
            <a:r>
              <a:rPr lang="cs-CZ" sz="2000" b="1" dirty="0" err="1" smtClean="0"/>
              <a:t>tangencionálním</a:t>
            </a:r>
            <a:r>
              <a:rPr lang="cs-CZ" sz="2000" b="1" dirty="0" smtClean="0"/>
              <a:t> kolíkem</a:t>
            </a:r>
          </a:p>
          <a:p>
            <a:pPr>
              <a:buFontTx/>
              <a:buNone/>
            </a:pPr>
            <a:r>
              <a:rPr lang="cs-CZ" sz="2000" b="1" dirty="0" smtClean="0"/>
              <a:t>			d, zajištění kolíkem ve spáře</a:t>
            </a:r>
          </a:p>
        </p:txBody>
      </p:sp>
    </p:spTree>
    <p:extLst>
      <p:ext uri="{BB962C8B-B14F-4D97-AF65-F5344CB8AC3E}">
        <p14:creationId xmlns:p14="http://schemas.microsoft.com/office/powerpoint/2010/main" val="265299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B75579-3477-4C3C-A955-4BC898651D7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57200" y="1052736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Montáž kuželových kolíků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2005989"/>
            <a:ext cx="6563072" cy="372726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cs-CZ" sz="2000" b="1" dirty="0" smtClean="0">
                <a:solidFill>
                  <a:srgbClr val="0000FF"/>
                </a:solidFill>
              </a:rPr>
              <a:t>Kuželové kolíky se používají hlavně pro neprůchozí díry. </a:t>
            </a:r>
          </a:p>
          <a:p>
            <a:pPr algn="ctr"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    Díry pro tento druh spojení je třeba vyvrtat a pak </a:t>
            </a:r>
          </a:p>
          <a:p>
            <a:pPr algn="ctr"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    vystružit v obou částech současně. </a:t>
            </a:r>
          </a:p>
          <a:p>
            <a:pPr algn="ctr"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	</a:t>
            </a:r>
            <a:r>
              <a:rPr lang="cs-CZ" sz="2000" b="1" dirty="0" smtClean="0">
                <a:solidFill>
                  <a:srgbClr val="FF0000"/>
                </a:solidFill>
              </a:rPr>
              <a:t>Kuželovitost je </a:t>
            </a:r>
            <a:r>
              <a:rPr lang="cs-CZ" sz="2000" b="1" dirty="0">
                <a:solidFill>
                  <a:srgbClr val="FF0000"/>
                </a:solidFill>
              </a:rPr>
              <a:t>zpravidla </a:t>
            </a:r>
            <a:r>
              <a:rPr lang="cs-CZ" sz="2000" b="1" dirty="0" smtClean="0">
                <a:solidFill>
                  <a:srgbClr val="FF0000"/>
                </a:solidFill>
              </a:rPr>
              <a:t>1:50.</a:t>
            </a:r>
          </a:p>
          <a:p>
            <a:pPr algn="ctr"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   Díru není třeba lícovat. </a:t>
            </a:r>
          </a:p>
          <a:p>
            <a:pPr algn="ctr"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   Kuželové kolíky </a:t>
            </a:r>
            <a:r>
              <a:rPr lang="cs-CZ" sz="2000" b="1" dirty="0">
                <a:solidFill>
                  <a:srgbClr val="0000FF"/>
                </a:solidFill>
              </a:rPr>
              <a:t>se používají hlavně </a:t>
            </a:r>
            <a:r>
              <a:rPr lang="cs-CZ" sz="2000" b="1" dirty="0" smtClean="0">
                <a:solidFill>
                  <a:srgbClr val="0000FF"/>
                </a:solidFill>
              </a:rPr>
              <a:t>pro spojení  </a:t>
            </a:r>
          </a:p>
          <a:p>
            <a:pPr algn="ctr">
              <a:buNone/>
            </a:pPr>
            <a:r>
              <a:rPr lang="cs-CZ" sz="2000" b="1" dirty="0" smtClean="0">
                <a:solidFill>
                  <a:srgbClr val="0000FF"/>
                </a:solidFill>
              </a:rPr>
              <a:t>     malých ozubených kol, </a:t>
            </a:r>
            <a:r>
              <a:rPr lang="cs-CZ" sz="2000" b="1" dirty="0">
                <a:solidFill>
                  <a:srgbClr val="0000FF"/>
                </a:solidFill>
              </a:rPr>
              <a:t>pák s hřídelem apod.</a:t>
            </a:r>
          </a:p>
          <a:p>
            <a:pPr>
              <a:buFontTx/>
              <a:buNone/>
            </a:pPr>
            <a:endParaRPr lang="cs-CZ" sz="2000" b="1" dirty="0" smtClean="0">
              <a:solidFill>
                <a:srgbClr val="0000FF"/>
              </a:solidFill>
            </a:endParaRPr>
          </a:p>
          <a:p>
            <a:pPr>
              <a:buFontTx/>
              <a:buNone/>
            </a:pPr>
            <a:r>
              <a:rPr lang="cs-CZ" sz="2000" b="1" dirty="0">
                <a:solidFill>
                  <a:srgbClr val="0000FF"/>
                </a:solidFill>
              </a:rPr>
              <a:t> </a:t>
            </a:r>
            <a:r>
              <a:rPr lang="cs-CZ" sz="2000" b="1" dirty="0" smtClean="0">
                <a:solidFill>
                  <a:srgbClr val="0000FF"/>
                </a:solidFill>
              </a:rPr>
              <a:t>    </a:t>
            </a: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4" t="28146" r="30236" b="53146"/>
          <a:stretch/>
        </p:blipFill>
        <p:spPr>
          <a:xfrm flipV="1">
            <a:off x="7308304" y="2060848"/>
            <a:ext cx="1028346" cy="320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14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457200" y="1053613"/>
            <a:ext cx="8229600" cy="64719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>
                <a:solidFill>
                  <a:srgbClr val="0000FF"/>
                </a:solidFill>
              </a:rPr>
              <a:t>Pravidla montáže kolíkových spojů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477307" y="2050807"/>
            <a:ext cx="8229600" cy="361044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cs-CZ" sz="2800" dirty="0" smtClean="0"/>
              <a:t>	</a:t>
            </a:r>
            <a:r>
              <a:rPr lang="cs-CZ" sz="2400" b="1" dirty="0" smtClean="0"/>
              <a:t>1, Materiál pro výrobu kolíku musí mít vyšší   pevnost, než je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pevnost materiálu spojovaných částí.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 smtClean="0"/>
              <a:t>	</a:t>
            </a:r>
            <a:r>
              <a:rPr lang="cs-CZ" sz="2400" b="1" dirty="0" smtClean="0">
                <a:solidFill>
                  <a:srgbClr val="CC0099"/>
                </a:solidFill>
              </a:rPr>
              <a:t>2, Díra musí být bez otřepů, před nasazením se kolík potře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CC0099"/>
                </a:solidFill>
              </a:rPr>
              <a:t>        olejem.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 smtClean="0">
                <a:solidFill>
                  <a:srgbClr val="CC0099"/>
                </a:solidFill>
              </a:rPr>
              <a:t>	</a:t>
            </a:r>
            <a:r>
              <a:rPr lang="cs-CZ" sz="2400" b="1" dirty="0" smtClean="0">
                <a:solidFill>
                  <a:srgbClr val="0000FF"/>
                </a:solidFill>
              </a:rPr>
              <a:t>3, Do 2/3 své délky se kolík zasunuje lehkým tlakem,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>
                <a:solidFill>
                  <a:srgbClr val="0000FF"/>
                </a:solidFill>
              </a:rPr>
              <a:t> </a:t>
            </a:r>
            <a:r>
              <a:rPr lang="cs-CZ" sz="2400" b="1" dirty="0" smtClean="0">
                <a:solidFill>
                  <a:srgbClr val="0000FF"/>
                </a:solidFill>
              </a:rPr>
              <a:t>        aby se zachovala souosost.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 smtClean="0"/>
              <a:t>	4, Kolík zarážíme paličkou, co nejmenším počtem úderů, tak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aby se horní konec nerozšířil. Vhodnější je použití lisu.</a:t>
            </a:r>
          </a:p>
        </p:txBody>
      </p:sp>
    </p:spTree>
    <p:extLst>
      <p:ext uri="{BB962C8B-B14F-4D97-AF65-F5344CB8AC3E}">
        <p14:creationId xmlns:p14="http://schemas.microsoft.com/office/powerpoint/2010/main" val="308065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B2ABED3-7B51-4816-A610-03D1AAE9232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Nadpis 1"/>
          <p:cNvSpPr>
            <a:spLocks/>
          </p:cNvSpPr>
          <p:nvPr/>
        </p:nvSpPr>
        <p:spPr bwMode="auto">
          <a:xfrm>
            <a:off x="457200" y="903288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17417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1155700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Čepové spoje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63324" y="1916832"/>
            <a:ext cx="404072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Spojovací čepy se používají k zajištění vzájemné polohy dvou nebo několika součástí, k zabránění posuvu jedné součásti vůči druhé nebo pro vytvoření kloubového spoje.</a:t>
            </a:r>
          </a:p>
          <a:p>
            <a:pPr algn="ctr"/>
            <a:r>
              <a:rPr lang="cs-CZ" sz="2000" b="1" dirty="0" smtClean="0"/>
              <a:t>Čepy mají větší průměr než kolíky a tak mohou přenášet větší silové zatížení. Nejčastěji se používají čepy bez hlavy (a) </a:t>
            </a:r>
            <a:r>
              <a:rPr lang="cs-CZ" sz="2000" b="1" dirty="0"/>
              <a:t>nebo s </a:t>
            </a:r>
            <a:r>
              <a:rPr lang="cs-CZ" sz="2000" b="1" dirty="0" smtClean="0"/>
              <a:t>hlavou (b). </a:t>
            </a:r>
            <a:endParaRPr lang="cs-CZ" sz="2000" b="1" dirty="0"/>
          </a:p>
        </p:txBody>
      </p:sp>
      <p:pic>
        <p:nvPicPr>
          <p:cNvPr id="21" name="Picture 2" descr="E:\2013-06-07\IMAGE019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" t="5095" r="3304" b="4038"/>
          <a:stretch/>
        </p:blipFill>
        <p:spPr bwMode="auto">
          <a:xfrm>
            <a:off x="5364088" y="2172677"/>
            <a:ext cx="3064852" cy="300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6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648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Kontrolní otázky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27584" y="2564904"/>
            <a:ext cx="77861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cs typeface="Arial" pitchFamily="34" charset="0"/>
              </a:rPr>
              <a:t>1, K čemu slouží kolíky?</a:t>
            </a:r>
          </a:p>
          <a:p>
            <a:r>
              <a:rPr lang="cs-CZ" sz="2000" b="1" dirty="0" smtClean="0">
                <a:cs typeface="Arial" pitchFamily="34" charset="0"/>
              </a:rPr>
              <a:t>2, Jak se rozdělují kolíky podle jejich konstrukce?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3, Který z kolíků můžeme s výhodou použít opakovaně?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4, Který kolík se nehodí pro opakovanou montáž?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5, Jaká je obvyklá kuželovitost u kuželového kolíku?</a:t>
            </a:r>
          </a:p>
        </p:txBody>
      </p:sp>
    </p:spTree>
    <p:extLst>
      <p:ext uri="{BB962C8B-B14F-4D97-AF65-F5344CB8AC3E}">
        <p14:creationId xmlns:p14="http://schemas.microsoft.com/office/powerpoint/2010/main" val="366055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smtClean="0">
                <a:solidFill>
                  <a:srgbClr val="0070C0"/>
                </a:solidFill>
              </a:rPr>
              <a:t>Použitá literatura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Zástupný symbol pro obsah 2"/>
          <p:cNvSpPr>
            <a:spLocks/>
          </p:cNvSpPr>
          <p:nvPr/>
        </p:nvSpPr>
        <p:spPr bwMode="auto">
          <a:xfrm>
            <a:off x="488156" y="1988840"/>
            <a:ext cx="8229600" cy="35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cs-CZ" sz="1600" b="1" dirty="0"/>
              <a:t> </a:t>
            </a:r>
            <a:r>
              <a:rPr lang="cs-CZ" sz="1600" b="1" dirty="0" smtClean="0"/>
              <a:t>     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b="1" dirty="0"/>
              <a:t>	</a:t>
            </a:r>
            <a:r>
              <a:rPr lang="cs-CZ" sz="1600" dirty="0" smtClean="0"/>
              <a:t>Fialová </a:t>
            </a:r>
            <a:r>
              <a:rPr lang="cs-CZ" sz="1600" dirty="0"/>
              <a:t>Ing. Dana, </a:t>
            </a:r>
            <a:r>
              <a:rPr lang="cs-CZ" sz="1600" dirty="0" err="1"/>
              <a:t>Gradek</a:t>
            </a:r>
            <a:r>
              <a:rPr lang="cs-CZ" sz="1600" dirty="0"/>
              <a:t> Ing. Vladislav, </a:t>
            </a:r>
            <a:r>
              <a:rPr lang="cs-CZ" sz="1600" i="1" dirty="0"/>
              <a:t>Zámečnické práce a údržba –Technologie </a:t>
            </a:r>
            <a:r>
              <a:rPr lang="cs-CZ" sz="1600" i="1" dirty="0" smtClean="0"/>
              <a:t>2. díl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i="1" dirty="0"/>
              <a:t> </a:t>
            </a:r>
            <a:r>
              <a:rPr lang="cs-CZ" sz="1600" i="1" dirty="0" smtClean="0"/>
              <a:t>     učebnice </a:t>
            </a:r>
            <a:r>
              <a:rPr lang="cs-CZ" sz="1600" i="1" dirty="0"/>
              <a:t>pro SOU</a:t>
            </a:r>
            <a:r>
              <a:rPr lang="cs-CZ" sz="1600" dirty="0"/>
              <a:t>,  Praha, Parta 2006, ISBN </a:t>
            </a:r>
            <a:r>
              <a:rPr lang="cs-CZ" sz="1600" dirty="0" smtClean="0"/>
              <a:t>978-80-7320-105-0</a:t>
            </a: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     použité obrázky: snímek č. </a:t>
            </a:r>
            <a:r>
              <a:rPr lang="cs-CZ" sz="1600" dirty="0" smtClean="0"/>
              <a:t>4, </a:t>
            </a:r>
            <a:r>
              <a:rPr lang="cs-CZ" sz="1600" dirty="0"/>
              <a:t>str. </a:t>
            </a:r>
            <a:r>
              <a:rPr lang="cs-CZ" sz="1600" dirty="0" smtClean="0"/>
              <a:t>86, </a:t>
            </a:r>
            <a:r>
              <a:rPr lang="cs-CZ" sz="1600" dirty="0"/>
              <a:t>obr. </a:t>
            </a:r>
            <a:r>
              <a:rPr lang="cs-CZ" sz="1600" dirty="0" smtClean="0"/>
              <a:t>130, snímek </a:t>
            </a:r>
            <a:r>
              <a:rPr lang="cs-CZ" sz="1600" dirty="0"/>
              <a:t>č. 5</a:t>
            </a:r>
            <a:r>
              <a:rPr lang="cs-CZ" sz="1600" dirty="0" smtClean="0"/>
              <a:t>, </a:t>
            </a:r>
            <a:r>
              <a:rPr lang="cs-CZ" sz="1600" dirty="0"/>
              <a:t>str. </a:t>
            </a:r>
            <a:r>
              <a:rPr lang="cs-CZ" sz="1600" dirty="0" smtClean="0"/>
              <a:t>86, </a:t>
            </a:r>
            <a:r>
              <a:rPr lang="cs-CZ" sz="1600" dirty="0"/>
              <a:t>obr</a:t>
            </a:r>
            <a:r>
              <a:rPr lang="cs-CZ" sz="1600" dirty="0" smtClean="0"/>
              <a:t>. 130, snímek </a:t>
            </a:r>
            <a:r>
              <a:rPr lang="cs-CZ" sz="1600" dirty="0"/>
              <a:t>č. </a:t>
            </a:r>
            <a:r>
              <a:rPr lang="cs-CZ" sz="1600" dirty="0" smtClean="0"/>
              <a:t>6, </a:t>
            </a:r>
            <a:r>
              <a:rPr lang="cs-CZ" sz="1600" dirty="0"/>
              <a:t>str. </a:t>
            </a:r>
            <a:r>
              <a:rPr lang="cs-CZ" sz="1600" dirty="0" smtClean="0"/>
              <a:t>87, obr. 131</a:t>
            </a:r>
            <a:r>
              <a:rPr lang="cs-CZ" sz="1600" dirty="0"/>
              <a:t>,  snímek č. 7</a:t>
            </a:r>
            <a:r>
              <a:rPr lang="cs-CZ" sz="1600" dirty="0" smtClean="0"/>
              <a:t>, </a:t>
            </a:r>
            <a:r>
              <a:rPr lang="cs-CZ" sz="1600" dirty="0"/>
              <a:t>str. 86, obr. </a:t>
            </a:r>
            <a:r>
              <a:rPr lang="cs-CZ" sz="1600" dirty="0" smtClean="0"/>
              <a:t>130, snímek č. 9, str</a:t>
            </a:r>
            <a:r>
              <a:rPr lang="cs-CZ" sz="1600" dirty="0"/>
              <a:t>. </a:t>
            </a:r>
            <a:r>
              <a:rPr lang="cs-CZ" sz="1600" dirty="0" smtClean="0"/>
              <a:t>87</a:t>
            </a:r>
            <a:r>
              <a:rPr lang="cs-CZ" sz="1600" dirty="0"/>
              <a:t>, obr. </a:t>
            </a:r>
            <a:r>
              <a:rPr lang="cs-CZ" sz="1600" dirty="0" smtClean="0"/>
              <a:t>132 </a:t>
            </a:r>
            <a:endParaRPr lang="cs-CZ" sz="1600" dirty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/>
          </a:p>
          <a:p>
            <a:r>
              <a:rPr lang="cs-CZ" sz="1600" dirty="0" smtClean="0"/>
              <a:t>      Doleček </a:t>
            </a:r>
            <a:r>
              <a:rPr lang="cs-CZ" sz="1600" dirty="0"/>
              <a:t>Josef Ing., Holoubek Zdeněk</a:t>
            </a:r>
            <a:r>
              <a:rPr lang="cs-CZ" sz="1600" b="1" dirty="0"/>
              <a:t> </a:t>
            </a:r>
            <a:r>
              <a:rPr lang="cs-CZ" sz="1600" dirty="0"/>
              <a:t>Ing.,</a:t>
            </a:r>
            <a:r>
              <a:rPr lang="cs-CZ" sz="1600" i="1" dirty="0"/>
              <a:t> Strojnictví pro 1. ročník SOU</a:t>
            </a:r>
            <a:r>
              <a:rPr lang="cs-CZ" sz="1600" dirty="0"/>
              <a:t>, Praha, SNTL 1988, </a:t>
            </a:r>
          </a:p>
          <a:p>
            <a:r>
              <a:rPr lang="cs-CZ" sz="1600" dirty="0" smtClean="0"/>
              <a:t>      EAN 04-211-88, 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19484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355</Words>
  <Application>Microsoft Office PowerPoint</Application>
  <PresentationFormat>Předvádění na obrazovce (4:3)</PresentationFormat>
  <Paragraphs>126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Zdeněk Říha</dc:creator>
  <cp:lastModifiedBy>Zdeněk Říha</cp:lastModifiedBy>
  <cp:revision>63</cp:revision>
  <dcterms:created xsi:type="dcterms:W3CDTF">2013-06-05T04:20:45Z</dcterms:created>
  <dcterms:modified xsi:type="dcterms:W3CDTF">2013-10-24T12:14:39Z</dcterms:modified>
</cp:coreProperties>
</file>