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86" r:id="rId4"/>
    <p:sldId id="287" r:id="rId5"/>
    <p:sldId id="258" r:id="rId6"/>
    <p:sldId id="278" r:id="rId7"/>
    <p:sldId id="288" r:id="rId8"/>
    <p:sldId id="274" r:id="rId9"/>
    <p:sldId id="279" r:id="rId10"/>
    <p:sldId id="289" r:id="rId11"/>
    <p:sldId id="291" r:id="rId12"/>
    <p:sldId id="292" r:id="rId13"/>
    <p:sldId id="293" r:id="rId14"/>
    <p:sldId id="285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CC3399"/>
    <a:srgbClr val="0033CC"/>
    <a:srgbClr val="009900"/>
    <a:srgbClr val="CC6600"/>
    <a:srgbClr val="800000"/>
    <a:srgbClr val="6600CC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5" d="100"/>
          <a:sy n="105" d="100"/>
        </p:scale>
        <p:origin x="-1261" y="-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8" d="100"/>
        <a:sy n="12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23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18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08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76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987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91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5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2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952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507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609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9A9C2-6029-4B1C-98B5-0C7D31A15916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78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6562418"/>
              </p:ext>
            </p:extLst>
          </p:nvPr>
        </p:nvGraphicFramePr>
        <p:xfrm>
          <a:off x="750888" y="2060575"/>
          <a:ext cx="7559675" cy="39084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Rozdělení a konstrukce klínů a per, jejich montáž a demontáž.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Spojovací a stavěcí klín, podélný a tangenciální klín, výměnné 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Woodrufovo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pero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23-68-H/01 Mechanik opravář motorových vozidel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dirty="0" smtClean="0">
                <a:cs typeface="Arial" charset="0"/>
              </a:rPr>
              <a:t>Klíny a pera</a:t>
            </a:r>
            <a:endParaRPr lang="cs-CZ" sz="2400" b="1" dirty="0">
              <a:cs typeface="Arial" charset="0"/>
            </a:endParaRP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BB75579-3477-4C3C-A955-4BC898651D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805184" y="1465141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smtClean="0"/>
              <a:t>VY_32_INOVACE_31_62</a:t>
            </a:r>
            <a:r>
              <a:rPr lang="cs-CZ" sz="2400" b="1" smtClean="0">
                <a:cs typeface="Arial" charset="0"/>
              </a:rPr>
              <a:t>7</a:t>
            </a:r>
            <a:endParaRPr lang="cs-CZ" sz="2400" b="1" dirty="0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18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2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376681" y="2492896"/>
            <a:ext cx="6400800" cy="2354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000" b="1" dirty="0" smtClean="0"/>
              <a:t>KLÍNY A PERA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11560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Rozebíratelné spoje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2704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782308" y="1891137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1891137"/>
            <a:ext cx="68427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Klínové spoje používáme k přenosu otáčivého momentu a k vytvoření rozebíratelného spojení dvou strojních součástí (spojovací klíny) nebo k nastavení vzájemné polohy dvou součástí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(stavěcí klíny). 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Jejich výhodou je rychlá demontáž, nevýhodou pak náročné přilícování a to, že klíny zmenšují nosný průřez hřídele.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0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41969" y="1124744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Rozdělení klínů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575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Podélné					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Ploské						Příčné</a:t>
            </a:r>
            <a:endParaRPr lang="cs-CZ" sz="2400" b="1" dirty="0"/>
          </a:p>
          <a:p>
            <a:r>
              <a:rPr lang="cs-CZ" sz="2400" b="1" dirty="0" smtClean="0"/>
              <a:t>	</a:t>
            </a:r>
            <a:r>
              <a:rPr lang="cs-CZ" sz="2400" b="1" dirty="0"/>
              <a:t>Třecí</a:t>
            </a:r>
          </a:p>
          <a:p>
            <a:r>
              <a:rPr lang="cs-CZ" sz="2400" b="1" dirty="0" smtClean="0"/>
              <a:t>					</a:t>
            </a:r>
          </a:p>
          <a:p>
            <a:r>
              <a:rPr lang="cs-CZ" sz="2400" b="1" dirty="0" smtClean="0"/>
              <a:t>		Drážkové</a:t>
            </a:r>
            <a:endParaRPr lang="cs-CZ" sz="2400" b="1" dirty="0"/>
          </a:p>
          <a:p>
            <a:r>
              <a:rPr lang="cs-CZ" sz="2400" b="1" dirty="0" smtClean="0"/>
              <a:t>	</a:t>
            </a:r>
            <a:endParaRPr lang="cs-CZ" sz="2400" b="1" dirty="0"/>
          </a:p>
          <a:p>
            <a:r>
              <a:rPr lang="cs-CZ" sz="2400" b="1" dirty="0" smtClean="0"/>
              <a:t>				Tangenciální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				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043608" y="2430463"/>
            <a:ext cx="0" cy="710505"/>
          </a:xfrm>
          <a:prstGeom prst="straightConnector1">
            <a:avLst/>
          </a:prstGeom>
          <a:ln w="28575">
            <a:solidFill>
              <a:srgbClr val="CC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043608" y="2430463"/>
            <a:ext cx="792088" cy="1142553"/>
          </a:xfrm>
          <a:prstGeom prst="straightConnector1">
            <a:avLst/>
          </a:prstGeom>
          <a:ln w="28575">
            <a:solidFill>
              <a:srgbClr val="0033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043608" y="2430463"/>
            <a:ext cx="2010742" cy="179062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043608" y="2430463"/>
            <a:ext cx="4104456" cy="2366689"/>
          </a:xfrm>
          <a:prstGeom prst="straightConnector1">
            <a:avLst/>
          </a:prstGeom>
          <a:ln w="28575">
            <a:solidFill>
              <a:srgbClr val="00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2" idx="2"/>
          </p:cNvCxnSpPr>
          <p:nvPr/>
        </p:nvCxnSpPr>
        <p:spPr>
          <a:xfrm>
            <a:off x="4310221" y="1647964"/>
            <a:ext cx="2133987" cy="1493004"/>
          </a:xfrm>
          <a:prstGeom prst="straightConnector1">
            <a:avLst/>
          </a:prstGeom>
          <a:ln w="38100">
            <a:solidFill>
              <a:srgbClr val="CC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2" idx="2"/>
          </p:cNvCxnSpPr>
          <p:nvPr/>
        </p:nvCxnSpPr>
        <p:spPr>
          <a:xfrm flipH="1">
            <a:off x="1907704" y="1647964"/>
            <a:ext cx="2402517" cy="597555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026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5E3B2A-9520-4CCC-A89F-6455F25FB3C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3" name="TextovéPole 1"/>
          <p:cNvSpPr txBox="1">
            <a:spLocks noChangeArrowheads="1"/>
          </p:cNvSpPr>
          <p:nvPr/>
        </p:nvSpPr>
        <p:spPr bwMode="auto">
          <a:xfrm>
            <a:off x="3512075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14" name="Picture 3" descr="C:\Users\Riha\Pictures\Pera, klíny\IMAGE002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8" t="9987" r="64035" b="17919"/>
          <a:stretch/>
        </p:blipFill>
        <p:spPr bwMode="auto">
          <a:xfrm>
            <a:off x="1043608" y="1176382"/>
            <a:ext cx="2142764" cy="234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Riha\Pictures\Pera, klíny\IMAGE002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88" t="9647" r="35997" b="17484"/>
          <a:stretch/>
        </p:blipFill>
        <p:spPr bwMode="auto">
          <a:xfrm>
            <a:off x="5389756" y="3116227"/>
            <a:ext cx="2157219" cy="2685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8235" y="3717032"/>
            <a:ext cx="3987781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</a:t>
            </a:r>
            <a:r>
              <a:rPr lang="cs-CZ" sz="2400" b="1" dirty="0" smtClean="0">
                <a:solidFill>
                  <a:srgbClr val="0033CC"/>
                </a:solidFill>
              </a:rPr>
              <a:t>Podélný klín třecí</a:t>
            </a:r>
          </a:p>
          <a:p>
            <a:pPr algn="ctr"/>
            <a:r>
              <a:rPr lang="cs-CZ" sz="2000" b="1" dirty="0" smtClean="0"/>
              <a:t>Se používá pro přenos malého silového zatížení. Spodní strana klínu je válcově zaoblena podle  poloměru hřídele. Průřez hřídele není zeslaben.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7259" y="1268760"/>
            <a:ext cx="454583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3399"/>
                </a:solidFill>
              </a:rPr>
              <a:t>       Podélný klín ploský</a:t>
            </a:r>
          </a:p>
          <a:p>
            <a:pPr algn="ctr"/>
            <a:r>
              <a:rPr lang="cs-CZ" sz="2000" b="1" dirty="0" smtClean="0"/>
              <a:t>Může přenášet větší silová zatížení. Spodní plocha klínu je plochá a dosedá na odpovídající plochu hřídele, vzniklou pilováním nebo ofrézováním.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5955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6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 descr="C:\Users\Riha\Pictures\Pera, klíny\IMAGE002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89" t="10319" r="6634" b="18625"/>
          <a:stretch/>
        </p:blipFill>
        <p:spPr bwMode="auto">
          <a:xfrm>
            <a:off x="6087509" y="1196751"/>
            <a:ext cx="2228907" cy="260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6732" y="1556792"/>
            <a:ext cx="4464496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Podélný klín drážkový.</a:t>
            </a:r>
          </a:p>
          <a:p>
            <a:pPr algn="ctr"/>
            <a:endParaRPr lang="cs-CZ" sz="2400" b="1" dirty="0" smtClean="0">
              <a:solidFill>
                <a:srgbClr val="008000"/>
              </a:solidFill>
            </a:endParaRPr>
          </a:p>
          <a:p>
            <a:pPr algn="ctr"/>
            <a:r>
              <a:rPr lang="cs-CZ" sz="2000" b="1" dirty="0" smtClean="0"/>
              <a:t>Může přenášet velká silová zatížení. Drážka je provedena v náboji i hřídeli. Drážka v náboji musí mít stejný úkos jako klín (1:100). </a:t>
            </a:r>
          </a:p>
          <a:p>
            <a:pPr algn="ctr"/>
            <a:r>
              <a:rPr lang="cs-CZ" sz="2000" b="1" dirty="0" smtClean="0"/>
              <a:t>Klíny jsou v provedení s nosem a bez nosu.</a:t>
            </a:r>
          </a:p>
          <a:p>
            <a:pPr algn="ctr"/>
            <a:r>
              <a:rPr lang="cs-CZ" sz="2000" b="1" dirty="0"/>
              <a:t>J</a:t>
            </a:r>
            <a:r>
              <a:rPr lang="cs-CZ" sz="2000" b="1" dirty="0" smtClean="0"/>
              <a:t>e-li součást naklínovaná uprostřed hřídele, musí mít drážka dvojnásobnou délku než klín, aby jej  bylo možné nasadit.</a:t>
            </a:r>
            <a:endParaRPr lang="cs-CZ" sz="2000" b="1" dirty="0"/>
          </a:p>
        </p:txBody>
      </p:sp>
      <p:pic>
        <p:nvPicPr>
          <p:cNvPr id="17" name="Picture 2" descr="C:\Users\Riha\Pictures\Pera, klíny\IMAGE002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0" t="10324" r="10917" b="15737"/>
          <a:stretch/>
        </p:blipFill>
        <p:spPr bwMode="auto">
          <a:xfrm>
            <a:off x="6286454" y="4005063"/>
            <a:ext cx="1978270" cy="186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99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26913" y="112474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Montáž a demontáž klínového spojení</a:t>
            </a:r>
            <a:endParaRPr lang="cs-CZ" sz="2800" b="1" dirty="0"/>
          </a:p>
        </p:txBody>
      </p:sp>
      <p:pic>
        <p:nvPicPr>
          <p:cNvPr id="14" name="Picture 5" descr="C:\Users\Riha\Pictures\Pera, klíny\IMAGE002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0" t="7227" r="56216" b="13821"/>
          <a:stretch/>
        </p:blipFill>
        <p:spPr bwMode="auto">
          <a:xfrm>
            <a:off x="1327638" y="1846385"/>
            <a:ext cx="2532185" cy="350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Riha\Pictures\Pera, klíny\IMAGE002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29" t="6171" r="4446" b="14102"/>
          <a:stretch/>
        </p:blipFill>
        <p:spPr bwMode="auto">
          <a:xfrm>
            <a:off x="4970829" y="1846385"/>
            <a:ext cx="2576146" cy="354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910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BB75579-3477-4C3C-A955-4BC898651D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1336313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Tangenciální klíny</a:t>
            </a:r>
            <a:endParaRPr lang="cs-CZ" sz="2800" b="1" dirty="0"/>
          </a:p>
        </p:txBody>
      </p:sp>
      <p:pic>
        <p:nvPicPr>
          <p:cNvPr id="13" name="Picture 3" descr="C:\Users\Riha\Pictures\Pera, klíny\IMAGE002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17" t="7784" r="4815" b="8339"/>
          <a:stretch/>
        </p:blipFill>
        <p:spPr bwMode="auto">
          <a:xfrm>
            <a:off x="764931" y="2132856"/>
            <a:ext cx="3464169" cy="2922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2132856"/>
            <a:ext cx="36004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Používají se pro přenos zvlášť velkých nárazových sil. Tento typ klínů se montuje vždy ve dvojici do drážek vzájemně přesazených o úhel 120°.</a:t>
            </a:r>
          </a:p>
          <a:p>
            <a:pPr algn="ctr"/>
            <a:r>
              <a:rPr lang="cs-CZ" sz="2000" b="1" dirty="0" smtClean="0"/>
              <a:t>Drážka v náboji má trojúhelníkový průřez a nemá úkos. </a:t>
            </a:r>
            <a:r>
              <a:rPr lang="cs-CZ" sz="2000" b="1" dirty="0" err="1" smtClean="0"/>
              <a:t>Přilícovávají</a:t>
            </a:r>
            <a:r>
              <a:rPr lang="cs-CZ" sz="2000" b="1" dirty="0" smtClean="0"/>
              <a:t> se jen dvě rovnoběžné plochy klínů a drážek.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35143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87896" y="1073355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Příčné klíny</a:t>
            </a:r>
            <a:endParaRPr lang="cs-CZ" sz="2800" b="1" dirty="0"/>
          </a:p>
        </p:txBody>
      </p:sp>
      <p:pic>
        <p:nvPicPr>
          <p:cNvPr id="13" name="Picture 4" descr="C:\Users\Riha\Pictures\Pera, klíny\IMAGE002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2" t="8213" r="7272" b="9915"/>
          <a:stretch/>
        </p:blipFill>
        <p:spPr bwMode="auto">
          <a:xfrm>
            <a:off x="1143000" y="1855177"/>
            <a:ext cx="6875585" cy="214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4437112"/>
            <a:ext cx="72007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Příčné klíny spojovací mají jednostranný nebo oboustranný úkos. Protože zhotovení díry s úkosem je pracné, používá se dvojice klínů.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8065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14" name="Picture 3" descr="C:\Users\Riha\Pictures\Pera, klíny\IMAGE019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1" t="24921" r="8679" b="45313"/>
          <a:stretch/>
        </p:blipFill>
        <p:spPr bwMode="auto">
          <a:xfrm>
            <a:off x="899592" y="1714164"/>
            <a:ext cx="7272982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47764" y="1052513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Tvary per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2910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B2ABED3-7B51-4816-A610-03D1AAE9232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Nadpis 1"/>
          <p:cNvSpPr>
            <a:spLocks/>
          </p:cNvSpPr>
          <p:nvPr/>
        </p:nvSpPr>
        <p:spPr bwMode="auto">
          <a:xfrm>
            <a:off x="457200" y="903288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17417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876763" y="100715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Pérové spoje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3479" y="1628800"/>
            <a:ext cx="7920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Tyto spoje patří také mezi rozebíratelné s tvarovým stykem. Používají se k přenosu otáčivého pohybu z hřídele na náboj. </a:t>
            </a:r>
          </a:p>
          <a:p>
            <a:pPr algn="ctr"/>
            <a:r>
              <a:rPr lang="cs-CZ" b="1" dirty="0" smtClean="0"/>
              <a:t>Používají se častěji než spoje klínové pro svoji jednoduchost. </a:t>
            </a:r>
          </a:p>
          <a:p>
            <a:pPr algn="ctr"/>
            <a:r>
              <a:rPr lang="cs-CZ" b="1" dirty="0" smtClean="0"/>
              <a:t>Silové zatížení pera se přenáší přes boky, proto musí výt pero v drážce bez boční vůle. Mezi perem a dnem drážky musí být vůle. To umožňuje posouvání součástí na hřídeli.</a:t>
            </a:r>
          </a:p>
          <a:p>
            <a:pPr algn="ctr"/>
            <a:r>
              <a:rPr lang="cs-CZ" b="1" dirty="0" smtClean="0"/>
              <a:t>Podle tvaru a funkce  rozlišujeme pera: těsná, výměnná a </a:t>
            </a:r>
            <a:r>
              <a:rPr lang="cs-CZ" b="1" dirty="0" err="1" smtClean="0"/>
              <a:t>Woodruffova</a:t>
            </a:r>
            <a:r>
              <a:rPr lang="cs-CZ" b="1" dirty="0" smtClean="0"/>
              <a:t> (úsečová).</a:t>
            </a:r>
            <a:endParaRPr lang="cs-CZ" b="1" dirty="0"/>
          </a:p>
        </p:txBody>
      </p:sp>
      <p:pic>
        <p:nvPicPr>
          <p:cNvPr id="17" name="Picture 2" descr="C:\Users\Riha\Pictures\Pera, klíny\IMAGE002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6" t="11794" r="45125" b="37186"/>
          <a:stretch/>
        </p:blipFill>
        <p:spPr bwMode="auto">
          <a:xfrm>
            <a:off x="984739" y="4026877"/>
            <a:ext cx="3305908" cy="152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99992" y="472514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Těsné pero v drážce.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62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10" name="Picture 3" descr="C:\Users\Riha\Pictures\Pera, klíny\IMAGE003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0" t="13620" r="6711" b="18728"/>
          <a:stretch/>
        </p:blipFill>
        <p:spPr bwMode="auto">
          <a:xfrm>
            <a:off x="756139" y="2060575"/>
            <a:ext cx="3543300" cy="121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Riha\Pictures\Pera, klíny\IMAGE003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0" t="6850" r="2169" b="7214"/>
          <a:stretch/>
        </p:blipFill>
        <p:spPr bwMode="auto">
          <a:xfrm>
            <a:off x="4926765" y="3412071"/>
            <a:ext cx="3665415" cy="2391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1064969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Výměnná pera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02956" y="2060575"/>
            <a:ext cx="3785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Výměnná pera se používají tam, kde se požaduje axiální posuv náboje po hřídeli.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6139" y="3592161"/>
            <a:ext cx="38468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Výměnná pera se s výhodou používají jako vodící pera, zajišťující posuv po hřídeli jako např. ozubená kola. Do drážky hřídele jsou pera nalisována s přesahem. Proti vypadnutí vlivem odstředivé síly jsou uchycena závrtným šrouby.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8340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083495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Woodruffovo</a:t>
            </a:r>
            <a:r>
              <a:rPr lang="cs-CZ" sz="2800" b="1" dirty="0" smtClean="0"/>
              <a:t> (úsečové) pero</a:t>
            </a:r>
            <a:endParaRPr lang="cs-CZ" sz="2800" b="1" dirty="0"/>
          </a:p>
        </p:txBody>
      </p:sp>
      <p:pic>
        <p:nvPicPr>
          <p:cNvPr id="12" name="Picture 5" descr="C:\Users\Riha\Pictures\Pera, klíny\IMAGE003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8" t="10855" r="8769" b="14566"/>
          <a:stretch/>
        </p:blipFill>
        <p:spPr bwMode="auto">
          <a:xfrm>
            <a:off x="2123728" y="1783255"/>
            <a:ext cx="4496719" cy="210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5" y="4149080"/>
            <a:ext cx="78581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 uloženo hluboko v hřídeli a bezpečněji přenáší kroutící moment. Nevýhodou je zeslabení průřezu hřídele. Výroba drážky je jednoduchá pomocí kotoučové frézy. </a:t>
            </a:r>
          </a:p>
          <a:p>
            <a:pPr algn="ctr"/>
            <a:r>
              <a:rPr lang="cs-CZ" b="1" dirty="0"/>
              <a:t>T</a:t>
            </a:r>
            <a:r>
              <a:rPr lang="cs-CZ" b="1" dirty="0" smtClean="0"/>
              <a:t>oto spojení se používá pro spojení krátkých nábojů. 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Pero lze také použít jako klín, protože se v drážce může samo nastavit podle úkosu drážky v náboji.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0396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648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Kontrolní otázky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15453" y="2577035"/>
            <a:ext cx="778619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cs typeface="Arial" pitchFamily="34" charset="0"/>
              </a:rPr>
              <a:t>1, K čemu slouží pera a klíny?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2, Jak rozdělujeme pera?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3, Jak rozdělujeme klíny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4, Jaké konstrukce může být podélný drážkový klín?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5, Jak se liší spojení pomocí tangenciálního a příčného klínu?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6, Jak se demontuje pero z drážky?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7, Jaký tvar má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Woodruffovo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pero?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55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 smtClean="0">
                <a:solidFill>
                  <a:srgbClr val="0070C0"/>
                </a:solidFill>
              </a:rPr>
              <a:t>Použitá literatura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0" name="Zástupný symbol pro obsah 2"/>
          <p:cNvSpPr>
            <a:spLocks/>
          </p:cNvSpPr>
          <p:nvPr/>
        </p:nvSpPr>
        <p:spPr bwMode="auto">
          <a:xfrm>
            <a:off x="488156" y="1988840"/>
            <a:ext cx="8229600" cy="3556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1600" b="1" dirty="0"/>
              <a:t> </a:t>
            </a:r>
            <a:r>
              <a:rPr lang="cs-CZ" sz="1600" b="1" dirty="0" smtClean="0"/>
              <a:t>      </a:t>
            </a:r>
            <a:r>
              <a:rPr lang="cs-CZ" sz="1600" dirty="0" smtClean="0"/>
              <a:t>Fialová </a:t>
            </a:r>
            <a:r>
              <a:rPr lang="cs-CZ" sz="1600" dirty="0"/>
              <a:t>Ing. Dana, </a:t>
            </a:r>
            <a:r>
              <a:rPr lang="cs-CZ" sz="1600" dirty="0" err="1"/>
              <a:t>Gradek</a:t>
            </a:r>
            <a:r>
              <a:rPr lang="cs-CZ" sz="1600" dirty="0"/>
              <a:t> Ing. Vladislav, </a:t>
            </a:r>
            <a:r>
              <a:rPr lang="cs-CZ" sz="1600" i="1" dirty="0"/>
              <a:t>Zámečnické práce a údržba –Technologie </a:t>
            </a:r>
            <a:r>
              <a:rPr lang="cs-CZ" sz="1600" i="1" dirty="0" smtClean="0"/>
              <a:t>2. díl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1600" i="1" dirty="0"/>
              <a:t> </a:t>
            </a:r>
            <a:r>
              <a:rPr lang="cs-CZ" sz="1600" i="1" dirty="0" smtClean="0"/>
              <a:t>      učebnice </a:t>
            </a:r>
            <a:r>
              <a:rPr lang="cs-CZ" sz="1600" i="1" dirty="0"/>
              <a:t>pro SOU</a:t>
            </a:r>
            <a:r>
              <a:rPr lang="cs-CZ" sz="1600" dirty="0"/>
              <a:t>,  Praha, Parta 2006, ISBN </a:t>
            </a:r>
            <a:r>
              <a:rPr lang="cs-CZ" sz="1600" dirty="0" smtClean="0"/>
              <a:t>978-80-7320-105-0</a:t>
            </a:r>
            <a:endParaRPr lang="cs-CZ" sz="1600" dirty="0"/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1600" dirty="0"/>
              <a:t>      </a:t>
            </a:r>
            <a:r>
              <a:rPr lang="cs-CZ" sz="1600" dirty="0" smtClean="0"/>
              <a:t> použité </a:t>
            </a:r>
            <a:r>
              <a:rPr lang="cs-CZ" sz="1600" dirty="0"/>
              <a:t>obrázky: snímek č. 5</a:t>
            </a:r>
            <a:r>
              <a:rPr lang="cs-CZ" sz="1600" dirty="0" smtClean="0"/>
              <a:t>, </a:t>
            </a:r>
            <a:r>
              <a:rPr lang="cs-CZ" sz="1600" dirty="0"/>
              <a:t>str. </a:t>
            </a:r>
            <a:r>
              <a:rPr lang="cs-CZ" sz="1600" dirty="0" smtClean="0"/>
              <a:t>88, </a:t>
            </a:r>
            <a:r>
              <a:rPr lang="cs-CZ" sz="1600" dirty="0"/>
              <a:t>obr. </a:t>
            </a:r>
            <a:r>
              <a:rPr lang="cs-CZ" sz="1600" dirty="0" smtClean="0"/>
              <a:t>134, snímek </a:t>
            </a:r>
            <a:r>
              <a:rPr lang="cs-CZ" sz="1600" dirty="0"/>
              <a:t>č. </a:t>
            </a:r>
            <a:r>
              <a:rPr lang="cs-CZ" sz="1600" dirty="0" smtClean="0"/>
              <a:t>6, </a:t>
            </a:r>
            <a:r>
              <a:rPr lang="cs-CZ" sz="1600" dirty="0"/>
              <a:t>str. </a:t>
            </a:r>
            <a:r>
              <a:rPr lang="cs-CZ" sz="1600" dirty="0" smtClean="0"/>
              <a:t>88, </a:t>
            </a:r>
            <a:r>
              <a:rPr lang="cs-CZ" sz="1600" dirty="0"/>
              <a:t>obr</a:t>
            </a:r>
            <a:r>
              <a:rPr lang="cs-CZ" sz="1600" dirty="0" smtClean="0"/>
              <a:t>. 134, str. 90, obr. 138, snímek </a:t>
            </a:r>
            <a:r>
              <a:rPr lang="cs-CZ" sz="1600" dirty="0"/>
              <a:t>č. 7</a:t>
            </a:r>
            <a:r>
              <a:rPr lang="cs-CZ" sz="1600" dirty="0" smtClean="0"/>
              <a:t>, </a:t>
            </a:r>
            <a:r>
              <a:rPr lang="cs-CZ" sz="1600" dirty="0"/>
              <a:t>str. </a:t>
            </a:r>
            <a:r>
              <a:rPr lang="cs-CZ" sz="1600" dirty="0" smtClean="0"/>
              <a:t>89, obr. 136, 137,   </a:t>
            </a:r>
            <a:r>
              <a:rPr lang="cs-CZ" sz="1600" dirty="0"/>
              <a:t>snímek č. </a:t>
            </a:r>
            <a:r>
              <a:rPr lang="cs-CZ" sz="1600" dirty="0" smtClean="0"/>
              <a:t>8, </a:t>
            </a:r>
            <a:r>
              <a:rPr lang="cs-CZ" sz="1600" dirty="0"/>
              <a:t>str. </a:t>
            </a:r>
            <a:r>
              <a:rPr lang="cs-CZ" sz="1600" dirty="0" smtClean="0"/>
              <a:t>90, </a:t>
            </a:r>
            <a:r>
              <a:rPr lang="cs-CZ" sz="1600" dirty="0"/>
              <a:t>obr. </a:t>
            </a:r>
            <a:r>
              <a:rPr lang="cs-CZ" sz="1600" dirty="0" smtClean="0"/>
              <a:t>139, snímek č. 9, str</a:t>
            </a:r>
            <a:r>
              <a:rPr lang="cs-CZ" sz="1600" dirty="0"/>
              <a:t>. </a:t>
            </a:r>
            <a:r>
              <a:rPr lang="cs-CZ" sz="1600" dirty="0" smtClean="0"/>
              <a:t>90, </a:t>
            </a:r>
            <a:r>
              <a:rPr lang="cs-CZ" sz="1600" dirty="0"/>
              <a:t>obr. </a:t>
            </a:r>
            <a:r>
              <a:rPr lang="cs-CZ" sz="1600" dirty="0" smtClean="0"/>
              <a:t>140, </a:t>
            </a:r>
            <a:endParaRPr lang="cs-CZ" sz="1600" dirty="0"/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11, </a:t>
            </a:r>
            <a:r>
              <a:rPr lang="cs-CZ" sz="1600" dirty="0"/>
              <a:t>str. </a:t>
            </a:r>
            <a:r>
              <a:rPr lang="cs-CZ" sz="1600" dirty="0" smtClean="0"/>
              <a:t>91, </a:t>
            </a:r>
            <a:r>
              <a:rPr lang="cs-CZ" sz="1600" dirty="0"/>
              <a:t>obr. </a:t>
            </a:r>
            <a:r>
              <a:rPr lang="cs-CZ" sz="1600" dirty="0" smtClean="0"/>
              <a:t>141,  </a:t>
            </a:r>
            <a:r>
              <a:rPr lang="cs-CZ" sz="1600" dirty="0"/>
              <a:t>snímek č. </a:t>
            </a:r>
            <a:r>
              <a:rPr lang="cs-CZ" sz="1600" dirty="0" smtClean="0"/>
              <a:t>12, </a:t>
            </a:r>
            <a:r>
              <a:rPr lang="cs-CZ" sz="1600" dirty="0"/>
              <a:t>str. </a:t>
            </a:r>
            <a:r>
              <a:rPr lang="cs-CZ" sz="1600" dirty="0" smtClean="0"/>
              <a:t>92, </a:t>
            </a:r>
            <a:r>
              <a:rPr lang="cs-CZ" sz="1600" dirty="0"/>
              <a:t>obr. </a:t>
            </a:r>
            <a:r>
              <a:rPr lang="cs-CZ" sz="1600" dirty="0" smtClean="0"/>
              <a:t>143, 144,  </a:t>
            </a:r>
            <a:r>
              <a:rPr lang="cs-CZ" sz="1600" dirty="0"/>
              <a:t>snímek č. </a:t>
            </a:r>
            <a:r>
              <a:rPr lang="cs-CZ" sz="1600" dirty="0" smtClean="0"/>
              <a:t>13, </a:t>
            </a:r>
            <a:r>
              <a:rPr lang="cs-CZ" sz="1600" dirty="0"/>
              <a:t>str. </a:t>
            </a:r>
            <a:r>
              <a:rPr lang="cs-CZ" sz="1600" dirty="0" smtClean="0"/>
              <a:t>92,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1600" dirty="0"/>
              <a:t> </a:t>
            </a:r>
            <a:r>
              <a:rPr lang="cs-CZ" sz="1600" dirty="0" smtClean="0"/>
              <a:t>      obr</a:t>
            </a:r>
            <a:r>
              <a:rPr lang="cs-CZ" sz="1600" dirty="0"/>
              <a:t>. </a:t>
            </a:r>
            <a:r>
              <a:rPr lang="cs-CZ" sz="1600" dirty="0" smtClean="0"/>
              <a:t>145</a:t>
            </a:r>
            <a:endParaRPr lang="cs-CZ" sz="1600" dirty="0"/>
          </a:p>
          <a:p>
            <a:pPr marL="342900" indent="-342900"/>
            <a:endParaRPr lang="cs-CZ" sz="1600" dirty="0" smtClean="0"/>
          </a:p>
          <a:p>
            <a:pPr marL="342900" indent="-342900"/>
            <a:r>
              <a:rPr lang="cs-CZ" sz="1600" dirty="0" smtClean="0"/>
              <a:t>      </a:t>
            </a:r>
            <a:r>
              <a:rPr lang="cs-CZ" sz="1600" dirty="0" err="1" smtClean="0"/>
              <a:t>Dillinger</a:t>
            </a:r>
            <a:r>
              <a:rPr lang="cs-CZ" sz="1600" dirty="0" smtClean="0"/>
              <a:t> </a:t>
            </a:r>
            <a:r>
              <a:rPr lang="cs-CZ" sz="1600" dirty="0"/>
              <a:t>Josef Ing. a kol. </a:t>
            </a:r>
            <a:r>
              <a:rPr lang="cs-CZ" sz="1600" i="1" dirty="0"/>
              <a:t>Moderní strojírenství pro školu i praxi</a:t>
            </a:r>
            <a:r>
              <a:rPr lang="cs-CZ" sz="1600" dirty="0"/>
              <a:t>. Praha: Europa Sobotáles, </a:t>
            </a:r>
            <a:r>
              <a:rPr lang="cs-CZ" sz="1600" dirty="0" smtClean="0"/>
              <a:t>2007, ISBN 978-80-86706-19-1</a:t>
            </a:r>
            <a:endParaRPr lang="cs-CZ" sz="1600" dirty="0"/>
          </a:p>
          <a:p>
            <a:pPr marL="342900" indent="-342900"/>
            <a:r>
              <a:rPr lang="cs-CZ" sz="1600" dirty="0"/>
              <a:t> </a:t>
            </a:r>
            <a:r>
              <a:rPr lang="cs-CZ" sz="1600" dirty="0" smtClean="0"/>
              <a:t>     použité </a:t>
            </a:r>
            <a:r>
              <a:rPr lang="cs-CZ" sz="1600" dirty="0"/>
              <a:t>obrázky: snímek č. </a:t>
            </a:r>
            <a:r>
              <a:rPr lang="cs-CZ" sz="1600" dirty="0" smtClean="0"/>
              <a:t>10, </a:t>
            </a:r>
            <a:r>
              <a:rPr lang="cs-CZ" sz="1600" dirty="0"/>
              <a:t>str. </a:t>
            </a:r>
            <a:r>
              <a:rPr lang="cs-CZ" sz="1600" dirty="0" smtClean="0"/>
              <a:t>375, </a:t>
            </a:r>
            <a:r>
              <a:rPr lang="cs-CZ" sz="1600" dirty="0"/>
              <a:t>obr. </a:t>
            </a:r>
            <a:r>
              <a:rPr lang="cs-CZ" sz="1600" smtClean="0"/>
              <a:t>2</a:t>
            </a:r>
          </a:p>
          <a:p>
            <a:pPr marL="342900" indent="-342900"/>
            <a:endParaRPr lang="cs-CZ" sz="1600" dirty="0"/>
          </a:p>
          <a:p>
            <a:r>
              <a:rPr lang="cs-CZ" sz="1600" dirty="0" smtClean="0"/>
              <a:t>      Doleček </a:t>
            </a:r>
            <a:r>
              <a:rPr lang="cs-CZ" sz="1600" dirty="0"/>
              <a:t>Josef Ing., Holoubek Zdeněk</a:t>
            </a:r>
            <a:r>
              <a:rPr lang="cs-CZ" sz="1600" b="1" dirty="0"/>
              <a:t> </a:t>
            </a:r>
            <a:r>
              <a:rPr lang="cs-CZ" sz="1600" dirty="0"/>
              <a:t>Ing.,</a:t>
            </a:r>
            <a:r>
              <a:rPr lang="cs-CZ" sz="1600" i="1" dirty="0"/>
              <a:t> Strojnictví pro 1. ročník SOU</a:t>
            </a:r>
            <a:r>
              <a:rPr lang="cs-CZ" sz="1600" dirty="0"/>
              <a:t>, Praha, SNTL 1988, </a:t>
            </a:r>
          </a:p>
          <a:p>
            <a:r>
              <a:rPr lang="cs-CZ" sz="1600" dirty="0" smtClean="0"/>
              <a:t>      EAN 04-211-88, 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94846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946</TotalTime>
  <Words>934</Words>
  <Application>Microsoft Office PowerPoint</Application>
  <PresentationFormat>Předvádění na obrazovce (4:3)</PresentationFormat>
  <Paragraphs>136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Zdeněk Říha</dc:creator>
  <cp:lastModifiedBy>Zdeněk Říha</cp:lastModifiedBy>
  <cp:revision>76</cp:revision>
  <dcterms:created xsi:type="dcterms:W3CDTF">2013-06-05T04:20:45Z</dcterms:created>
  <dcterms:modified xsi:type="dcterms:W3CDTF">2013-10-24T12:15:17Z</dcterms:modified>
</cp:coreProperties>
</file>