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318" r:id="rId3"/>
    <p:sldId id="314" r:id="rId4"/>
    <p:sldId id="307" r:id="rId5"/>
    <p:sldId id="310" r:id="rId6"/>
    <p:sldId id="311" r:id="rId7"/>
    <p:sldId id="312" r:id="rId8"/>
    <p:sldId id="317" r:id="rId9"/>
    <p:sldId id="29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6600"/>
    <a:srgbClr val="FF3399"/>
    <a:srgbClr val="0000FF"/>
    <a:srgbClr val="FF3300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1665D-1E35-41C3-B323-AC40493E2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362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F2C3C-E9A3-4351-AF01-5B8AD8514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91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83D97D-7092-49AB-AD0C-8E948DF84A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045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01AEA7-7B80-47F4-BA4C-378EE1FCFD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140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E692F4-03C8-40BD-A9BE-6171DB7782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731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FCD465-9CA2-4149-AA56-D691F24F0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211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9C0745-CEEF-4B7A-A619-0775DC9162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028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57EBBA-7F9F-47B5-A083-C251C7F695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213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43BB67-9DBB-4F5F-BCC8-C02F5D752F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631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0203D-7C22-4C2D-A542-61B9D7B44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279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0E459A-7F34-4EDB-A737-79E4AE539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4184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CCB6AA-472E-40CA-8775-D7E916C7C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8364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3975E-227C-433E-90E1-E4982D4667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4972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DC6EC3-8983-48AA-B5B1-DD19A689CA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6745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8793-DFE4-4A12-B680-F03AF07F5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993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ABEE5AE-D2CD-481D-BD25-A3112047C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7" name="Group 6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5227246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Tvorba názvosloví oxidů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Oxid, kyslík, oxidační číslo, křížové pravidlo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36-47-M/01 Stavebnictví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solidFill>
                  <a:schemeClr val="tx2"/>
                </a:solidFill>
                <a:latin typeface="Calibri" panose="020F0502020204030204" pitchFamily="34" charset="0"/>
              </a:rPr>
              <a:t>Názvosloví oxidů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6B0EFC1-FE64-48C3-9228-CEC0A948CF8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>
                <a:latin typeface="Calibri" panose="020F0502020204030204" pitchFamily="34" charset="0"/>
              </a:rPr>
              <a:t>VY_32_INOVACE_29_583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240000" y="144000"/>
            <a:ext cx="5652136" cy="728720"/>
          </a:xfrm>
          <a:prstGeom prst="rect">
            <a:avLst/>
          </a:prstGeom>
        </p:spPr>
        <p:txBody>
          <a:bodyPr tIns="0">
            <a:normAutofit fontScale="9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algn="r">
              <a:spcBef>
                <a:spcPts val="0"/>
              </a:spcBef>
            </a:pPr>
            <a:r>
              <a:rPr lang="cs-CZ" sz="1800" b="1" kern="0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0E7DA48B-D1DD-4C94-A7FA-1CAE52413441}" type="slidenum">
              <a:rPr lang="cs-CZ" altLang="cs-CZ" sz="1400" smtClean="0"/>
              <a:pPr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Obdélník 2"/>
          <p:cNvSpPr>
            <a:spLocks noChangeArrowheads="1"/>
          </p:cNvSpPr>
          <p:nvPr/>
        </p:nvSpPr>
        <p:spPr bwMode="auto">
          <a:xfrm>
            <a:off x="792163" y="2565400"/>
            <a:ext cx="7559675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NÁZVOSLOVÍ OXIDŮ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6F6B168-B04B-42A1-BFCC-6B7E1C768D5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4105" name="Text Box 10"/>
          <p:cNvSpPr txBox="1">
            <a:spLocks noChangeArrowheads="1"/>
          </p:cNvSpPr>
          <p:nvPr/>
        </p:nvSpPr>
        <p:spPr bwMode="auto">
          <a:xfrm>
            <a:off x="900113" y="1628775"/>
            <a:ext cx="6911975" cy="3560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Oxidy jsou sloučeniny kovových či nekovových prvků s kyslíkem.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endParaRPr lang="cs-CZ" altLang="cs-CZ" sz="2400" b="1"/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2 H</a:t>
            </a:r>
            <a:r>
              <a:rPr lang="cs-CZ" altLang="cs-CZ" sz="2400" b="1" baseline="-25000"/>
              <a:t>2</a:t>
            </a:r>
            <a:r>
              <a:rPr lang="cs-CZ" altLang="cs-CZ" sz="2400" b="1"/>
              <a:t> + O</a:t>
            </a:r>
            <a:r>
              <a:rPr lang="cs-CZ" altLang="cs-CZ" sz="2400" b="1" baseline="-25000"/>
              <a:t>2</a:t>
            </a:r>
            <a:r>
              <a:rPr lang="cs-CZ" altLang="cs-CZ" sz="2400" b="1"/>
              <a:t>   =   2 H</a:t>
            </a:r>
            <a:r>
              <a:rPr lang="cs-CZ" altLang="cs-CZ" sz="2400" b="1" baseline="-25000"/>
              <a:t>2</a:t>
            </a:r>
            <a:r>
              <a:rPr lang="cs-CZ" altLang="cs-CZ" sz="2400" b="1"/>
              <a:t>O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2 Cu + O</a:t>
            </a:r>
            <a:r>
              <a:rPr lang="cs-CZ" altLang="cs-CZ" sz="2400" b="1" baseline="-25000"/>
              <a:t>2</a:t>
            </a:r>
            <a:r>
              <a:rPr lang="cs-CZ" altLang="cs-CZ" sz="2400" b="1"/>
              <a:t>   =   2CuO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Reakce prvků s kyslíkem se nazývá oxidace.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Kyslík má vždy oxidační číslo -2.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4E4EE99-BAC6-4C0D-9C2F-AB6D73CF9BE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Obdélník 2"/>
          <p:cNvSpPr>
            <a:spLocks noChangeArrowheads="1"/>
          </p:cNvSpPr>
          <p:nvPr/>
        </p:nvSpPr>
        <p:spPr bwMode="auto">
          <a:xfrm>
            <a:off x="684213" y="1082675"/>
            <a:ext cx="7416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/>
          </a:p>
        </p:txBody>
      </p:sp>
      <p:sp>
        <p:nvSpPr>
          <p:cNvPr id="5129" name="Text Box 10"/>
          <p:cNvSpPr txBox="1">
            <a:spLocks noChangeArrowheads="1"/>
          </p:cNvSpPr>
          <p:nvPr/>
        </p:nvSpPr>
        <p:spPr bwMode="auto">
          <a:xfrm>
            <a:off x="1116013" y="1412875"/>
            <a:ext cx="6911975" cy="3925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>
                <a:solidFill>
                  <a:srgbClr val="FF3399"/>
                </a:solidFill>
              </a:rPr>
              <a:t>Reakcí kovových prvků s kyslíkem vznikají pevné oxidy.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>
                <a:solidFill>
                  <a:srgbClr val="FF3399"/>
                </a:solidFill>
              </a:rPr>
              <a:t>2 Zn   +   O</a:t>
            </a:r>
            <a:r>
              <a:rPr lang="cs-CZ" altLang="cs-CZ" sz="2400" b="1" baseline="-25000">
                <a:solidFill>
                  <a:srgbClr val="FF3399"/>
                </a:solidFill>
              </a:rPr>
              <a:t>2</a:t>
            </a:r>
            <a:r>
              <a:rPr lang="cs-CZ" altLang="cs-CZ" sz="2400" b="1">
                <a:solidFill>
                  <a:srgbClr val="FF3399"/>
                </a:solidFill>
              </a:rPr>
              <a:t>     =     2 ZnO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>
                <a:solidFill>
                  <a:srgbClr val="0000FF"/>
                </a:solidFill>
              </a:rPr>
              <a:t>Reakcí kovových prvků s kyslíkem vznikají pevné, kapalné či plynné oxidy.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>
                <a:solidFill>
                  <a:srgbClr val="FF3399"/>
                </a:solidFill>
              </a:rPr>
              <a:t>Si   +   O</a:t>
            </a:r>
            <a:r>
              <a:rPr lang="cs-CZ" altLang="cs-CZ" sz="2400" b="1" baseline="-25000">
                <a:solidFill>
                  <a:srgbClr val="FF3399"/>
                </a:solidFill>
              </a:rPr>
              <a:t>2</a:t>
            </a:r>
            <a:r>
              <a:rPr lang="cs-CZ" altLang="cs-CZ" sz="2400" b="1">
                <a:solidFill>
                  <a:srgbClr val="FF3399"/>
                </a:solidFill>
              </a:rPr>
              <a:t>     =     SiO</a:t>
            </a:r>
            <a:r>
              <a:rPr lang="cs-CZ" altLang="cs-CZ" sz="2400" b="1" baseline="-25000">
                <a:solidFill>
                  <a:srgbClr val="FF3399"/>
                </a:solidFill>
              </a:rPr>
              <a:t>2 </a:t>
            </a:r>
            <a:r>
              <a:rPr lang="cs-CZ" altLang="cs-CZ" sz="2400" b="1">
                <a:solidFill>
                  <a:srgbClr val="FF3399"/>
                </a:solidFill>
              </a:rPr>
              <a:t>– pevná látka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>
                <a:solidFill>
                  <a:srgbClr val="0000FF"/>
                </a:solidFill>
              </a:rPr>
              <a:t>2 H</a:t>
            </a:r>
            <a:r>
              <a:rPr lang="cs-CZ" altLang="cs-CZ" sz="2400" b="1" baseline="-25000">
                <a:solidFill>
                  <a:srgbClr val="0000FF"/>
                </a:solidFill>
              </a:rPr>
              <a:t>2</a:t>
            </a:r>
            <a:r>
              <a:rPr lang="cs-CZ" altLang="cs-CZ" sz="2400" b="1">
                <a:solidFill>
                  <a:srgbClr val="0000FF"/>
                </a:solidFill>
              </a:rPr>
              <a:t>   +   O</a:t>
            </a:r>
            <a:r>
              <a:rPr lang="cs-CZ" altLang="cs-CZ" sz="2400" b="1" baseline="-25000">
                <a:solidFill>
                  <a:srgbClr val="0000FF"/>
                </a:solidFill>
              </a:rPr>
              <a:t>2</a:t>
            </a:r>
            <a:r>
              <a:rPr lang="cs-CZ" altLang="cs-CZ" sz="2400" b="1">
                <a:solidFill>
                  <a:srgbClr val="0000FF"/>
                </a:solidFill>
              </a:rPr>
              <a:t>     =     2 H</a:t>
            </a:r>
            <a:r>
              <a:rPr lang="cs-CZ" altLang="cs-CZ" sz="2400" b="1" baseline="-25000">
                <a:solidFill>
                  <a:srgbClr val="0000FF"/>
                </a:solidFill>
              </a:rPr>
              <a:t>2</a:t>
            </a:r>
            <a:r>
              <a:rPr lang="cs-CZ" altLang="cs-CZ" sz="2400" b="1">
                <a:solidFill>
                  <a:srgbClr val="0000FF"/>
                </a:solidFill>
              </a:rPr>
              <a:t>O - kapalina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 </a:t>
            </a:r>
            <a:r>
              <a:rPr lang="cs-CZ" altLang="cs-CZ" sz="2400" b="1">
                <a:solidFill>
                  <a:srgbClr val="CC6600"/>
                </a:solidFill>
              </a:rPr>
              <a:t>S    +    O</a:t>
            </a:r>
            <a:r>
              <a:rPr lang="cs-CZ" altLang="cs-CZ" sz="2400" b="1" baseline="-25000">
                <a:solidFill>
                  <a:srgbClr val="CC6600"/>
                </a:solidFill>
              </a:rPr>
              <a:t>2</a:t>
            </a:r>
            <a:r>
              <a:rPr lang="cs-CZ" altLang="cs-CZ" sz="2400" b="1">
                <a:solidFill>
                  <a:srgbClr val="CC6600"/>
                </a:solidFill>
              </a:rPr>
              <a:t>     =     SO</a:t>
            </a:r>
            <a:r>
              <a:rPr lang="cs-CZ" altLang="cs-CZ" sz="2400" b="1" baseline="-25000">
                <a:solidFill>
                  <a:srgbClr val="CC6600"/>
                </a:solidFill>
              </a:rPr>
              <a:t>2 </a:t>
            </a:r>
            <a:r>
              <a:rPr lang="cs-CZ" altLang="cs-CZ" sz="2400" b="1">
                <a:solidFill>
                  <a:srgbClr val="CC6600"/>
                </a:solidFill>
              </a:rPr>
              <a:t>- plyn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49168CE-7284-45F1-8E15-851844E25EA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Nadpis 1"/>
          <p:cNvSpPr>
            <a:spLocks/>
          </p:cNvSpPr>
          <p:nvPr/>
        </p:nvSpPr>
        <p:spPr bwMode="auto">
          <a:xfrm>
            <a:off x="53975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graphicFrame>
        <p:nvGraphicFramePr>
          <p:cNvPr id="6222" name="Group 7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0298050"/>
              </p:ext>
            </p:extLst>
          </p:nvPr>
        </p:nvGraphicFramePr>
        <p:xfrm>
          <a:off x="1547813" y="1628775"/>
          <a:ext cx="6096000" cy="4231918"/>
        </p:xfrm>
        <a:graphic>
          <a:graphicData uri="http://schemas.openxmlformats.org/drawingml/2006/table">
            <a:tbl>
              <a:tblPr/>
              <a:tblGrid>
                <a:gridCol w="1524000"/>
                <a:gridCol w="1524000"/>
                <a:gridCol w="1524000"/>
                <a:gridCol w="1524000"/>
              </a:tblGrid>
              <a:tr h="560791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Oxidační číslo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koncovka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vzorec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86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I.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ný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altLang="cs-CZ" sz="16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dusný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27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II.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natý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CaO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vápenatý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86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III: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itý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altLang="cs-CZ" sz="16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altLang="cs-CZ" sz="16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dusitý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86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IV.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ičitý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</a:t>
                      </a:r>
                      <a:r>
                        <a:rPr kumimoji="0" lang="cs-CZ" altLang="cs-CZ" sz="16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uhličitý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4139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V.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alt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ečný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</a:t>
                      </a:r>
                      <a:r>
                        <a:rPr kumimoji="0" lang="cs-CZ" alt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ičný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  <a:r>
                        <a:rPr kumimoji="0" lang="cs-CZ" altLang="cs-CZ" sz="16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altLang="cs-CZ" sz="16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600" b="1" i="0" u="none" strike="noStrike" cap="none" normalizeH="0" baseline="-25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altLang="cs-CZ" sz="16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altLang="cs-CZ" sz="16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fosforečný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O. 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dusičný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27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VI.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ový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</a:t>
                      </a:r>
                      <a:r>
                        <a:rPr kumimoji="0" lang="cs-CZ" altLang="cs-CZ" sz="16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sírový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21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VII.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istý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Mn</a:t>
                      </a:r>
                      <a:r>
                        <a:rPr kumimoji="0" lang="cs-CZ" altLang="cs-CZ" sz="16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  <a:r>
                        <a:rPr kumimoji="0" lang="cs-CZ" altLang="cs-CZ" sz="1600" b="1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manganistý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86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VIII.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</a:t>
                      </a:r>
                      <a:r>
                        <a:rPr kumimoji="0" lang="cs-CZ" alt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ičelý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OsO</a:t>
                      </a: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Oxid osmičelý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205" name="Text Box 79"/>
          <p:cNvSpPr txBox="1">
            <a:spLocks noChangeArrowheads="1"/>
          </p:cNvSpPr>
          <p:nvPr/>
        </p:nvSpPr>
        <p:spPr bwMode="auto">
          <a:xfrm>
            <a:off x="1692275" y="1052513"/>
            <a:ext cx="54006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/>
              <a:t>Tabulka odvozování názvosloví oxidů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6813AAF-2A48-4C90-BA51-697E97CFF2D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7177" name="Text Box 10"/>
          <p:cNvSpPr txBox="1">
            <a:spLocks noChangeArrowheads="1"/>
          </p:cNvSpPr>
          <p:nvPr/>
        </p:nvSpPr>
        <p:spPr bwMode="auto">
          <a:xfrm>
            <a:off x="755650" y="1268413"/>
            <a:ext cx="71294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Vysvětlení vzniku oxidů z chemické reakce</a:t>
            </a:r>
          </a:p>
        </p:txBody>
      </p:sp>
      <p:sp>
        <p:nvSpPr>
          <p:cNvPr id="7178" name="Text Box 11"/>
          <p:cNvSpPr txBox="1">
            <a:spLocks noChangeArrowheads="1"/>
          </p:cNvSpPr>
          <p:nvPr/>
        </p:nvSpPr>
        <p:spPr bwMode="auto">
          <a:xfrm>
            <a:off x="684213" y="2492375"/>
            <a:ext cx="7488237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2 N</a:t>
            </a:r>
            <a:r>
              <a:rPr lang="cs-CZ" altLang="cs-CZ" sz="2400" b="1" baseline="30000"/>
              <a:t>-I</a:t>
            </a:r>
            <a:r>
              <a:rPr lang="cs-CZ" altLang="cs-CZ" sz="2400" b="1"/>
              <a:t>   +   O</a:t>
            </a:r>
            <a:r>
              <a:rPr lang="cs-CZ" altLang="cs-CZ" sz="2400" b="1" baseline="30000"/>
              <a:t>-II</a:t>
            </a:r>
            <a:r>
              <a:rPr lang="cs-CZ" altLang="cs-CZ" sz="2400" b="1"/>
              <a:t>     =     N</a:t>
            </a:r>
            <a:r>
              <a:rPr lang="cs-CZ" altLang="cs-CZ" sz="2400" b="1" baseline="-25000"/>
              <a:t>2</a:t>
            </a:r>
            <a:r>
              <a:rPr lang="cs-CZ" altLang="cs-CZ" sz="2400" b="1"/>
              <a:t>O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	              2 . -1   +   -2     =     0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Součet oxidačních čísel prvků musí být vždy 0!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S využitím křížového pravidla oxidačních čísel: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			N</a:t>
            </a:r>
            <a:r>
              <a:rPr lang="cs-CZ" altLang="cs-CZ" sz="2400" b="1" baseline="30000"/>
              <a:t>-I</a:t>
            </a:r>
            <a:r>
              <a:rPr lang="cs-CZ" altLang="cs-CZ" sz="2400" b="1"/>
              <a:t>   O</a:t>
            </a:r>
            <a:r>
              <a:rPr lang="cs-CZ" altLang="cs-CZ" sz="2400" b="1" baseline="30000"/>
              <a:t>-2</a:t>
            </a:r>
            <a:r>
              <a:rPr lang="cs-CZ" altLang="cs-CZ" sz="2400" b="1"/>
              <a:t>     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			  N</a:t>
            </a:r>
            <a:r>
              <a:rPr lang="cs-CZ" altLang="cs-CZ" sz="2400" b="1" baseline="-25000"/>
              <a:t>2 </a:t>
            </a:r>
            <a:r>
              <a:rPr lang="cs-CZ" altLang="cs-CZ" sz="2400" b="1"/>
              <a:t>O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cs-CZ" altLang="cs-CZ" sz="2400" b="1"/>
          </a:p>
        </p:txBody>
      </p:sp>
      <p:sp>
        <p:nvSpPr>
          <p:cNvPr id="7179" name="Line 14"/>
          <p:cNvSpPr>
            <a:spLocks noChangeShapeType="1"/>
          </p:cNvSpPr>
          <p:nvPr/>
        </p:nvSpPr>
        <p:spPr bwMode="auto">
          <a:xfrm>
            <a:off x="3924300" y="5013325"/>
            <a:ext cx="142875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80" name="Line 15"/>
          <p:cNvSpPr>
            <a:spLocks noChangeShapeType="1"/>
          </p:cNvSpPr>
          <p:nvPr/>
        </p:nvSpPr>
        <p:spPr bwMode="auto">
          <a:xfrm flipH="1">
            <a:off x="3995738" y="5013325"/>
            <a:ext cx="4318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ACF4CE0-0414-46CB-90FB-E9402F0CC68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Obdélník 1"/>
          <p:cNvSpPr>
            <a:spLocks noChangeArrowheads="1"/>
          </p:cNvSpPr>
          <p:nvPr/>
        </p:nvSpPr>
        <p:spPr bwMode="auto">
          <a:xfrm>
            <a:off x="1908175" y="1052513"/>
            <a:ext cx="45561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Tvorba názvosloví sulfidů</a:t>
            </a:r>
            <a:endParaRPr lang="cs-CZ" altLang="cs-CZ" sz="2800"/>
          </a:p>
        </p:txBody>
      </p:sp>
      <p:sp>
        <p:nvSpPr>
          <p:cNvPr id="8201" name="Text Box 62"/>
          <p:cNvSpPr txBox="1">
            <a:spLocks noChangeArrowheads="1"/>
          </p:cNvSpPr>
          <p:nvPr/>
        </p:nvSpPr>
        <p:spPr bwMode="auto">
          <a:xfrm>
            <a:off x="950913" y="1720850"/>
            <a:ext cx="65738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  <p:sp>
        <p:nvSpPr>
          <p:cNvPr id="8202" name="Text Box 63"/>
          <p:cNvSpPr txBox="1">
            <a:spLocks noChangeArrowheads="1"/>
          </p:cNvSpPr>
          <p:nvPr/>
        </p:nvSpPr>
        <p:spPr bwMode="auto">
          <a:xfrm>
            <a:off x="611188" y="1989138"/>
            <a:ext cx="7561262" cy="314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/>
              <a:t>Sulfidy jsou sloučeniny kovového prvku se sírou.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/>
              <a:t>Síra, stejně jako kyslík má vždy oxidační číslo –II.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/>
              <a:t>Proto je i shodná tvorba názvosloví těchto sloučenin.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endParaRPr lang="cs-CZ" altLang="cs-CZ" sz="2000" b="1"/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/>
              <a:t>Cu + S     =     CuS 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/>
              <a:t>		  Cu</a:t>
            </a:r>
            <a:r>
              <a:rPr lang="cs-CZ" altLang="cs-CZ" sz="2000" b="1" baseline="30000"/>
              <a:t>+II</a:t>
            </a:r>
            <a:r>
              <a:rPr lang="cs-CZ" altLang="cs-CZ" sz="2000" b="1"/>
              <a:t>   +   S</a:t>
            </a:r>
            <a:r>
              <a:rPr lang="cs-CZ" altLang="cs-CZ" sz="2000" b="1" baseline="30000"/>
              <a:t>-II</a:t>
            </a:r>
            <a:r>
              <a:rPr lang="cs-CZ" altLang="cs-CZ" sz="2000" b="1"/>
              <a:t>     =     CuS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/>
              <a:t>		       +2   +   -2     =     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6A8C3B3-A97D-4790-A43B-EFD7E62ED85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65138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Kontrolní otázky</a:t>
            </a:r>
            <a:endParaRPr lang="cs-CZ" sz="2800" b="1" kern="0" dirty="0"/>
          </a:p>
        </p:txBody>
      </p:sp>
      <p:sp>
        <p:nvSpPr>
          <p:cNvPr id="9225" name="TextovéPole 1"/>
          <p:cNvSpPr txBox="1">
            <a:spLocks noChangeArrowheads="1"/>
          </p:cNvSpPr>
          <p:nvPr/>
        </p:nvSpPr>
        <p:spPr bwMode="auto">
          <a:xfrm>
            <a:off x="1042988" y="2133600"/>
            <a:ext cx="72009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1, Jak se jmenují sloučeniny prvků s kyslíkem?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2,  V jakém skupenství se vyskytují oxidy nekovových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     prvků?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3, Jaké je vždy oxidační číslo kyslíku?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4, U jakého oxidačního čísla se oxidy nevyskytují?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5, Nakreslete schéma křížového pravidla oxidačních čísel!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EC5F661-AB47-4DB4-A8C2-06A9091473F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0249" name="Obdélník 1"/>
          <p:cNvSpPr>
            <a:spLocks noChangeArrowheads="1"/>
          </p:cNvSpPr>
          <p:nvPr/>
        </p:nvSpPr>
        <p:spPr bwMode="auto">
          <a:xfrm>
            <a:off x="684213" y="2276475"/>
            <a:ext cx="7704137" cy="311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Eisner Werner, Fladt Rüdiger, Gietz Paul,  Justus Axel, Laitenberger Klaus, Schierle Werner, </a:t>
            </a:r>
            <a:r>
              <a:rPr lang="cs-CZ" altLang="cs-CZ" sz="1800" i="1"/>
              <a:t>Chemie pro střední školy 1a,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Nakladatelství Ernst Klett Schulbuchverlag, GmbH Stuttgart 1986,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Scientia s.r.o pedagogické nakladatelství Praha, 1996,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ISBN 80-7183-043-7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Konětopský A., RNDr. CSc, </a:t>
            </a:r>
            <a:r>
              <a:rPr lang="cs-CZ" altLang="cs-CZ" sz="1800" i="1"/>
              <a:t>Periodická soustava prvků </a:t>
            </a:r>
            <a:r>
              <a:rPr lang="cs-CZ" altLang="cs-CZ" sz="1800"/>
              <a:t>vydala LACHEMA a.s. Brno, 1999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1080</TotalTime>
  <Words>476</Words>
  <Application>Microsoft Office PowerPoint</Application>
  <PresentationFormat>Předvádění na obrazovce (4:3)</PresentationFormat>
  <Paragraphs>139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86</cp:revision>
  <dcterms:created xsi:type="dcterms:W3CDTF">2007-02-24T11:24:02Z</dcterms:created>
  <dcterms:modified xsi:type="dcterms:W3CDTF">2014-03-07T08:31:23Z</dcterms:modified>
</cp:coreProperties>
</file>