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65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3612" autoAdjust="0"/>
  </p:normalViewPr>
  <p:slideViewPr>
    <p:cSldViewPr>
      <p:cViewPr>
        <p:scale>
          <a:sx n="100" d="100"/>
          <a:sy n="100" d="100"/>
        </p:scale>
        <p:origin x="60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 </a:t>
          </a:r>
          <a:r>
            <a:rPr lang="cs-CZ" sz="1000" smtClean="0"/>
            <a:t>VY_32_INOVACE_12_01      </a:t>
          </a:r>
          <a:r>
            <a:rPr lang="cs-CZ" sz="1200" dirty="0" smtClean="0"/>
            <a:t>Jazyková příprava žáků na čtení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pro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A59DE1-DAFC-454D-8AA9-A94526A28783}" type="presOf" srcId="{D9242A4C-F33A-42E2-BFA4-EC80805DCD32}" destId="{5A434D34-FA65-40B0-A4CE-3A1E2B14A21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0A89DAE-78C6-4C44-94C8-27C3FC1100AC}" type="presOf" srcId="{1D895EAB-76A7-41C6-9C6C-7D303AD4C23C}" destId="{94413E88-B296-45A5-9057-6B5765B63A8F}" srcOrd="1" destOrd="0" presId="urn:microsoft.com/office/officeart/2005/8/layout/target3"/>
    <dgm:cxn modelId="{9097BA3E-2A2E-4DD9-93C3-CBAD6A4320E0}" type="presOf" srcId="{ABD4D77B-BA54-4DFB-A762-4C734220F9AA}" destId="{AAB7E4A6-9D01-402C-9D7A-6D30767F0B58}" srcOrd="0" destOrd="0" presId="urn:microsoft.com/office/officeart/2005/8/layout/target3"/>
    <dgm:cxn modelId="{71289CEB-9CA3-414A-B696-590F461C7977}" type="presOf" srcId="{DAAD5A11-3EBC-47AE-AB1C-4F1B938732A7}" destId="{2D933DCE-BBEA-46A5-98BC-CA41A7DBB761}" srcOrd="0" destOrd="0" presId="urn:microsoft.com/office/officeart/2005/8/layout/target3"/>
    <dgm:cxn modelId="{DF7B3850-F60E-437F-A0FB-AE4D65E7FCCF}" type="presOf" srcId="{D9242A4C-F33A-42E2-BFA4-EC80805DCD32}" destId="{7DDB6D97-C311-42E1-B77C-B194BAE75773}" srcOrd="0" destOrd="0" presId="urn:microsoft.com/office/officeart/2005/8/layout/target3"/>
    <dgm:cxn modelId="{D39D8AEE-48E0-4FC9-AFF9-DF75210A2CD2}" type="presOf" srcId="{FFA013E9-5C5D-404D-8688-08171EA7A387}" destId="{E1DA18CB-4B0A-4D0C-9459-15C4B327891F}" srcOrd="0" destOrd="0" presId="urn:microsoft.com/office/officeart/2005/8/layout/target3"/>
    <dgm:cxn modelId="{F11D5BED-629F-4BAA-8D7E-52C615BA203D}" type="presOf" srcId="{A4836DAF-3E6B-4198-A089-B3C0D0384F2B}" destId="{4F0AD45D-7E6A-4C4A-90DF-90E27C4B175D}" srcOrd="0" destOrd="0" presId="urn:microsoft.com/office/officeart/2005/8/layout/target3"/>
    <dgm:cxn modelId="{42A7F712-C67E-4A0A-B985-E3017BB4E823}" type="presOf" srcId="{1D895EAB-76A7-41C6-9C6C-7D303AD4C23C}" destId="{347D85BD-7382-4413-9298-D06CC996458A}" srcOrd="0" destOrd="0" presId="urn:microsoft.com/office/officeart/2005/8/layout/target3"/>
    <dgm:cxn modelId="{03181C87-1029-4764-AADE-3EF3BE4B0C03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EFD05A63-0D27-48DF-AFA2-E8592A3D78B5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8C4CD22-0E62-4355-B461-56EBFC8DB871}" type="presOf" srcId="{ABD4D77B-BA54-4DFB-A762-4C734220F9AA}" destId="{A6703DA5-6D74-4C8B-9C82-31DC93531BC2}" srcOrd="1" destOrd="0" presId="urn:microsoft.com/office/officeart/2005/8/layout/target3"/>
    <dgm:cxn modelId="{78FBD2D4-1847-4613-857D-EDD5C786CF38}" type="presParOf" srcId="{2D933DCE-BBEA-46A5-98BC-CA41A7DBB761}" destId="{D3A73299-62A4-4767-8E25-C16133A0B902}" srcOrd="0" destOrd="0" presId="urn:microsoft.com/office/officeart/2005/8/layout/target3"/>
    <dgm:cxn modelId="{F320396C-4D75-460D-9768-F0B041E8B522}" type="presParOf" srcId="{2D933DCE-BBEA-46A5-98BC-CA41A7DBB761}" destId="{EE30B2AF-DDC9-42DB-9092-5595C6257A57}" srcOrd="1" destOrd="0" presId="urn:microsoft.com/office/officeart/2005/8/layout/target3"/>
    <dgm:cxn modelId="{DD34F0E9-1A5D-4B1D-B28C-77F93AC2DB49}" type="presParOf" srcId="{2D933DCE-BBEA-46A5-98BC-CA41A7DBB761}" destId="{E1DA18CB-4B0A-4D0C-9459-15C4B327891F}" srcOrd="2" destOrd="0" presId="urn:microsoft.com/office/officeart/2005/8/layout/target3"/>
    <dgm:cxn modelId="{4D8DEEA1-C204-4B83-BF58-E2431759C677}" type="presParOf" srcId="{2D933DCE-BBEA-46A5-98BC-CA41A7DBB761}" destId="{29996EEB-8589-4AED-9C98-E2204A026234}" srcOrd="3" destOrd="0" presId="urn:microsoft.com/office/officeart/2005/8/layout/target3"/>
    <dgm:cxn modelId="{95E12496-F02D-484C-AEC9-7ED882A0C7AE}" type="presParOf" srcId="{2D933DCE-BBEA-46A5-98BC-CA41A7DBB761}" destId="{056AE7B2-579D-40D1-A57C-4E33BFED76BE}" srcOrd="4" destOrd="0" presId="urn:microsoft.com/office/officeart/2005/8/layout/target3"/>
    <dgm:cxn modelId="{76461EED-70E4-4595-99B2-1C21AE95B080}" type="presParOf" srcId="{2D933DCE-BBEA-46A5-98BC-CA41A7DBB761}" destId="{4F0AD45D-7E6A-4C4A-90DF-90E27C4B175D}" srcOrd="5" destOrd="0" presId="urn:microsoft.com/office/officeart/2005/8/layout/target3"/>
    <dgm:cxn modelId="{AFAE3CDA-DBC6-4834-9600-232E8DC9C1DE}" type="presParOf" srcId="{2D933DCE-BBEA-46A5-98BC-CA41A7DBB761}" destId="{1804A346-BBD3-438B-AE0F-7BEBB1E2AF96}" srcOrd="6" destOrd="0" presId="urn:microsoft.com/office/officeart/2005/8/layout/target3"/>
    <dgm:cxn modelId="{04810EE8-A100-4A50-A77F-D502EFFAAAEC}" type="presParOf" srcId="{2D933DCE-BBEA-46A5-98BC-CA41A7DBB761}" destId="{60CB9877-708D-4C64-AA73-CFD3F3076BC2}" srcOrd="7" destOrd="0" presId="urn:microsoft.com/office/officeart/2005/8/layout/target3"/>
    <dgm:cxn modelId="{67A34813-3FCC-491A-8542-C9CE53AC0686}" type="presParOf" srcId="{2D933DCE-BBEA-46A5-98BC-CA41A7DBB761}" destId="{347D85BD-7382-4413-9298-D06CC996458A}" srcOrd="8" destOrd="0" presId="urn:microsoft.com/office/officeart/2005/8/layout/target3"/>
    <dgm:cxn modelId="{1366A75A-5E72-4913-95E0-420FB67FA096}" type="presParOf" srcId="{2D933DCE-BBEA-46A5-98BC-CA41A7DBB761}" destId="{C4DD5B9C-4D9E-449D-A063-107A759DF3D1}" srcOrd="9" destOrd="0" presId="urn:microsoft.com/office/officeart/2005/8/layout/target3"/>
    <dgm:cxn modelId="{C9BD4414-DE27-4B16-898D-9B7E6585685A}" type="presParOf" srcId="{2D933DCE-BBEA-46A5-98BC-CA41A7DBB761}" destId="{CD515E15-5457-47F2-8109-A2A59D66C930}" srcOrd="10" destOrd="0" presId="urn:microsoft.com/office/officeart/2005/8/layout/target3"/>
    <dgm:cxn modelId="{83BAF246-20E2-4309-AD93-65A36650AEC4}" type="presParOf" srcId="{2D933DCE-BBEA-46A5-98BC-CA41A7DBB761}" destId="{7DDB6D97-C311-42E1-B77C-B194BAE75773}" srcOrd="11" destOrd="0" presId="urn:microsoft.com/office/officeart/2005/8/layout/target3"/>
    <dgm:cxn modelId="{7743949B-E4F0-4C94-877F-27E3843D7391}" type="presParOf" srcId="{2D933DCE-BBEA-46A5-98BC-CA41A7DBB761}" destId="{DE2B4424-17B1-4404-A13F-04051C43B79D}" srcOrd="12" destOrd="0" presId="urn:microsoft.com/office/officeart/2005/8/layout/target3"/>
    <dgm:cxn modelId="{65CB268E-8FDE-4DDC-BEB3-DD0F3F1198FB}" type="presParOf" srcId="{2D933DCE-BBEA-46A5-98BC-CA41A7DBB761}" destId="{555607BD-8A1D-4EBB-825A-8C74A1FB0FFC}" srcOrd="13" destOrd="0" presId="urn:microsoft.com/office/officeart/2005/8/layout/target3"/>
    <dgm:cxn modelId="{F00B3A9E-F991-4565-ABFB-E65C08A11EBA}" type="presParOf" srcId="{2D933DCE-BBEA-46A5-98BC-CA41A7DBB761}" destId="{AAB7E4A6-9D01-402C-9D7A-6D30767F0B58}" srcOrd="14" destOrd="0" presId="urn:microsoft.com/office/officeart/2005/8/layout/target3"/>
    <dgm:cxn modelId="{F2EC0B65-77B8-4715-B05E-BA6BBBBD5AA0}" type="presParOf" srcId="{2D933DCE-BBEA-46A5-98BC-CA41A7DBB761}" destId="{359A210A-E8C9-4FD6-9BC7-434F4455A6B5}" srcOrd="15" destOrd="0" presId="urn:microsoft.com/office/officeart/2005/8/layout/target3"/>
    <dgm:cxn modelId="{90AF648C-D18F-453B-8C74-A7E278C9C5AB}" type="presParOf" srcId="{2D933DCE-BBEA-46A5-98BC-CA41A7DBB761}" destId="{36B74B1E-3C18-4C06-BA03-CB2EB266F8FF}" srcOrd="16" destOrd="0" presId="urn:microsoft.com/office/officeart/2005/8/layout/target3"/>
    <dgm:cxn modelId="{99D6F897-4A29-4EEC-BD65-40DEE06E54B3}" type="presParOf" srcId="{2D933DCE-BBEA-46A5-98BC-CA41A7DBB761}" destId="{94413E88-B296-45A5-9057-6B5765B63A8F}" srcOrd="17" destOrd="0" presId="urn:microsoft.com/office/officeart/2005/8/layout/target3"/>
    <dgm:cxn modelId="{75AA66E3-BD0D-4DE0-8D11-9B64B6CA5F0C}" type="presParOf" srcId="{2D933DCE-BBEA-46A5-98BC-CA41A7DBB761}" destId="{5A434D34-FA65-40B0-A4CE-3A1E2B14A215}" srcOrd="18" destOrd="0" presId="urn:microsoft.com/office/officeart/2005/8/layout/target3"/>
    <dgm:cxn modelId="{F46020F3-211A-4CCA-AC78-C886EF66099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 </a:t>
          </a:r>
          <a:r>
            <a:rPr lang="cs-CZ" sz="1000" kern="1200" smtClean="0"/>
            <a:t>VY_32_INOVACE_12_01      </a:t>
          </a:r>
          <a:r>
            <a:rPr lang="cs-CZ" sz="1200" kern="1200" dirty="0" smtClean="0"/>
            <a:t>Jazyková příprava žáků na čtení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pro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34006-985E-4738-BBF6-EED94B69C30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EF3795-EFB7-4C9C-A14D-33E323938D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3480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newsflash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1.jpeg"/><Relationship Id="rId7" Type="http://schemas.openxmlformats.org/officeDocument/2006/relationships/image" Target="../media/image7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3.jpeg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5.jpeg"/><Relationship Id="rId7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11.jpeg"/><Relationship Id="rId10" Type="http://schemas.openxmlformats.org/officeDocument/2006/relationships/image" Target="../media/image4.jpeg"/><Relationship Id="rId4" Type="http://schemas.openxmlformats.org/officeDocument/2006/relationships/image" Target="../media/image9.png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5.jpeg"/><Relationship Id="rId7" Type="http://schemas.openxmlformats.org/officeDocument/2006/relationships/image" Target="../media/image1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11.jpeg"/><Relationship Id="rId10" Type="http://schemas.openxmlformats.org/officeDocument/2006/relationships/image" Target="../media/image10.jpeg"/><Relationship Id="rId4" Type="http://schemas.openxmlformats.org/officeDocument/2006/relationships/image" Target="../media/image14.png"/><Relationship Id="rId9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8hjV6-GKbCI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zmrzlina&amp;ex=1" TargetMode="External"/><Relationship Id="rId3" Type="http://schemas.openxmlformats.org/officeDocument/2006/relationships/hyperlink" Target="http://christianbackgrounds.info/smile-pictures-wallpapers/" TargetMode="External"/><Relationship Id="rId7" Type="http://schemas.openxmlformats.org/officeDocument/2006/relationships/hyperlink" Target="http://office.microsoft.com/cs-cz/images/results.aspx?qu=kv%C4%9Btina&amp;ex=1" TargetMode="External"/><Relationship Id="rId12" Type="http://schemas.openxmlformats.org/officeDocument/2006/relationships/hyperlink" Target="http://office.microsoft.com/cs-cz/images/results.aspx?qu=ryba&amp;ex=1" TargetMode="External"/><Relationship Id="rId2" Type="http://schemas.openxmlformats.org/officeDocument/2006/relationships/hyperlink" Target="http://www.youtube.com/watch?v=8hjV6-GKbC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slunce&amp;ex=1" TargetMode="External"/><Relationship Id="rId11" Type="http://schemas.openxmlformats.org/officeDocument/2006/relationships/hyperlink" Target="http://office.microsoft.com/cs-cz/images/results.aspx?qu=d%C5%AFm&amp;ex=1" TargetMode="External"/><Relationship Id="rId5" Type="http://schemas.openxmlformats.org/officeDocument/2006/relationships/hyperlink" Target="http://office.microsoft.com/cs-cz/images/results.aspx?qu=my%C5%A1&amp;ex=1" TargetMode="External"/><Relationship Id="rId10" Type="http://schemas.openxmlformats.org/officeDocument/2006/relationships/hyperlink" Target="http://office.microsoft.com/cs-cz/images/results.aspx?qu=jablko&amp;ex=1" TargetMode="External"/><Relationship Id="rId4" Type="http://schemas.openxmlformats.org/officeDocument/2006/relationships/hyperlink" Target="http://office.microsoft.com/cs-cz/images/results.aspx?qu=m%C3%AD%C4%8D&amp;ex=2" TargetMode="External"/><Relationship Id="rId9" Type="http://schemas.openxmlformats.org/officeDocument/2006/relationships/hyperlink" Target="http://office.microsoft.com/cs-cz/images/results.aspx?qu=strom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24661656"/>
              </p:ext>
            </p:extLst>
          </p:nvPr>
        </p:nvGraphicFramePr>
        <p:xfrm>
          <a:off x="428596" y="92867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8662" y="3643314"/>
            <a:ext cx="7848872" cy="2000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329090"/>
      </p:ext>
    </p:extLst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 algn="just"/>
            <a:r>
              <a:rPr lang="cs-CZ" dirty="0" smtClean="0"/>
              <a:t>jazyková příprava žáků na čtení</a:t>
            </a:r>
          </a:p>
          <a:p>
            <a:pPr algn="just"/>
            <a:r>
              <a:rPr lang="cs-CZ" dirty="0" smtClean="0"/>
              <a:t>materiál je určen pro žáky 1. ročníku</a:t>
            </a:r>
          </a:p>
          <a:p>
            <a:pPr algn="just"/>
            <a:r>
              <a:rPr lang="cs-CZ" dirty="0" smtClean="0"/>
              <a:t>žáci komunikují o tom, co vidí na obrázku, sluchem rozlišují počáteční hlásku ve slovech, sluchem rozpoznávají, zda se požadovaná hláska ve slově vyskytuje, orientují se na řádku a sloupci, řeší hádanky</a:t>
            </a:r>
          </a:p>
          <a:p>
            <a:pPr algn="just"/>
            <a:r>
              <a:rPr lang="cs-CZ" dirty="0" smtClean="0"/>
              <a:t>materiál je určen pro práci na interaktivní tabuli</a:t>
            </a:r>
          </a:p>
          <a:p>
            <a:pPr algn="just"/>
            <a:r>
              <a:rPr lang="cs-CZ" dirty="0" smtClean="0"/>
              <a:t>materiál byl vytvořen a pilotován v prvním pololetí škol. roku 2012/2013  </a:t>
            </a:r>
          </a:p>
        </p:txBody>
      </p:sp>
    </p:spTree>
    <p:extLst>
      <p:ext uri="{BB962C8B-B14F-4D97-AF65-F5344CB8AC3E}">
        <p14:creationId xmlns:p14="http://schemas.microsoft.com/office/powerpoint/2010/main" xmlns="" val="1657563920"/>
      </p:ext>
    </p:extLst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9708db2899e3ce2319da03015e835f94-home-icon-clip-ar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8952" y="142852"/>
            <a:ext cx="1500198" cy="1500198"/>
          </a:xfrm>
        </p:spPr>
      </p:pic>
      <p:pic>
        <p:nvPicPr>
          <p:cNvPr id="6" name="Obrázek 5" descr="cartoon-apple_17-42019591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4833627"/>
            <a:ext cx="1214446" cy="1214446"/>
          </a:xfrm>
          <a:prstGeom prst="rect">
            <a:avLst/>
          </a:prstGeom>
        </p:spPr>
      </p:pic>
      <p:pic>
        <p:nvPicPr>
          <p:cNvPr id="7" name="Obrázek 6" descr="flower-clip-art_4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85852" y="2471127"/>
            <a:ext cx="1285884" cy="1285884"/>
          </a:xfrm>
          <a:prstGeom prst="rect">
            <a:avLst/>
          </a:prstGeom>
        </p:spPr>
      </p:pic>
      <p:pic>
        <p:nvPicPr>
          <p:cNvPr id="8" name="Obrázek 7" descr="ice-cream-cone-4-scoop-clip-art_43125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43306" y="4401062"/>
            <a:ext cx="841956" cy="1116169"/>
          </a:xfrm>
          <a:prstGeom prst="rect">
            <a:avLst/>
          </a:prstGeom>
        </p:spPr>
      </p:pic>
      <p:pic>
        <p:nvPicPr>
          <p:cNvPr id="9" name="Obrázek 8" descr="nicubunu_Weather_Symbols_Sun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00958" y="2000240"/>
            <a:ext cx="1428760" cy="1428760"/>
          </a:xfrm>
          <a:prstGeom prst="rect">
            <a:avLst/>
          </a:prstGeom>
        </p:spPr>
      </p:pic>
      <p:pic>
        <p:nvPicPr>
          <p:cNvPr id="10" name="Obrázek 9" descr="Simple_Cartoon_Mouse_clip_art_hight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524328" y="4437112"/>
            <a:ext cx="1409710" cy="1409710"/>
          </a:xfrm>
          <a:prstGeom prst="rect">
            <a:avLst/>
          </a:prstGeom>
        </p:spPr>
      </p:pic>
      <p:pic>
        <p:nvPicPr>
          <p:cNvPr id="11" name="Obrázek 10" descr="Soccer+Ball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14678" y="1000108"/>
            <a:ext cx="1500198" cy="1500198"/>
          </a:xfrm>
          <a:prstGeom prst="rect">
            <a:avLst/>
          </a:prstGeom>
        </p:spPr>
      </p:pic>
      <p:pic>
        <p:nvPicPr>
          <p:cNvPr id="12" name="Obrázek 11" descr="Bubbling_Cartoon_Fish_clip_art_hight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364088" y="2852936"/>
            <a:ext cx="1550324" cy="1550324"/>
          </a:xfrm>
          <a:prstGeom prst="rect">
            <a:avLst/>
          </a:prstGeom>
        </p:spPr>
      </p:pic>
      <p:pic>
        <p:nvPicPr>
          <p:cNvPr id="13" name="Obrázek 12" descr="autumn_8580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929322" y="142852"/>
            <a:ext cx="1428759" cy="1428759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571472" y="178592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DŮM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85852" y="414338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KVĚTINA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7158" y="635795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JABLKO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86116" y="614364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ZMRZLINA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57554" y="257174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b="1" dirty="0" smtClean="0"/>
              <a:t>MÍČ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57818" y="4572008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RYBA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43834" y="592933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b="1" dirty="0" smtClean="0"/>
              <a:t>MYŠ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643834" y="3357562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SLUNCE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29322" y="171448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b="1" dirty="0" smtClean="0"/>
              <a:t>STROM</a:t>
            </a:r>
            <a:endParaRPr lang="cs-CZ" b="1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Sloupce a řádky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14942" y="4857760"/>
            <a:ext cx="3000396" cy="85725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   </a:t>
            </a:r>
            <a:r>
              <a:rPr lang="cs-CZ" sz="3200" b="1" dirty="0" smtClean="0"/>
              <a:t> SLOUPEC</a:t>
            </a:r>
            <a:endParaRPr lang="cs-CZ" sz="3200" b="1" dirty="0"/>
          </a:p>
        </p:txBody>
      </p:sp>
      <p:sp>
        <p:nvSpPr>
          <p:cNvPr id="4" name="Šipka doprava 3"/>
          <p:cNvSpPr/>
          <p:nvPr/>
        </p:nvSpPr>
        <p:spPr>
          <a:xfrm>
            <a:off x="1500166" y="2071678"/>
            <a:ext cx="3000396" cy="135732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5400000">
            <a:off x="5429256" y="2428868"/>
            <a:ext cx="2714644" cy="142876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28728" y="3857628"/>
            <a:ext cx="3071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</a:t>
            </a:r>
            <a:r>
              <a:rPr lang="cs-CZ" sz="3200" b="1" dirty="0" smtClean="0"/>
              <a:t>ŘÁDEK</a:t>
            </a:r>
            <a:endParaRPr lang="cs-CZ" sz="3200" b="1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Umísti obrázky do řádků a sloupců podle zadání maňáska Dorotky.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Rybku nakresli do 2.řádku a 1.sloupce.</a:t>
            </a:r>
          </a:p>
          <a:p>
            <a:r>
              <a:rPr lang="cs-CZ" dirty="0" smtClean="0"/>
              <a:t>Strom nakresli do 3.řádku a 2.sloupce.</a:t>
            </a:r>
          </a:p>
          <a:p>
            <a:r>
              <a:rPr lang="cs-CZ" dirty="0" smtClean="0"/>
              <a:t>Dům nakresli do 1.řádku a 1.sloupce.</a:t>
            </a:r>
          </a:p>
          <a:p>
            <a:r>
              <a:rPr lang="cs-CZ" dirty="0" smtClean="0"/>
              <a:t>Zmrzlinu nakresli do 3.řádku a 3.sloupce.</a:t>
            </a:r>
          </a:p>
          <a:p>
            <a:r>
              <a:rPr lang="cs-CZ" dirty="0" smtClean="0"/>
              <a:t>Květinu nakresli do 2.řádku a 2.sloupce.</a:t>
            </a:r>
          </a:p>
          <a:p>
            <a:r>
              <a:rPr lang="cs-CZ" dirty="0" smtClean="0"/>
              <a:t>Slunce nakresli do 2.řádku a 3.sloupce.</a:t>
            </a:r>
          </a:p>
          <a:p>
            <a:r>
              <a:rPr lang="cs-CZ" dirty="0" smtClean="0"/>
              <a:t>Myš nakresli do 3.řádku a 1.sloupce.</a:t>
            </a:r>
          </a:p>
          <a:p>
            <a:r>
              <a:rPr lang="cs-CZ" dirty="0" smtClean="0"/>
              <a:t>Míč nakresli do 1.řádku a 3.sloupce.</a:t>
            </a:r>
          </a:p>
          <a:p>
            <a:r>
              <a:rPr lang="cs-CZ" dirty="0" smtClean="0"/>
              <a:t>Jablko nakresli do 1.řádku a 2.sloupce. 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285720" y="2000240"/>
          <a:ext cx="8572560" cy="4714908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1285884"/>
                <a:gridCol w="2357454"/>
                <a:gridCol w="2500330"/>
                <a:gridCol w="2428892"/>
              </a:tblGrid>
              <a:tr h="785818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72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72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745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Vývojový diagram: spojka 10"/>
          <p:cNvSpPr/>
          <p:nvPr/>
        </p:nvSpPr>
        <p:spPr>
          <a:xfrm>
            <a:off x="785786" y="3357562"/>
            <a:ext cx="285752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571472" y="4714884"/>
            <a:ext cx="285752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1000100" y="4714884"/>
            <a:ext cx="285752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357158" y="5643578"/>
            <a:ext cx="285752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714348" y="6000768"/>
            <a:ext cx="285752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1142976" y="6357958"/>
            <a:ext cx="285752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2571736" y="2143116"/>
            <a:ext cx="357190" cy="35719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4714876" y="2143116"/>
            <a:ext cx="357190" cy="35719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5286380" y="2143116"/>
            <a:ext cx="357190" cy="35719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7000892" y="2143116"/>
            <a:ext cx="357190" cy="35719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7500958" y="2143116"/>
            <a:ext cx="357190" cy="35719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8001024" y="2143116"/>
            <a:ext cx="357190" cy="35719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 descr="Bubbling_Cartoon_Fish_clip_art_high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476672"/>
            <a:ext cx="1025151" cy="1025151"/>
          </a:xfrm>
          <a:prstGeom prst="rect">
            <a:avLst/>
          </a:prstGeom>
        </p:spPr>
      </p:pic>
      <p:pic>
        <p:nvPicPr>
          <p:cNvPr id="25" name="Obrázek 24" descr="autumn_85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476672"/>
            <a:ext cx="1000132" cy="1000132"/>
          </a:xfrm>
          <a:prstGeom prst="rect">
            <a:avLst/>
          </a:prstGeom>
        </p:spPr>
      </p:pic>
      <p:pic>
        <p:nvPicPr>
          <p:cNvPr id="26" name="Zástupný symbol pro obsah 3" descr="9708db2899e3ce2319da03015e835f94-home-icon-clip-ar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11760" y="476672"/>
            <a:ext cx="971893" cy="1008112"/>
          </a:xfrm>
          <a:prstGeom prst="rect">
            <a:avLst/>
          </a:prstGeom>
        </p:spPr>
      </p:pic>
      <p:pic>
        <p:nvPicPr>
          <p:cNvPr id="27" name="Obrázek 26" descr="ice-cream-cone-4-scoop-clip-art_43125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91880" y="476672"/>
            <a:ext cx="792088" cy="1008112"/>
          </a:xfrm>
          <a:prstGeom prst="rect">
            <a:avLst/>
          </a:prstGeom>
        </p:spPr>
      </p:pic>
      <p:pic>
        <p:nvPicPr>
          <p:cNvPr id="28" name="Obrázek 27" descr="flower-clip-art_4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5976" y="476672"/>
            <a:ext cx="864096" cy="1008112"/>
          </a:xfrm>
          <a:prstGeom prst="rect">
            <a:avLst/>
          </a:prstGeom>
        </p:spPr>
      </p:pic>
      <p:pic>
        <p:nvPicPr>
          <p:cNvPr id="29" name="Obrázek 28" descr="nicubunu_Weather_Symbols_Sun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2080" y="476672"/>
            <a:ext cx="940664" cy="1012672"/>
          </a:xfrm>
          <a:prstGeom prst="rect">
            <a:avLst/>
          </a:prstGeom>
        </p:spPr>
      </p:pic>
      <p:pic>
        <p:nvPicPr>
          <p:cNvPr id="30" name="Obrázek 29" descr="Simple_Cartoon_Mouse_clip_art_hight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300192" y="476672"/>
            <a:ext cx="936104" cy="1008112"/>
          </a:xfrm>
          <a:prstGeom prst="rect">
            <a:avLst/>
          </a:prstGeom>
        </p:spPr>
      </p:pic>
      <p:pic>
        <p:nvPicPr>
          <p:cNvPr id="31" name="Obrázek 30" descr="Soccer+Ball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08304" y="620688"/>
            <a:ext cx="857256" cy="857256"/>
          </a:xfrm>
          <a:prstGeom prst="rect">
            <a:avLst/>
          </a:prstGeom>
        </p:spPr>
      </p:pic>
      <p:pic>
        <p:nvPicPr>
          <p:cNvPr id="32" name="Obrázek 31" descr="cartoon-apple_17-420195917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215338" y="476672"/>
            <a:ext cx="928662" cy="1000670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73 0.0669 L 0.229 0.571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00" y="2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1111E-6 L 0.37066 0.7460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0" y="37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07407E-6 L -0.02951 0.3886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" y="1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07407E-6 L 0.40556 0.756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00" y="3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L 0.03941 0.561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" y="2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2222E-6 L 0.21267 0.56713 " pathEditMode="relative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07407E-6 L -0.43697 0.7562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00" y="3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11111E-6 L -0.00781 0.36759 " pathEditMode="relative" ptsTypes="AA">
                                      <p:cBhvr>
                                        <p:cTn id="3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81481E-6 L -0.38611 0.3627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0" y="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Nakresli do  kolečka jen ty obrázky, které začínají na hlásku j, k.</a:t>
            </a:r>
            <a:endParaRPr lang="cs-CZ" sz="3200" dirty="0"/>
          </a:p>
        </p:txBody>
      </p:sp>
      <p:sp>
        <p:nvSpPr>
          <p:cNvPr id="4" name="Elipsa 3"/>
          <p:cNvSpPr/>
          <p:nvPr/>
        </p:nvSpPr>
        <p:spPr>
          <a:xfrm rot="19913733">
            <a:off x="4739417" y="3749456"/>
            <a:ext cx="4472727" cy="27401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8" name="Zástupný symbol pro obsah 3" descr="9708db2899e3ce2319da03015e835f94-home-icon-clip-ar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20995741">
            <a:off x="424865" y="1979102"/>
            <a:ext cx="1479727" cy="1479727"/>
          </a:xfrm>
        </p:spPr>
      </p:pic>
      <p:pic>
        <p:nvPicPr>
          <p:cNvPr id="9" name="Obrázek 8" descr="flower-clip-art_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57290" y="3871379"/>
            <a:ext cx="1143008" cy="1143008"/>
          </a:xfrm>
          <a:prstGeom prst="rect">
            <a:avLst/>
          </a:prstGeom>
        </p:spPr>
      </p:pic>
      <p:pic>
        <p:nvPicPr>
          <p:cNvPr id="10" name="Obrázek 9" descr="Soccer+Bal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57422" y="2071678"/>
            <a:ext cx="1500198" cy="1500198"/>
          </a:xfrm>
          <a:prstGeom prst="rect">
            <a:avLst/>
          </a:prstGeom>
        </p:spPr>
      </p:pic>
      <p:pic>
        <p:nvPicPr>
          <p:cNvPr id="11" name="Obrázek 10" descr="autumn_85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531703">
            <a:off x="4572000" y="1571612"/>
            <a:ext cx="1428759" cy="1428759"/>
          </a:xfrm>
          <a:prstGeom prst="rect">
            <a:avLst/>
          </a:prstGeom>
        </p:spPr>
      </p:pic>
      <p:pic>
        <p:nvPicPr>
          <p:cNvPr id="12" name="Obrázek 11" descr="Bubbling_Cartoon_Fish_clip_art_hight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25796" y="1643050"/>
            <a:ext cx="1550324" cy="1550324"/>
          </a:xfrm>
          <a:prstGeom prst="rect">
            <a:avLst/>
          </a:prstGeom>
        </p:spPr>
      </p:pic>
      <p:pic>
        <p:nvPicPr>
          <p:cNvPr id="13" name="Obrázek 12" descr="ice-cream-cone-4-scoop-clip-art_43125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0216959">
            <a:off x="3479932" y="4604127"/>
            <a:ext cx="841956" cy="1248680"/>
          </a:xfrm>
          <a:prstGeom prst="rect">
            <a:avLst/>
          </a:prstGeom>
        </p:spPr>
      </p:pic>
      <p:pic>
        <p:nvPicPr>
          <p:cNvPr id="14" name="Obrázek 13" descr="nicubunu_Weather_Symbols_Sun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14810" y="3143248"/>
            <a:ext cx="1428760" cy="1428760"/>
          </a:xfrm>
          <a:prstGeom prst="rect">
            <a:avLst/>
          </a:prstGeom>
        </p:spPr>
      </p:pic>
      <p:pic>
        <p:nvPicPr>
          <p:cNvPr id="15" name="Obrázek 14" descr="Simple_Cartoon_Mouse_clip_art_hight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20719294">
            <a:off x="1936252" y="5287645"/>
            <a:ext cx="1285860" cy="1285860"/>
          </a:xfrm>
          <a:prstGeom prst="rect">
            <a:avLst/>
          </a:prstGeom>
        </p:spPr>
      </p:pic>
      <p:pic>
        <p:nvPicPr>
          <p:cNvPr id="16" name="Obrázek 15" descr="cartoon-apple_17-420195917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 rot="434569">
            <a:off x="229525" y="5190141"/>
            <a:ext cx="1214446" cy="1214446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L 0.59844 -0.03148 " pathEditMode="relative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40741E-7 L 0.66146 0.04213 " pathEditMode="relative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Podtrhni počáteční písmena ve slovech pod obrázky.</a:t>
            </a:r>
            <a:endParaRPr lang="cs-CZ" sz="3200" dirty="0"/>
          </a:p>
        </p:txBody>
      </p:sp>
      <p:pic>
        <p:nvPicPr>
          <p:cNvPr id="4" name="Zástupný symbol pro obsah 3" descr="9708db2899e3ce2319da03015e835f94-home-icon-clip-ar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02319" y="1714488"/>
            <a:ext cx="1110734" cy="1110734"/>
          </a:xfrm>
        </p:spPr>
      </p:pic>
      <p:pic>
        <p:nvPicPr>
          <p:cNvPr id="5" name="Obrázek 4" descr="flower-clip-art_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828352"/>
            <a:ext cx="1032052" cy="1032052"/>
          </a:xfrm>
          <a:prstGeom prst="rect">
            <a:avLst/>
          </a:prstGeom>
        </p:spPr>
      </p:pic>
      <p:pic>
        <p:nvPicPr>
          <p:cNvPr id="6" name="Obrázek 5" descr="Soccer+Bal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2910" y="3571876"/>
            <a:ext cx="857256" cy="857256"/>
          </a:xfrm>
          <a:prstGeom prst="rect">
            <a:avLst/>
          </a:prstGeom>
        </p:spPr>
      </p:pic>
      <p:pic>
        <p:nvPicPr>
          <p:cNvPr id="7" name="Obrázek 6" descr="autumn_85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983033" y="1643050"/>
            <a:ext cx="1071570" cy="1071570"/>
          </a:xfrm>
          <a:prstGeom prst="rect">
            <a:avLst/>
          </a:prstGeom>
        </p:spPr>
      </p:pic>
      <p:pic>
        <p:nvPicPr>
          <p:cNvPr id="8" name="Obrázek 7" descr="nicubunu_Weather_Symbols_Sun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72330" y="3286124"/>
            <a:ext cx="1143008" cy="1143008"/>
          </a:xfrm>
          <a:prstGeom prst="rect">
            <a:avLst/>
          </a:prstGeom>
        </p:spPr>
      </p:pic>
      <p:pic>
        <p:nvPicPr>
          <p:cNvPr id="9" name="Obrázek 8" descr="ice-cream-cone-4-scoop-clip-art_43125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14810" y="5336822"/>
            <a:ext cx="571504" cy="828482"/>
          </a:xfrm>
          <a:prstGeom prst="rect">
            <a:avLst/>
          </a:prstGeom>
        </p:spPr>
      </p:pic>
      <p:pic>
        <p:nvPicPr>
          <p:cNvPr id="10" name="Obrázek 9" descr="cartoon-apple_17-42019591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42910" y="5143511"/>
            <a:ext cx="857256" cy="857256"/>
          </a:xfrm>
          <a:prstGeom prst="rect">
            <a:avLst/>
          </a:prstGeom>
        </p:spPr>
      </p:pic>
      <p:pic>
        <p:nvPicPr>
          <p:cNvPr id="11" name="Obrázek 10" descr="Simple_Cartoon_Mouse_clip_art_hight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08304" y="5085184"/>
            <a:ext cx="1057283" cy="1057283"/>
          </a:xfrm>
          <a:prstGeom prst="rect">
            <a:avLst/>
          </a:prstGeom>
        </p:spPr>
      </p:pic>
      <p:pic>
        <p:nvPicPr>
          <p:cNvPr id="12" name="Obrázek 11" descr="Bubbling_Cartoon_Fish_clip_art_hight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849585" y="3429000"/>
            <a:ext cx="1016202" cy="101620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28596" y="300037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KVĚTINA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34" y="442913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b="1" dirty="0" smtClean="0"/>
              <a:t>MÍČ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6215082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JABLKO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7620" y="292893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/>
              <a:t>DŮM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7620" y="442913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RYBA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14744" y="6357958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ZMRZLINA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29454" y="2857496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STROM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72330" y="4500570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SLUNCE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86644" y="621508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MYŠ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7158" y="2928934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VĚTINA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14744" y="4357694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YBA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86644" y="6143644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YŠ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43768" y="442913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LUNCE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29058" y="2786058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ŮM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0034" y="4357694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ÍČ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14744" y="5929330"/>
            <a:ext cx="157163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MRZLINA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58016" y="278605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TROM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28596" y="6143644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b="1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ABLKO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9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1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1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1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2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2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Dorotka si připravila hádanky. Nakresli správnou odpověď do rámečku.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594872"/>
          </a:xfrm>
        </p:spPr>
        <p:txBody>
          <a:bodyPr/>
          <a:lstStyle/>
          <a:p>
            <a:r>
              <a:rPr lang="cs-CZ" dirty="0" smtClean="0"/>
              <a:t>Které zvířátko je malé, šedé a nemá rádo pastičky?</a:t>
            </a:r>
          </a:p>
          <a:p>
            <a:endParaRPr lang="cs-CZ" dirty="0" smtClean="0"/>
          </a:p>
          <a:p>
            <a:r>
              <a:rPr lang="cs-CZ" dirty="0" smtClean="0"/>
              <a:t>Které zvířátko má šupinatý kabátek, žije ve vodě a je němé?</a:t>
            </a:r>
          </a:p>
          <a:p>
            <a:endParaRPr lang="cs-CZ" dirty="0" smtClean="0"/>
          </a:p>
          <a:p>
            <a:r>
              <a:rPr lang="cs-CZ" dirty="0" smtClean="0"/>
              <a:t>Koho léčí datel?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86116" y="2285992"/>
            <a:ext cx="235745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57686" y="3786190"/>
            <a:ext cx="235745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214942" y="5429264"/>
            <a:ext cx="235745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Simple_Cartoon_Mouse_clip_art_high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63811" y="2285992"/>
            <a:ext cx="916312" cy="916312"/>
          </a:xfrm>
          <a:prstGeom prst="rect">
            <a:avLst/>
          </a:prstGeom>
        </p:spPr>
      </p:pic>
      <p:pic>
        <p:nvPicPr>
          <p:cNvPr id="8" name="Obrázek 7" descr="Bubbling_Cartoon_Fish_clip_art_hight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71965" y="3786190"/>
            <a:ext cx="914582" cy="914582"/>
          </a:xfrm>
          <a:prstGeom prst="rect">
            <a:avLst/>
          </a:prstGeom>
        </p:spPr>
      </p:pic>
      <p:pic>
        <p:nvPicPr>
          <p:cNvPr id="9" name="Obrázek 8" descr="autumn_85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74783" y="5429264"/>
            <a:ext cx="909210" cy="909210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JSI ŠIKULA !!!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smile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57290" y="1071546"/>
            <a:ext cx="6278033" cy="4708525"/>
          </a:xfrm>
        </p:spPr>
      </p:pic>
      <p:sp>
        <p:nvSpPr>
          <p:cNvPr id="6" name="Obdélník 5"/>
          <p:cNvSpPr/>
          <p:nvPr/>
        </p:nvSpPr>
        <p:spPr>
          <a:xfrm>
            <a:off x="1785918" y="5786454"/>
            <a:ext cx="550072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ZAZPÍVEJ SI SE MNOU !!!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Veselý obličej 6">
            <a:hlinkClick r:id="rId4"/>
          </p:cNvPr>
          <p:cNvSpPr/>
          <p:nvPr/>
        </p:nvSpPr>
        <p:spPr>
          <a:xfrm>
            <a:off x="7500958" y="5786454"/>
            <a:ext cx="642942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80918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?v=8hjV6-</a:t>
            </a:r>
            <a:r>
              <a:rPr lang="cs-CZ" sz="1800" dirty="0" err="1" smtClean="0">
                <a:hlinkClick r:id="rId2"/>
              </a:rPr>
              <a:t>GKbCI</a:t>
            </a:r>
            <a:endParaRPr lang="cs-CZ" sz="1800" dirty="0" smtClean="0"/>
          </a:p>
          <a:p>
            <a:pPr algn="just"/>
            <a:r>
              <a:rPr lang="cs-CZ" sz="1800" dirty="0" smtClean="0">
                <a:hlinkClick r:id="rId3"/>
              </a:rPr>
              <a:t>http://christianbackgrounds.info/smile-pictures-wallpapers/</a:t>
            </a:r>
            <a:endParaRPr lang="cs-CZ" sz="1800" dirty="0" smtClean="0"/>
          </a:p>
          <a:p>
            <a:pPr algn="just"/>
            <a:r>
              <a:rPr lang="cs-CZ" sz="1800" dirty="0" smtClean="0">
                <a:hlinkClick r:id="rId4"/>
              </a:rPr>
              <a:t>http://office.</a:t>
            </a:r>
            <a:r>
              <a:rPr lang="cs-CZ" sz="1800" dirty="0" err="1" smtClean="0">
                <a:hlinkClick r:id="rId4"/>
              </a:rPr>
              <a:t>microsoft.com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cs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images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results.aspx</a:t>
            </a:r>
            <a:r>
              <a:rPr lang="cs-CZ" sz="1800" dirty="0" smtClean="0">
                <a:hlinkClick r:id="rId4"/>
              </a:rPr>
              <a:t>?</a:t>
            </a:r>
            <a:r>
              <a:rPr lang="cs-CZ" sz="1800" dirty="0" err="1" smtClean="0">
                <a:hlinkClick r:id="rId4"/>
              </a:rPr>
              <a:t>qu</a:t>
            </a:r>
            <a:r>
              <a:rPr lang="cs-CZ" sz="1800" dirty="0" smtClean="0">
                <a:hlinkClick r:id="rId4"/>
              </a:rPr>
              <a:t>=m%C3%AD%C4%8D&amp;ex=2#</a:t>
            </a:r>
            <a:r>
              <a:rPr lang="cs-CZ" sz="1800" dirty="0" err="1" smtClean="0">
                <a:hlinkClick r:id="rId4"/>
              </a:rPr>
              <a:t>ai</a:t>
            </a:r>
            <a:r>
              <a:rPr lang="cs-CZ" sz="1800" dirty="0" smtClean="0">
                <a:hlinkClick r:id="rId4"/>
              </a:rPr>
              <a:t>:MC900433881|</a:t>
            </a:r>
            <a:r>
              <a:rPr lang="cs-CZ" sz="1800" dirty="0" err="1" smtClean="0">
                <a:hlinkClick r:id="rId4"/>
              </a:rPr>
              <a:t>mt</a:t>
            </a:r>
            <a:r>
              <a:rPr lang="cs-CZ" sz="1800" dirty="0" smtClean="0">
                <a:hlinkClick r:id="rId4"/>
              </a:rPr>
              <a:t>:1|</a:t>
            </a:r>
            <a:endParaRPr lang="cs-CZ" sz="1800" dirty="0" smtClean="0"/>
          </a:p>
          <a:p>
            <a:pPr algn="just"/>
            <a:r>
              <a:rPr lang="cs-CZ" sz="1800" dirty="0" smtClean="0">
                <a:hlinkClick r:id="rId5"/>
              </a:rPr>
              <a:t>http://office.</a:t>
            </a:r>
            <a:r>
              <a:rPr lang="cs-CZ" sz="1800" dirty="0" err="1" smtClean="0">
                <a:hlinkClick r:id="rId5"/>
              </a:rPr>
              <a:t>microsoft.com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cs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cz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images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results.aspx</a:t>
            </a:r>
            <a:r>
              <a:rPr lang="cs-CZ" sz="1800" dirty="0" smtClean="0">
                <a:hlinkClick r:id="rId5"/>
              </a:rPr>
              <a:t>?</a:t>
            </a:r>
            <a:r>
              <a:rPr lang="cs-CZ" sz="1800" dirty="0" err="1" smtClean="0">
                <a:hlinkClick r:id="rId5"/>
              </a:rPr>
              <a:t>qu</a:t>
            </a:r>
            <a:r>
              <a:rPr lang="cs-CZ" sz="1800" dirty="0" smtClean="0">
                <a:hlinkClick r:id="rId5"/>
              </a:rPr>
              <a:t>=my%C5%A1&amp;ex=1#</a:t>
            </a:r>
            <a:r>
              <a:rPr lang="cs-CZ" sz="1800" dirty="0" err="1" smtClean="0">
                <a:hlinkClick r:id="rId5"/>
              </a:rPr>
              <a:t>ai</a:t>
            </a:r>
            <a:r>
              <a:rPr lang="cs-CZ" sz="1800" dirty="0" smtClean="0">
                <a:hlinkClick r:id="rId5"/>
              </a:rPr>
              <a:t>:MC900329658|</a:t>
            </a:r>
            <a:r>
              <a:rPr lang="cs-CZ" sz="1800" dirty="0" err="1" smtClean="0">
                <a:hlinkClick r:id="rId5"/>
              </a:rPr>
              <a:t>mt</a:t>
            </a:r>
            <a:r>
              <a:rPr lang="cs-CZ" sz="1800" dirty="0" smtClean="0">
                <a:hlinkClick r:id="rId5"/>
              </a:rPr>
              <a:t>:1|</a:t>
            </a:r>
            <a:endParaRPr lang="cs-CZ" sz="1800" dirty="0" smtClean="0"/>
          </a:p>
          <a:p>
            <a:pPr algn="just"/>
            <a:r>
              <a:rPr lang="cs-CZ" sz="1800" dirty="0" smtClean="0">
                <a:hlinkClick r:id="rId6"/>
              </a:rPr>
              <a:t>http://office.</a:t>
            </a:r>
            <a:r>
              <a:rPr lang="cs-CZ" sz="1800" dirty="0" err="1" smtClean="0">
                <a:hlinkClick r:id="rId6"/>
              </a:rPr>
              <a:t>microsoft.com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cs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cz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images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results.aspx</a:t>
            </a:r>
            <a:r>
              <a:rPr lang="cs-CZ" sz="1800" dirty="0" smtClean="0">
                <a:hlinkClick r:id="rId6"/>
              </a:rPr>
              <a:t>?</a:t>
            </a:r>
            <a:r>
              <a:rPr lang="cs-CZ" sz="1800" dirty="0" err="1" smtClean="0">
                <a:hlinkClick r:id="rId6"/>
              </a:rPr>
              <a:t>qu</a:t>
            </a:r>
            <a:r>
              <a:rPr lang="cs-CZ" sz="1800" dirty="0" smtClean="0">
                <a:hlinkClick r:id="rId6"/>
              </a:rPr>
              <a:t>=slunce&amp;ex=1#</a:t>
            </a:r>
            <a:r>
              <a:rPr lang="cs-CZ" sz="1800" dirty="0" err="1" smtClean="0">
                <a:hlinkClick r:id="rId6"/>
              </a:rPr>
              <a:t>ai</a:t>
            </a:r>
            <a:r>
              <a:rPr lang="cs-CZ" sz="1800" dirty="0" smtClean="0">
                <a:hlinkClick r:id="rId6"/>
              </a:rPr>
              <a:t>:MC900440405|</a:t>
            </a:r>
            <a:endParaRPr lang="cs-CZ" sz="1800" dirty="0" smtClean="0"/>
          </a:p>
          <a:p>
            <a:pPr algn="just"/>
            <a:r>
              <a:rPr lang="cs-CZ" sz="1800" dirty="0" smtClean="0">
                <a:hlinkClick r:id="rId7"/>
              </a:rPr>
              <a:t>http://office.</a:t>
            </a:r>
            <a:r>
              <a:rPr lang="cs-CZ" sz="1800" dirty="0" err="1" smtClean="0">
                <a:hlinkClick r:id="rId7"/>
              </a:rPr>
              <a:t>microsoft.com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cs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cz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images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results.aspx</a:t>
            </a:r>
            <a:r>
              <a:rPr lang="cs-CZ" sz="1800" dirty="0" smtClean="0">
                <a:hlinkClick r:id="rId7"/>
              </a:rPr>
              <a:t>?</a:t>
            </a:r>
            <a:r>
              <a:rPr lang="cs-CZ" sz="1800" dirty="0" err="1" smtClean="0">
                <a:hlinkClick r:id="rId7"/>
              </a:rPr>
              <a:t>qu</a:t>
            </a:r>
            <a:r>
              <a:rPr lang="cs-CZ" sz="1800" dirty="0" smtClean="0">
                <a:hlinkClick r:id="rId7"/>
              </a:rPr>
              <a:t>=</a:t>
            </a:r>
            <a:r>
              <a:rPr lang="cs-CZ" sz="1800" dirty="0" err="1" smtClean="0">
                <a:hlinkClick r:id="rId7"/>
              </a:rPr>
              <a:t>kv</a:t>
            </a:r>
            <a:r>
              <a:rPr lang="cs-CZ" sz="1800" dirty="0" smtClean="0">
                <a:hlinkClick r:id="rId7"/>
              </a:rPr>
              <a:t>%C4%9Btina&amp;ex=1#</a:t>
            </a:r>
            <a:r>
              <a:rPr lang="cs-CZ" sz="1800" dirty="0" err="1" smtClean="0">
                <a:hlinkClick r:id="rId7"/>
              </a:rPr>
              <a:t>ai</a:t>
            </a:r>
            <a:r>
              <a:rPr lang="cs-CZ" sz="1800" dirty="0" smtClean="0">
                <a:hlinkClick r:id="rId7"/>
              </a:rPr>
              <a:t>:MC900439073|</a:t>
            </a:r>
            <a:r>
              <a:rPr lang="cs-CZ" sz="1800" dirty="0" err="1" smtClean="0">
                <a:hlinkClick r:id="rId7"/>
              </a:rPr>
              <a:t>mt</a:t>
            </a:r>
            <a:r>
              <a:rPr lang="cs-CZ" sz="1800" dirty="0" smtClean="0">
                <a:hlinkClick r:id="rId7"/>
              </a:rPr>
              <a:t>:1|</a:t>
            </a:r>
            <a:endParaRPr lang="cs-CZ" sz="1800" dirty="0" smtClean="0"/>
          </a:p>
          <a:p>
            <a:pPr algn="just"/>
            <a:r>
              <a:rPr lang="cs-CZ" sz="1800" dirty="0" smtClean="0">
                <a:hlinkClick r:id="rId8"/>
              </a:rPr>
              <a:t>http://office.</a:t>
            </a:r>
            <a:r>
              <a:rPr lang="cs-CZ" sz="1800" dirty="0" err="1" smtClean="0">
                <a:hlinkClick r:id="rId8"/>
              </a:rPr>
              <a:t>microsoft.com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cs</a:t>
            </a:r>
            <a:r>
              <a:rPr lang="cs-CZ" sz="1800" dirty="0" smtClean="0">
                <a:hlinkClick r:id="rId8"/>
              </a:rPr>
              <a:t>-</a:t>
            </a:r>
            <a:r>
              <a:rPr lang="cs-CZ" sz="1800" dirty="0" err="1" smtClean="0">
                <a:hlinkClick r:id="rId8"/>
              </a:rPr>
              <a:t>cz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images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results.aspx</a:t>
            </a:r>
            <a:r>
              <a:rPr lang="cs-CZ" sz="1800" dirty="0" smtClean="0">
                <a:hlinkClick r:id="rId8"/>
              </a:rPr>
              <a:t>?</a:t>
            </a:r>
            <a:r>
              <a:rPr lang="cs-CZ" sz="1800" dirty="0" err="1" smtClean="0">
                <a:hlinkClick r:id="rId8"/>
              </a:rPr>
              <a:t>qu</a:t>
            </a:r>
            <a:r>
              <a:rPr lang="cs-CZ" sz="1800" dirty="0" smtClean="0">
                <a:hlinkClick r:id="rId8"/>
              </a:rPr>
              <a:t>=zmrzlina&amp;ex=1#</a:t>
            </a:r>
            <a:r>
              <a:rPr lang="cs-CZ" sz="1800" dirty="0" err="1" smtClean="0">
                <a:hlinkClick r:id="rId8"/>
              </a:rPr>
              <a:t>ai</a:t>
            </a:r>
            <a:r>
              <a:rPr lang="cs-CZ" sz="1800" dirty="0" smtClean="0">
                <a:hlinkClick r:id="rId8"/>
              </a:rPr>
              <a:t>:MC900410601|</a:t>
            </a:r>
            <a:r>
              <a:rPr lang="cs-CZ" sz="1800" dirty="0" err="1" smtClean="0">
                <a:hlinkClick r:id="rId8"/>
              </a:rPr>
              <a:t>mt</a:t>
            </a:r>
            <a:r>
              <a:rPr lang="cs-CZ" sz="1800" dirty="0" smtClean="0">
                <a:hlinkClick r:id="rId8"/>
              </a:rPr>
              <a:t>:1|</a:t>
            </a:r>
            <a:endParaRPr lang="cs-CZ" sz="1800" dirty="0" smtClean="0"/>
          </a:p>
          <a:p>
            <a:pPr algn="just"/>
            <a:endParaRPr lang="cs-CZ" sz="1800" dirty="0" smtClean="0"/>
          </a:p>
          <a:p>
            <a:pPr algn="just"/>
            <a:r>
              <a:rPr lang="cs-CZ" sz="1800" dirty="0" smtClean="0">
                <a:hlinkClick r:id="rId9"/>
              </a:rPr>
              <a:t>http://office.</a:t>
            </a:r>
            <a:r>
              <a:rPr lang="cs-CZ" sz="1800" dirty="0" err="1" smtClean="0">
                <a:hlinkClick r:id="rId9"/>
              </a:rPr>
              <a:t>microsoft.com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cs</a:t>
            </a:r>
            <a:r>
              <a:rPr lang="cs-CZ" sz="1800" dirty="0" smtClean="0">
                <a:hlinkClick r:id="rId9"/>
              </a:rPr>
              <a:t>-</a:t>
            </a:r>
            <a:r>
              <a:rPr lang="cs-CZ" sz="1800" dirty="0" err="1" smtClean="0">
                <a:hlinkClick r:id="rId9"/>
              </a:rPr>
              <a:t>cz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images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results.aspx</a:t>
            </a:r>
            <a:r>
              <a:rPr lang="cs-CZ" sz="1800" dirty="0" smtClean="0">
                <a:hlinkClick r:id="rId9"/>
              </a:rPr>
              <a:t>?</a:t>
            </a:r>
            <a:r>
              <a:rPr lang="cs-CZ" sz="1800" dirty="0" err="1" smtClean="0">
                <a:hlinkClick r:id="rId9"/>
              </a:rPr>
              <a:t>qu</a:t>
            </a:r>
            <a:r>
              <a:rPr lang="cs-CZ" sz="1800" dirty="0" smtClean="0">
                <a:hlinkClick r:id="rId9"/>
              </a:rPr>
              <a:t>=strom&amp;ex=1#</a:t>
            </a:r>
            <a:r>
              <a:rPr lang="cs-CZ" sz="1800" dirty="0" err="1" smtClean="0">
                <a:hlinkClick r:id="rId9"/>
              </a:rPr>
              <a:t>ai</a:t>
            </a:r>
            <a:r>
              <a:rPr lang="cs-CZ" sz="1800" dirty="0" smtClean="0">
                <a:hlinkClick r:id="rId9"/>
              </a:rPr>
              <a:t>:MC900069883|</a:t>
            </a:r>
            <a:endParaRPr lang="cs-CZ" sz="1800" dirty="0" smtClean="0"/>
          </a:p>
          <a:p>
            <a:pPr algn="just"/>
            <a:r>
              <a:rPr lang="cs-CZ" sz="1800" dirty="0" smtClean="0">
                <a:hlinkClick r:id="rId10"/>
              </a:rPr>
              <a:t>http://office.</a:t>
            </a:r>
            <a:r>
              <a:rPr lang="cs-CZ" sz="1800" dirty="0" err="1" smtClean="0">
                <a:hlinkClick r:id="rId10"/>
              </a:rPr>
              <a:t>microsoft.com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cs</a:t>
            </a:r>
            <a:r>
              <a:rPr lang="cs-CZ" sz="1800" dirty="0" smtClean="0">
                <a:hlinkClick r:id="rId10"/>
              </a:rPr>
              <a:t>-</a:t>
            </a:r>
            <a:r>
              <a:rPr lang="cs-CZ" sz="1800" dirty="0" err="1" smtClean="0">
                <a:hlinkClick r:id="rId10"/>
              </a:rPr>
              <a:t>cz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images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results.aspx</a:t>
            </a:r>
            <a:r>
              <a:rPr lang="cs-CZ" sz="1800" dirty="0" smtClean="0">
                <a:hlinkClick r:id="rId10"/>
              </a:rPr>
              <a:t>?</a:t>
            </a:r>
            <a:r>
              <a:rPr lang="cs-CZ" sz="1800" dirty="0" err="1" smtClean="0">
                <a:hlinkClick r:id="rId10"/>
              </a:rPr>
              <a:t>qu</a:t>
            </a:r>
            <a:r>
              <a:rPr lang="cs-CZ" sz="1800" dirty="0" smtClean="0">
                <a:hlinkClick r:id="rId10"/>
              </a:rPr>
              <a:t>=jablko&amp;ex=1#</a:t>
            </a:r>
            <a:r>
              <a:rPr lang="cs-CZ" sz="1800" dirty="0" err="1" smtClean="0">
                <a:hlinkClick r:id="rId10"/>
              </a:rPr>
              <a:t>ai</a:t>
            </a:r>
            <a:r>
              <a:rPr lang="cs-CZ" sz="1800" dirty="0" smtClean="0">
                <a:hlinkClick r:id="rId10"/>
              </a:rPr>
              <a:t>:MC900441708|</a:t>
            </a:r>
            <a:endParaRPr lang="cs-CZ" sz="1800" dirty="0" smtClean="0"/>
          </a:p>
          <a:p>
            <a:pPr algn="just"/>
            <a:r>
              <a:rPr lang="cs-CZ" sz="1800" dirty="0" smtClean="0">
                <a:hlinkClick r:id="rId11"/>
              </a:rPr>
              <a:t>http://office.</a:t>
            </a:r>
            <a:r>
              <a:rPr lang="cs-CZ" sz="1800" dirty="0" err="1" smtClean="0">
                <a:hlinkClick r:id="rId11"/>
              </a:rPr>
              <a:t>microsoft.com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cs</a:t>
            </a:r>
            <a:r>
              <a:rPr lang="cs-CZ" sz="1800" dirty="0" smtClean="0">
                <a:hlinkClick r:id="rId11"/>
              </a:rPr>
              <a:t>-</a:t>
            </a:r>
            <a:r>
              <a:rPr lang="cs-CZ" sz="1800" dirty="0" err="1" smtClean="0">
                <a:hlinkClick r:id="rId11"/>
              </a:rPr>
              <a:t>cz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images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results.aspx</a:t>
            </a:r>
            <a:r>
              <a:rPr lang="cs-CZ" sz="1800" dirty="0" smtClean="0">
                <a:hlinkClick r:id="rId11"/>
              </a:rPr>
              <a:t>?</a:t>
            </a:r>
            <a:r>
              <a:rPr lang="cs-CZ" sz="1800" dirty="0" err="1" smtClean="0">
                <a:hlinkClick r:id="rId11"/>
              </a:rPr>
              <a:t>qu</a:t>
            </a:r>
            <a:r>
              <a:rPr lang="cs-CZ" sz="1800" dirty="0" smtClean="0">
                <a:hlinkClick r:id="rId11"/>
              </a:rPr>
              <a:t>=d%C5%</a:t>
            </a:r>
            <a:r>
              <a:rPr lang="cs-CZ" sz="1800" dirty="0" err="1" smtClean="0">
                <a:hlinkClick r:id="rId11"/>
              </a:rPr>
              <a:t>AFm</a:t>
            </a:r>
            <a:r>
              <a:rPr lang="cs-CZ" sz="1800" dirty="0" smtClean="0">
                <a:hlinkClick r:id="rId11"/>
              </a:rPr>
              <a:t>&amp;ex=1#</a:t>
            </a:r>
            <a:r>
              <a:rPr lang="cs-CZ" sz="1800" dirty="0" err="1" smtClean="0">
                <a:hlinkClick r:id="rId11"/>
              </a:rPr>
              <a:t>ai</a:t>
            </a:r>
            <a:r>
              <a:rPr lang="cs-CZ" sz="1800" dirty="0" smtClean="0">
                <a:hlinkClick r:id="rId11"/>
              </a:rPr>
              <a:t>:MC900441738|</a:t>
            </a:r>
            <a:endParaRPr lang="cs-CZ" sz="1800" dirty="0" smtClean="0"/>
          </a:p>
          <a:p>
            <a:pPr algn="just"/>
            <a:r>
              <a:rPr lang="cs-CZ" sz="1800" dirty="0" smtClean="0">
                <a:hlinkClick r:id="rId12"/>
              </a:rPr>
              <a:t>http://office.</a:t>
            </a:r>
            <a:r>
              <a:rPr lang="cs-CZ" sz="1800" dirty="0" err="1" smtClean="0">
                <a:hlinkClick r:id="rId12"/>
              </a:rPr>
              <a:t>microsoft.com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cs</a:t>
            </a:r>
            <a:r>
              <a:rPr lang="cs-CZ" sz="1800" dirty="0" smtClean="0">
                <a:hlinkClick r:id="rId12"/>
              </a:rPr>
              <a:t>-</a:t>
            </a:r>
            <a:r>
              <a:rPr lang="cs-CZ" sz="1800" dirty="0" err="1" smtClean="0">
                <a:hlinkClick r:id="rId12"/>
              </a:rPr>
              <a:t>cz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images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results.aspx</a:t>
            </a:r>
            <a:r>
              <a:rPr lang="cs-CZ" sz="1800" dirty="0" smtClean="0">
                <a:hlinkClick r:id="rId12"/>
              </a:rPr>
              <a:t>?</a:t>
            </a:r>
            <a:r>
              <a:rPr lang="cs-CZ" sz="1800" dirty="0" err="1" smtClean="0">
                <a:hlinkClick r:id="rId12"/>
              </a:rPr>
              <a:t>qu</a:t>
            </a:r>
            <a:r>
              <a:rPr lang="cs-CZ" sz="1800" dirty="0" smtClean="0">
                <a:hlinkClick r:id="rId12"/>
              </a:rPr>
              <a:t>=ryba&amp;ex=1#</a:t>
            </a:r>
            <a:r>
              <a:rPr lang="cs-CZ" sz="1800" dirty="0" err="1" smtClean="0">
                <a:hlinkClick r:id="rId12"/>
              </a:rPr>
              <a:t>ai</a:t>
            </a:r>
            <a:r>
              <a:rPr lang="cs-CZ" sz="1800" dirty="0" smtClean="0">
                <a:hlinkClick r:id="rId12"/>
              </a:rPr>
              <a:t>:MC900100770|</a:t>
            </a:r>
            <a:r>
              <a:rPr lang="cs-CZ" sz="1800" dirty="0" err="1" smtClean="0">
                <a:hlinkClick r:id="rId12"/>
              </a:rPr>
              <a:t>mt</a:t>
            </a:r>
            <a:r>
              <a:rPr lang="cs-CZ" sz="1800" dirty="0" smtClean="0">
                <a:hlinkClick r:id="rId12"/>
              </a:rPr>
              <a:t>:1|</a:t>
            </a:r>
            <a:endParaRPr lang="cs-CZ" sz="1800" dirty="0" smtClean="0"/>
          </a:p>
          <a:p>
            <a:pPr algn="just"/>
            <a:endParaRPr lang="cs-CZ" sz="1800" dirty="0" smtClean="0"/>
          </a:p>
          <a:p>
            <a:pPr algn="just"/>
            <a:endParaRPr lang="cs-CZ" sz="1800" dirty="0" smtClean="0"/>
          </a:p>
          <a:p>
            <a:pPr algn="just"/>
            <a:endParaRPr lang="cs-CZ" sz="1800" dirty="0" smtClean="0"/>
          </a:p>
          <a:p>
            <a:pPr algn="just"/>
            <a:endParaRPr lang="cs-CZ" sz="1800" dirty="0" smtClean="0"/>
          </a:p>
          <a:p>
            <a:pPr algn="just"/>
            <a:endParaRPr lang="cs-CZ" sz="1800" dirty="0" smtClean="0"/>
          </a:p>
          <a:p>
            <a:pPr algn="just"/>
            <a:endParaRPr lang="cs-CZ" sz="1800" dirty="0" smtClean="0"/>
          </a:p>
          <a:p>
            <a:pPr algn="just"/>
            <a:endParaRPr lang="cs-CZ" sz="1800" dirty="0" smtClean="0"/>
          </a:p>
          <a:p>
            <a:pPr algn="just"/>
            <a:endParaRPr lang="cs-CZ" sz="1800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1807307"/>
      </p:ext>
    </p:extLst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459</TotalTime>
  <Words>381</Words>
  <Application>Microsoft Office PowerPoint</Application>
  <PresentationFormat>Předvádění na obrazovce (4:3)</PresentationFormat>
  <Paragraphs>87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Snímek 1</vt:lpstr>
      <vt:lpstr>ANOTACE</vt:lpstr>
      <vt:lpstr>Snímek 3</vt:lpstr>
      <vt:lpstr>Sloupce a řádky</vt:lpstr>
      <vt:lpstr>Umísti obrázky do řádků a sloupců podle zadání maňáska Dorotky.</vt:lpstr>
      <vt:lpstr>Snímek 6</vt:lpstr>
      <vt:lpstr>Nakresli do  kolečka jen ty obrázky, které začínají na hlásku j, k.</vt:lpstr>
      <vt:lpstr>Podtrhni počáteční písmena ve slovech pod obrázky.</vt:lpstr>
      <vt:lpstr>Dorotka si připravila hádanky. Nakresli správnou odpověď do rámečku.</vt:lpstr>
      <vt:lpstr>JSI ŠIKULA 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RADEK</cp:lastModifiedBy>
  <cp:revision>58</cp:revision>
  <dcterms:modified xsi:type="dcterms:W3CDTF">2013-08-27T18:02:56Z</dcterms:modified>
</cp:coreProperties>
</file>