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443" r:id="rId2"/>
    <p:sldId id="315" r:id="rId3"/>
    <p:sldId id="497" r:id="rId4"/>
    <p:sldId id="321" r:id="rId5"/>
    <p:sldId id="500" r:id="rId6"/>
    <p:sldId id="319" r:id="rId7"/>
    <p:sldId id="317" r:id="rId8"/>
    <p:sldId id="498" r:id="rId9"/>
    <p:sldId id="504" r:id="rId10"/>
    <p:sldId id="462" r:id="rId11"/>
    <p:sldId id="31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pc" initials="p" lastIdx="2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FF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66"/>
    <a:srgbClr val="3F7905"/>
    <a:srgbClr val="FA7EC8"/>
    <a:srgbClr val="EF9FD8"/>
    <a:srgbClr val="FF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31" autoAdjust="0"/>
    <p:restoredTop sz="94676" autoAdjust="0"/>
  </p:normalViewPr>
  <p:slideViewPr>
    <p:cSldViewPr>
      <p:cViewPr>
        <p:scale>
          <a:sx n="91" d="100"/>
          <a:sy n="91" d="100"/>
        </p:scale>
        <p:origin x="-594" y="5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25830"/>
    </p:cViewPr>
  </p:sorterViewPr>
  <p:notesViewPr>
    <p:cSldViewPr>
      <p:cViewPr varScale="1">
        <p:scale>
          <a:sx n="68" d="100"/>
          <a:sy n="68" d="100"/>
        </p:scale>
        <p:origin x="-2640" y="-11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commentAuthors" Target="commentAuthor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C49C8E-4C46-4932-8D58-58953A7A36A5}" type="datetimeFigureOut">
              <a:rPr lang="cs-CZ" smtClean="0"/>
              <a:pPr/>
              <a:t>23.2.2012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E0DB5C-BD50-47E1-9756-604C67AE9C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2736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D71D4D-B1C0-4863-96EC-DD3E012E0498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F1616D-E2AB-456B-8F2B-4AF48CC277A4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F79247-2F17-4987-9091-456DCE1059B8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640CB6-F756-4D68-80FD-FAC79127649A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3A3063-BC5C-4CFA-BCA8-6323DCA33466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2F3ED6-4A5E-4E5A-AE18-FF663122476D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CCBDE-1411-4F36-8B9D-76D52F83FBB7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7E65648-5656-43B8-A3C4-4FBF2E44F765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16DA97-41E5-4902-8841-E6C69CEB0FD5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794146-D054-48D8-8B6D-FA3B2B24128A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094416-50E1-4BF0-9358-015571468A65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  <p:sndAc>
      <p:stSnd>
        <p:snd r:embed="rId1" name="camera.wav"/>
      </p:stSnd>
    </p:sndAc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6E38437-A66D-42E6-AC86-22FFE755B9D4}" type="datetime1">
              <a:rPr lang="cs-CZ" smtClean="0"/>
              <a:pPr/>
              <a:t>23.2.2012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453A2C5-8AA7-428C-A6EF-947C3949656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pull/>
    <p:sndAc>
      <p:stSnd>
        <p:snd r:embed="rId13" name="camera.wav"/>
      </p:stSnd>
    </p:sndAc>
  </p:transition>
  <p:timing>
    <p:tnLst>
      <p:par>
        <p:cTn id="1" dur="indefinite" restart="never" nodeType="tmRoot"/>
      </p:par>
    </p:tnLst>
  </p:timing>
  <p:hf sldNum="0" hdr="0" ft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youtu.be/ExkWWiN-cbk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e/e7/Charles-University-symbol-2.png" TargetMode="External"/><Relationship Id="rId3" Type="http://schemas.openxmlformats.org/officeDocument/2006/relationships/hyperlink" Target="http://youtu.be/ExkWWiN-cbk" TargetMode="External"/><Relationship Id="rId7" Type="http://schemas.openxmlformats.org/officeDocument/2006/relationships/hyperlink" Target="http://upload.wikimedia.org/wikipedia/commons/thumb/3/38/Prague_Charles_University.JPG/220px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c/c0/Karlsbr%C3%BCcke00.jpg/278px-Karlsbr%C3%BCcke00.jpg" TargetMode="External"/><Relationship Id="rId5" Type="http://schemas.openxmlformats.org/officeDocument/2006/relationships/hyperlink" Target="http://upload.wikimedia.org/wikipedia/commons/6/66/Karluv_most.jpg" TargetMode="External"/><Relationship Id="rId10" Type="http://schemas.openxmlformats.org/officeDocument/2006/relationships/image" Target="../media/image17.jpeg"/><Relationship Id="rId4" Type="http://schemas.openxmlformats.org/officeDocument/2006/relationships/hyperlink" Target="http://upload.wikimedia.org/wikipedia/commons/2/27/FFridrich,_Karl%C5%A1tejn.jpg" TargetMode="External"/><Relationship Id="rId9" Type="http://schemas.openxmlformats.org/officeDocument/2006/relationships/hyperlink" Target="http://upload.wikimedia.org/wikipedia/commons/a/ad/Josef_Mathauser_-_Karel_IV._pokl%C3%A1d%C3%A1_z%C3%A1kadn%C3%AD_k%C3%A1men_k_nov%C3%A9mu_most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940318" y="5229200"/>
            <a:ext cx="7808146" cy="1008112"/>
          </a:xfrm>
          <a:blipFill>
            <a:blip r:embed="rId3" cstate="print"/>
            <a:tile tx="0" ty="0" sx="100000" sy="100000" flip="none" algn="tl"/>
          </a:blipFill>
        </p:spPr>
        <p:txBody>
          <a:bodyPr>
            <a:normAutofit/>
          </a:bodyPr>
          <a:lstStyle/>
          <a:p>
            <a:pPr algn="ctr"/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VY_ 32_ INOVACE 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_</a:t>
            </a:r>
            <a:r>
              <a:rPr lang="cs-CZ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02_10_</a:t>
            </a:r>
            <a:r>
              <a:rPr lang="pl-PL" sz="2400" cap="none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Praha </a:t>
            </a:r>
            <a:r>
              <a:rPr lang="pl-PL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a památky za Karla </a:t>
            </a:r>
            <a:r>
              <a:rPr lang="pl-PL" sz="2400" cap="none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IV</a:t>
            </a:r>
            <a:r>
              <a:rPr lang="pl-PL" sz="2400" cap="none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.</a:t>
            </a:r>
            <a: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/>
            </a:r>
            <a:br>
              <a:rPr lang="cs-CZ" sz="2400" cap="none" dirty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sz="2400" cap="none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0948"/>
            <a:ext cx="7122530" cy="1800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1"/>
          <p:cNvSpPr txBox="1">
            <a:spLocks/>
          </p:cNvSpPr>
          <p:nvPr/>
        </p:nvSpPr>
        <p:spPr>
          <a:xfrm>
            <a:off x="827584" y="404663"/>
            <a:ext cx="7200800" cy="1728193"/>
          </a:xfrm>
          <a:prstGeom prst="rect">
            <a:avLst/>
          </a:prstGeom>
          <a:blipFill>
            <a:blip r:embed="rId3" cstate="print"/>
            <a:tile tx="0" ty="0" sx="100000" sy="100000" flip="none" algn="tl"/>
          </a:blipFill>
        </p:spPr>
        <p:txBody>
          <a:bodyPr vert="horz" anchor="ctr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600" kern="1200" cap="all" baseline="0"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                DĚJEPIS 7.Ročník</a:t>
            </a:r>
            <a:br>
              <a:rPr lang="cs-CZ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</a:br>
            <a:endParaRPr lang="cs-CZ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66904995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Nejvýznamnější stavby za Karla IV.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1348</a:t>
            </a:r>
            <a:r>
              <a:rPr lang="cs-CZ" dirty="0" smtClean="0"/>
              <a:t> založení Nového Města Pražského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FF0066"/>
                </a:solidFill>
              </a:rPr>
              <a:t>1348</a:t>
            </a:r>
            <a:r>
              <a:rPr lang="cs-CZ" dirty="0" smtClean="0"/>
              <a:t> – Univerzita Karlova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rgbClr val="00B0F0"/>
                </a:solidFill>
              </a:rPr>
              <a:t>1357</a:t>
            </a:r>
            <a:r>
              <a:rPr lang="cs-CZ" dirty="0" smtClean="0"/>
              <a:t> –začala stavba Karlova mostu-  náhradou za Juditin most, který zničili povodně, dlouhých 450 let byl Karlův most jediným mostem v Praze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230549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  <a:noFill/>
        </p:spPr>
        <p:txBody>
          <a:bodyPr/>
          <a:lstStyle/>
          <a:p>
            <a:r>
              <a:rPr lang="cs-CZ" dirty="0"/>
              <a:t>Karlštejn</a:t>
            </a: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7920880" cy="527342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82960"/>
            <a:ext cx="2664296" cy="19819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58560" y="365914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Historická podoba hradu </a:t>
            </a:r>
          </a:p>
        </p:txBody>
      </p:sp>
    </p:spTree>
    <p:extLst>
      <p:ext uri="{BB962C8B-B14F-4D97-AF65-F5344CB8AC3E}">
        <p14:creationId xmlns:p14="http://schemas.microsoft.com/office/powerpoint/2010/main" val="1628164901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115888"/>
            <a:ext cx="8229600" cy="2160587"/>
          </a:xfrm>
        </p:spPr>
        <p:txBody>
          <a:bodyPr>
            <a:normAutofit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pl-PL" dirty="0"/>
              <a:t>Noc na Karlštejně (1973) </a:t>
            </a:r>
            <a:r>
              <a:rPr lang="pl-PL" dirty="0" smtClean="0"/>
              <a:t/>
            </a:r>
            <a:br>
              <a:rPr lang="pl-PL" dirty="0" smtClean="0"/>
            </a:br>
            <a:r>
              <a:rPr lang="pl-PL" sz="1100" dirty="0" smtClean="0"/>
              <a:t>www.czfilm.eu -</a:t>
            </a:r>
            <a:r>
              <a:rPr lang="cs-CZ" sz="1100" dirty="0" smtClean="0"/>
              <a:t/>
            </a:r>
            <a:br>
              <a:rPr lang="cs-CZ" sz="1100" dirty="0" smtClean="0"/>
            </a:br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youtu.be/ExkWWiN-cbk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42875" y="2205038"/>
            <a:ext cx="9001125" cy="431958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dirty="0"/>
              <a:t>Základní informace </a:t>
            </a:r>
            <a:r>
              <a:rPr lang="cs-CZ" dirty="0" smtClean="0"/>
              <a:t>–  o Karlštejně</a:t>
            </a:r>
          </a:p>
          <a:p>
            <a:r>
              <a:rPr lang="cs-CZ" dirty="0" smtClean="0"/>
              <a:t> dříve Karlův Týn, zhruba 30 km od Prahy</a:t>
            </a:r>
            <a:endParaRPr lang="cs-CZ" dirty="0"/>
          </a:p>
          <a:p>
            <a:r>
              <a:rPr lang="cs-CZ" dirty="0"/>
              <a:t>Země </a:t>
            </a:r>
            <a:r>
              <a:rPr lang="cs-CZ" dirty="0" smtClean="0"/>
              <a:t>: </a:t>
            </a:r>
            <a:r>
              <a:rPr lang="cs-CZ" dirty="0"/>
              <a:t>Česko </a:t>
            </a:r>
          </a:p>
          <a:p>
            <a:r>
              <a:rPr lang="cs-CZ" dirty="0"/>
              <a:t>Vystavěn </a:t>
            </a:r>
            <a:r>
              <a:rPr lang="cs-CZ" dirty="0" smtClean="0"/>
              <a:t>: 1348 </a:t>
            </a:r>
            <a:endParaRPr lang="cs-CZ" dirty="0"/>
          </a:p>
          <a:p>
            <a:r>
              <a:rPr lang="cs-CZ" dirty="0" smtClean="0"/>
              <a:t>Účel dříve :Uložení </a:t>
            </a:r>
            <a:r>
              <a:rPr lang="cs-CZ" dirty="0"/>
              <a:t>korunovačních klenotů </a:t>
            </a:r>
            <a:endParaRPr lang="cs-CZ" dirty="0" smtClean="0"/>
          </a:p>
          <a:p>
            <a:r>
              <a:rPr lang="cs-CZ" dirty="0" smtClean="0"/>
              <a:t>Dnes – Národní kulturní  </a:t>
            </a:r>
            <a:endParaRPr lang="cs-CZ" dirty="0"/>
          </a:p>
          <a:p>
            <a:r>
              <a:rPr lang="cs-CZ" dirty="0"/>
              <a:t>Původní </a:t>
            </a:r>
            <a:r>
              <a:rPr lang="cs-CZ" dirty="0" smtClean="0"/>
              <a:t>majitel : Karel </a:t>
            </a:r>
            <a:r>
              <a:rPr lang="cs-CZ" dirty="0"/>
              <a:t>IV. </a:t>
            </a:r>
          </a:p>
          <a:p>
            <a:r>
              <a:rPr lang="cs-CZ" dirty="0"/>
              <a:t>Současný </a:t>
            </a:r>
            <a:r>
              <a:rPr lang="cs-CZ" dirty="0" smtClean="0"/>
              <a:t>majitel : Stát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2141478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620688"/>
            <a:ext cx="7128791" cy="48245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Vývojový diagram: alternativní postup 1"/>
          <p:cNvSpPr/>
          <p:nvPr/>
        </p:nvSpPr>
        <p:spPr>
          <a:xfrm>
            <a:off x="1043608" y="5886643"/>
            <a:ext cx="6912768" cy="648072"/>
          </a:xfrm>
          <a:prstGeom prst="flowChartAlternateProcess">
            <a:avLst/>
          </a:prstGeom>
          <a:blipFill>
            <a:blip r:embed="rId4" cstate="print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Karel IV. pokládá základní kámen k novému mostu</a:t>
            </a:r>
          </a:p>
        </p:txBody>
      </p:sp>
    </p:spTree>
    <p:extLst>
      <p:ext uri="{BB962C8B-B14F-4D97-AF65-F5344CB8AC3E}">
        <p14:creationId xmlns:p14="http://schemas.microsoft.com/office/powerpoint/2010/main" val="552888957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     Karlův most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283968" y="404664"/>
            <a:ext cx="40188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i="1" dirty="0" smtClean="0"/>
              <a:t>16 oblouků</a:t>
            </a:r>
          </a:p>
          <a:p>
            <a:r>
              <a:rPr lang="cs-CZ" sz="2000" b="1" i="1" dirty="0" smtClean="0"/>
              <a:t>10metrů široký</a:t>
            </a:r>
          </a:p>
          <a:p>
            <a:r>
              <a:rPr lang="cs-CZ" sz="2000" b="1" i="1" dirty="0" smtClean="0"/>
              <a:t>520 metrů dlouhý</a:t>
            </a:r>
          </a:p>
          <a:p>
            <a:r>
              <a:rPr lang="cs-CZ" sz="2000" b="1" i="1" dirty="0" smtClean="0"/>
              <a:t>30 soch a sousoší nad pilíři</a:t>
            </a:r>
            <a:endParaRPr lang="cs-CZ" sz="2000" b="1" i="1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345" y="1906016"/>
            <a:ext cx="5470118" cy="4198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882" y="1956903"/>
            <a:ext cx="2095500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211882" y="3664835"/>
            <a:ext cx="230075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Povodeň v roce 1872 </a:t>
            </a:r>
          </a:p>
        </p:txBody>
      </p:sp>
    </p:spTree>
    <p:extLst>
      <p:ext uri="{BB962C8B-B14F-4D97-AF65-F5344CB8AC3E}">
        <p14:creationId xmlns:p14="http://schemas.microsoft.com/office/powerpoint/2010/main" val="301805949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Karlova univerzita-1348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575094"/>
            <a:ext cx="7848872" cy="5013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620688"/>
            <a:ext cx="2184078" cy="1957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971600" y="6381328"/>
            <a:ext cx="23237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Vstupní dvůr Karolina </a:t>
            </a:r>
          </a:p>
        </p:txBody>
      </p:sp>
    </p:spTree>
    <p:extLst>
      <p:ext uri="{BB962C8B-B14F-4D97-AF65-F5344CB8AC3E}">
        <p14:creationId xmlns:p14="http://schemas.microsoft.com/office/powerpoint/2010/main" val="3103324830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988840"/>
            <a:ext cx="2095500" cy="4514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508770"/>
            <a:ext cx="4276725" cy="4922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Nadpis 2"/>
          <p:cNvSpPr>
            <a:spLocks noGrp="1"/>
          </p:cNvSpPr>
          <p:nvPr>
            <p:ph type="title" idx="4294967295"/>
          </p:nvPr>
        </p:nvSpPr>
        <p:spPr>
          <a:xfrm>
            <a:off x="457200" y="477838"/>
            <a:ext cx="8686800" cy="838200"/>
          </a:xfrm>
        </p:spPr>
        <p:txBody>
          <a:bodyPr/>
          <a:lstStyle/>
          <a:p>
            <a:r>
              <a:rPr lang="cs-CZ" dirty="0"/>
              <a:t>Staroměstská mostecká věž</a:t>
            </a:r>
          </a:p>
        </p:txBody>
      </p:sp>
    </p:spTree>
    <p:extLst>
      <p:ext uri="{BB962C8B-B14F-4D97-AF65-F5344CB8AC3E}">
        <p14:creationId xmlns:p14="http://schemas.microsoft.com/office/powerpoint/2010/main" val="3985461693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vlož do tabulky stavby podle založení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9550704"/>
              </p:ext>
            </p:extLst>
          </p:nvPr>
        </p:nvGraphicFramePr>
        <p:xfrm>
          <a:off x="179512" y="1484784"/>
          <a:ext cx="8686800" cy="273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95600"/>
                <a:gridCol w="2895600"/>
                <a:gridCol w="2895600"/>
              </a:tblGrid>
              <a:tr h="1368152">
                <a:tc>
                  <a:txBody>
                    <a:bodyPr/>
                    <a:lstStyle/>
                    <a:p>
                      <a:r>
                        <a:rPr lang="cs-CZ" dirty="0" smtClean="0"/>
                        <a:t>Budova určena</a:t>
                      </a:r>
                      <a:r>
                        <a:rPr lang="cs-CZ" baseline="0" dirty="0" smtClean="0"/>
                        <a:t> pro vzdělávání  - založena roku 1448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Most, který nahradil most Juditin most  zničený  povodněmi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Hrad  nese jméno otce vlasti</a:t>
                      </a:r>
                      <a:endParaRPr lang="cs-CZ" dirty="0"/>
                    </a:p>
                  </a:txBody>
                  <a:tcPr/>
                </a:tc>
              </a:tr>
              <a:tr h="1368152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pc\AppData\Local\Microsoft\Windows\Temporary Internet Files\Content.IE5\JE81A3T6\MP900427949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024" y="5085184"/>
            <a:ext cx="2418507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5101564"/>
            <a:ext cx="2095500" cy="12996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5101564"/>
            <a:ext cx="2050975" cy="12866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002427"/>
      </p:ext>
    </p:extLst>
  </p:cSld>
  <p:clrMapOvr>
    <a:masterClrMapping/>
  </p:clrMapOvr>
  <p:transition spd="slow">
    <p:pull/>
    <p:sndAc>
      <p:stSnd>
        <p:snd r:embed="rId2" name="camera.wav"/>
      </p:stSnd>
    </p:sndAc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blipFill>
            <a:blip r:embed="rId3" cstate="print"/>
            <a:tile tx="0" ty="0" sx="100000" sy="100000" flip="none" algn="tl"/>
          </a:blipFill>
        </p:spPr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chemeClr val="bg1"/>
                </a:solidFill>
              </a:rPr>
              <a:t>POPIS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Tato prezentace obsahuje výklad  o stavbách z doby vlády Karla IV. Na závěr je tabulka k doplnění.</a:t>
            </a:r>
          </a:p>
          <a:p>
            <a:r>
              <a:rPr lang="cs-CZ" dirty="0" smtClean="0"/>
              <a:t>Snímek </a:t>
            </a:r>
            <a:r>
              <a:rPr lang="cs-CZ" smtClean="0"/>
              <a:t>č. 4–pro </a:t>
            </a:r>
            <a:r>
              <a:rPr lang="cs-CZ" dirty="0"/>
              <a:t>přehrání </a:t>
            </a:r>
            <a:r>
              <a:rPr lang="cs-CZ" dirty="0" smtClean="0"/>
              <a:t>videoukázky je </a:t>
            </a:r>
            <a:r>
              <a:rPr lang="cs-CZ" dirty="0"/>
              <a:t>nutné připojení na internet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864248444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052736"/>
            <a:ext cx="8229600" cy="4525963"/>
          </a:xfrm>
        </p:spPr>
        <p:txBody>
          <a:bodyPr>
            <a:normAutofit fontScale="40000" lnSpcReduction="20000"/>
          </a:bodyPr>
          <a:lstStyle/>
          <a:p>
            <a:r>
              <a:rPr lang="cs-CZ" sz="3400" dirty="0" smtClean="0">
                <a:hlinkClick r:id="rId3"/>
              </a:rPr>
              <a:t>http</a:t>
            </a:r>
            <a:r>
              <a:rPr lang="cs-CZ" sz="3400" dirty="0">
                <a:hlinkClick r:id="rId3"/>
              </a:rPr>
              <a:t>://</a:t>
            </a:r>
            <a:r>
              <a:rPr lang="cs-CZ" sz="3400" dirty="0" smtClean="0">
                <a:hlinkClick r:id="rId3"/>
              </a:rPr>
              <a:t>youtu.be/ExkWWiN-cbk</a:t>
            </a:r>
            <a:endParaRPr lang="cs-CZ" sz="3400" dirty="0" smtClean="0"/>
          </a:p>
          <a:p>
            <a:r>
              <a:rPr lang="cs-CZ" sz="3400" dirty="0" smtClean="0">
                <a:hlinkClick r:id="rId4"/>
              </a:rPr>
              <a:t>http</a:t>
            </a:r>
            <a:r>
              <a:rPr lang="cs-CZ" sz="3400" dirty="0">
                <a:hlinkClick r:id="rId4"/>
              </a:rPr>
              <a:t>://</a:t>
            </a:r>
            <a:r>
              <a:rPr lang="cs-CZ" sz="3400" dirty="0" smtClean="0">
                <a:hlinkClick r:id="rId4"/>
              </a:rPr>
              <a:t>upload.wikimedia.org/wikipedia/commons/2/27/FFridrich%2C_Karl%C5%A1tejn.jpg</a:t>
            </a:r>
            <a:endParaRPr lang="cs-CZ" sz="3400" dirty="0" smtClean="0"/>
          </a:p>
          <a:p>
            <a:r>
              <a:rPr lang="cs-CZ" sz="3400" dirty="0" smtClean="0">
                <a:hlinkClick r:id="rId5"/>
              </a:rPr>
              <a:t>http</a:t>
            </a:r>
            <a:r>
              <a:rPr lang="cs-CZ" sz="3400" dirty="0">
                <a:hlinkClick r:id="rId5"/>
              </a:rPr>
              <a:t>://</a:t>
            </a:r>
            <a:r>
              <a:rPr lang="cs-CZ" sz="3400" dirty="0" smtClean="0">
                <a:hlinkClick r:id="rId5"/>
              </a:rPr>
              <a:t>upload.wikimedia.org/wikipedia/commons/6/66/Karluv_most.jpg</a:t>
            </a:r>
            <a:endParaRPr lang="cs-CZ" sz="3400" dirty="0" smtClean="0"/>
          </a:p>
          <a:p>
            <a:r>
              <a:rPr lang="cs-CZ" sz="3400" dirty="0" smtClean="0">
                <a:hlinkClick r:id="rId6"/>
              </a:rPr>
              <a:t>http</a:t>
            </a:r>
            <a:r>
              <a:rPr lang="cs-CZ" sz="3400" dirty="0">
                <a:hlinkClick r:id="rId6"/>
              </a:rPr>
              <a:t>://</a:t>
            </a:r>
            <a:r>
              <a:rPr lang="cs-CZ" sz="3400" dirty="0" smtClean="0">
                <a:hlinkClick r:id="rId6"/>
              </a:rPr>
              <a:t>upload.wikimedia.org/wikipedia/commons/thumb/c/c0/Karlsbr%C3%BCcke00.jpg/278px-Karlsbr%C3%BCcke00.jpg</a:t>
            </a:r>
            <a:endParaRPr lang="cs-CZ" sz="3400" dirty="0" smtClean="0"/>
          </a:p>
          <a:p>
            <a:r>
              <a:rPr lang="cs-CZ" sz="3400" dirty="0" smtClean="0">
                <a:hlinkClick r:id="rId7"/>
              </a:rPr>
              <a:t>http</a:t>
            </a:r>
            <a:r>
              <a:rPr lang="cs-CZ" sz="3400" dirty="0">
                <a:hlinkClick r:id="rId7"/>
              </a:rPr>
              <a:t>://</a:t>
            </a:r>
            <a:r>
              <a:rPr lang="cs-CZ" sz="3400" dirty="0" smtClean="0">
                <a:hlinkClick r:id="rId7"/>
              </a:rPr>
              <a:t>upload.wikimedia.org/wikipedia/commons/thumb/3/38/Prague_Charles_University.JPG/220px</a:t>
            </a:r>
            <a:endParaRPr lang="cs-CZ" sz="3400" dirty="0" smtClean="0"/>
          </a:p>
          <a:p>
            <a:r>
              <a:rPr lang="cs-CZ" sz="3400" dirty="0" smtClean="0">
                <a:hlinkClick r:id="rId8"/>
              </a:rPr>
              <a:t>http</a:t>
            </a:r>
            <a:r>
              <a:rPr lang="cs-CZ" sz="3400" dirty="0">
                <a:hlinkClick r:id="rId8"/>
              </a:rPr>
              <a:t>://</a:t>
            </a:r>
            <a:r>
              <a:rPr lang="cs-CZ" sz="3400" dirty="0" smtClean="0">
                <a:hlinkClick r:id="rId8"/>
              </a:rPr>
              <a:t>upload.wikimedia.org/wikipedia/commons/e/e7/Charles-University-symbol-2.png</a:t>
            </a:r>
            <a:endParaRPr lang="cs-CZ" sz="3400" dirty="0" smtClean="0"/>
          </a:p>
          <a:p>
            <a:r>
              <a:rPr lang="cs-CZ" sz="3400" dirty="0" smtClean="0">
                <a:hlinkClick r:id="rId9"/>
              </a:rPr>
              <a:t>http</a:t>
            </a:r>
            <a:r>
              <a:rPr lang="cs-CZ" sz="3400" dirty="0">
                <a:hlinkClick r:id="rId9"/>
              </a:rPr>
              <a:t>://upload.wikimedia.org/wikipedia/commons/a/ad/Josef_Mathauser_-_Karel_IV._</a:t>
            </a:r>
            <a:r>
              <a:rPr lang="cs-CZ" sz="3400" dirty="0" smtClean="0">
                <a:hlinkClick r:id="rId9"/>
              </a:rPr>
              <a:t>pokl%C3%A1d%C3%A1_z%C3%A1kadn%C3%AD_k%C3%A1men_k_nov%C3%A9mu_mostu.jpg</a:t>
            </a:r>
            <a:endParaRPr lang="cs-CZ" sz="3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endParaRPr lang="cs-CZ" sz="1400" dirty="0" smtClean="0"/>
          </a:p>
          <a:p>
            <a:endParaRPr lang="cs-CZ" sz="1400" dirty="0"/>
          </a:p>
          <a:p>
            <a:r>
              <a:rPr lang="cs-CZ" sz="3300" dirty="0" smtClean="0"/>
              <a:t>             Autorem </a:t>
            </a:r>
            <a:r>
              <a:rPr lang="cs-CZ" sz="3300" dirty="0"/>
              <a:t>tohoto materiálu, pokud není  uvedeno jinak je Bc. Miroslav  Barda</a:t>
            </a:r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2290" name="Picture 2" descr="C:\Users\pc\Desktop\opvk_hor_zakladni_logolink_bar_cz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5301208"/>
            <a:ext cx="6408712" cy="758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86082572"/>
      </p:ext>
    </p:extLst>
  </p:cSld>
  <p:clrMapOvr>
    <a:masterClrMapping/>
  </p:clrMapOvr>
  <p:transition spd="slow">
    <p:pull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3187</TotalTime>
  <Words>239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VY_ 32_ INOVACE _02_10_Praha a památky za Karla IV. </vt:lpstr>
      <vt:lpstr>Nejvýznamnější stavby za Karla IV.</vt:lpstr>
      <vt:lpstr>Karlštejn</vt:lpstr>
      <vt:lpstr> Noc na Karlštejně (1973)  www.czfilm.eu - http://youtu.be/ExkWWiN-cbk </vt:lpstr>
      <vt:lpstr>Prezentace aplikace PowerPoint</vt:lpstr>
      <vt:lpstr>     Karlův most</vt:lpstr>
      <vt:lpstr>Karlova univerzita-1348</vt:lpstr>
      <vt:lpstr>Staroměstská mostecká věž</vt:lpstr>
      <vt:lpstr>vlož do tabulky stavby podle založení</vt:lpstr>
      <vt:lpstr>POPIS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Husitství Bc. Miroslav Barda VY 32 INOVACE 01</dc:title>
  <dc:creator>pc</dc:creator>
  <cp:lastModifiedBy>pc</cp:lastModifiedBy>
  <cp:revision>346</cp:revision>
  <dcterms:created xsi:type="dcterms:W3CDTF">2011-05-06T14:42:50Z</dcterms:created>
  <dcterms:modified xsi:type="dcterms:W3CDTF">2012-02-23T10:06:58Z</dcterms:modified>
</cp:coreProperties>
</file>