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9" autoAdjust="0"/>
    <p:restoredTop sz="94660"/>
  </p:normalViewPr>
  <p:slideViewPr>
    <p:cSldViewPr>
      <p:cViewPr varScale="1">
        <p:scale>
          <a:sx n="103" d="100"/>
          <a:sy n="103" d="100"/>
        </p:scale>
        <p:origin x="-1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smtClean="0"/>
            <a:t>NÁZEV:VY_32_INOVACE_12_04   </a:t>
          </a:r>
          <a:r>
            <a:rPr lang="cs-CZ" sz="1000" dirty="0" smtClean="0"/>
            <a:t>Vyvození  hlásky a písmene M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pro 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 custLinFactNeighborX="126" custLinFactNeighborY="-863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D71CC8C-1C89-4C04-8794-58D9A392B39B}" type="presOf" srcId="{D9242A4C-F33A-42E2-BFA4-EC80805DCD32}" destId="{5A434D34-FA65-40B0-A4CE-3A1E2B14A215}" srcOrd="1" destOrd="0" presId="urn:microsoft.com/office/officeart/2005/8/layout/target3"/>
    <dgm:cxn modelId="{28A28AEB-58EC-476B-97CB-698036151465}" type="presOf" srcId="{1D895EAB-76A7-41C6-9C6C-7D303AD4C23C}" destId="{347D85BD-7382-4413-9298-D06CC996458A}" srcOrd="0" destOrd="0" presId="urn:microsoft.com/office/officeart/2005/8/layout/target3"/>
    <dgm:cxn modelId="{26E977F5-A210-4D0B-85E5-061BF02F6ED9}" type="presOf" srcId="{D9242A4C-F33A-42E2-BFA4-EC80805DCD32}" destId="{7DDB6D97-C311-42E1-B77C-B194BAE75773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C33059C-1FD3-4FAC-86CC-87931E5163C3}" type="presOf" srcId="{ABD4D77B-BA54-4DFB-A762-4C734220F9AA}" destId="{AAB7E4A6-9D01-402C-9D7A-6D30767F0B58}" srcOrd="0" destOrd="0" presId="urn:microsoft.com/office/officeart/2005/8/layout/target3"/>
    <dgm:cxn modelId="{F5673942-5139-49A1-B42F-5BC884382ECE}" type="presOf" srcId="{A4836DAF-3E6B-4198-A089-B3C0D0384F2B}" destId="{36B74B1E-3C18-4C06-BA03-CB2EB266F8FF}" srcOrd="1" destOrd="0" presId="urn:microsoft.com/office/officeart/2005/8/layout/target3"/>
    <dgm:cxn modelId="{766F9372-88B2-46EF-AA53-B971415EBF83}" type="presOf" srcId="{FFA013E9-5C5D-404D-8688-08171EA7A387}" destId="{E1DA18CB-4B0A-4D0C-9459-15C4B327891F}" srcOrd="0" destOrd="0" presId="urn:microsoft.com/office/officeart/2005/8/layout/target3"/>
    <dgm:cxn modelId="{6443BB3F-DE55-4DBA-8981-13A624FC2724}" type="presOf" srcId="{FFA013E9-5C5D-404D-8688-08171EA7A387}" destId="{359A210A-E8C9-4FD6-9BC7-434F4455A6B5}" srcOrd="1" destOrd="0" presId="urn:microsoft.com/office/officeart/2005/8/layout/target3"/>
    <dgm:cxn modelId="{F291E972-E8C5-4453-8A48-68B843E6868F}" type="presOf" srcId="{DAAD5A11-3EBC-47AE-AB1C-4F1B938732A7}" destId="{2D933DCE-BBEA-46A5-98BC-CA41A7DBB761}" srcOrd="0" destOrd="0" presId="urn:microsoft.com/office/officeart/2005/8/layout/target3"/>
    <dgm:cxn modelId="{62D86AC4-96F9-4486-AC99-0782EDD0EC40}" type="presOf" srcId="{1D895EAB-76A7-41C6-9C6C-7D303AD4C23C}" destId="{94413E88-B296-45A5-9057-6B5765B63A8F}" srcOrd="1" destOrd="0" presId="urn:microsoft.com/office/officeart/2005/8/layout/target3"/>
    <dgm:cxn modelId="{7326E1B4-EA05-47D5-9D2D-A2C38540D722}" type="presOf" srcId="{A4836DAF-3E6B-4198-A089-B3C0D0384F2B}" destId="{4F0AD45D-7E6A-4C4A-90DF-90E27C4B175D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C362BBD5-DC9B-46ED-90D2-E921A4F4580A}" type="presOf" srcId="{ABD4D77B-BA54-4DFB-A762-4C734220F9AA}" destId="{A6703DA5-6D74-4C8B-9C82-31DC93531BC2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5E7196F3-2CB2-4E60-887A-6E8D28158EDD}" type="presParOf" srcId="{2D933DCE-BBEA-46A5-98BC-CA41A7DBB761}" destId="{D3A73299-62A4-4767-8E25-C16133A0B902}" srcOrd="0" destOrd="0" presId="urn:microsoft.com/office/officeart/2005/8/layout/target3"/>
    <dgm:cxn modelId="{E777444C-0967-484D-BA5A-7F71B4B34E6A}" type="presParOf" srcId="{2D933DCE-BBEA-46A5-98BC-CA41A7DBB761}" destId="{EE30B2AF-DDC9-42DB-9092-5595C6257A57}" srcOrd="1" destOrd="0" presId="urn:microsoft.com/office/officeart/2005/8/layout/target3"/>
    <dgm:cxn modelId="{AC40111C-AFDA-440E-8B24-099B7E830D98}" type="presParOf" srcId="{2D933DCE-BBEA-46A5-98BC-CA41A7DBB761}" destId="{E1DA18CB-4B0A-4D0C-9459-15C4B327891F}" srcOrd="2" destOrd="0" presId="urn:microsoft.com/office/officeart/2005/8/layout/target3"/>
    <dgm:cxn modelId="{3D7EB374-2BF7-43CC-907A-5BFB7F428400}" type="presParOf" srcId="{2D933DCE-BBEA-46A5-98BC-CA41A7DBB761}" destId="{29996EEB-8589-4AED-9C98-E2204A026234}" srcOrd="3" destOrd="0" presId="urn:microsoft.com/office/officeart/2005/8/layout/target3"/>
    <dgm:cxn modelId="{7A1AB1D5-D03B-4DDC-B72A-9CDEFBBC7292}" type="presParOf" srcId="{2D933DCE-BBEA-46A5-98BC-CA41A7DBB761}" destId="{056AE7B2-579D-40D1-A57C-4E33BFED76BE}" srcOrd="4" destOrd="0" presId="urn:microsoft.com/office/officeart/2005/8/layout/target3"/>
    <dgm:cxn modelId="{7226E915-EFB4-4E48-B99E-4626BE799491}" type="presParOf" srcId="{2D933DCE-BBEA-46A5-98BC-CA41A7DBB761}" destId="{4F0AD45D-7E6A-4C4A-90DF-90E27C4B175D}" srcOrd="5" destOrd="0" presId="urn:microsoft.com/office/officeart/2005/8/layout/target3"/>
    <dgm:cxn modelId="{5BF883C8-1C67-42A9-A420-731E5EDFA129}" type="presParOf" srcId="{2D933DCE-BBEA-46A5-98BC-CA41A7DBB761}" destId="{1804A346-BBD3-438B-AE0F-7BEBB1E2AF96}" srcOrd="6" destOrd="0" presId="urn:microsoft.com/office/officeart/2005/8/layout/target3"/>
    <dgm:cxn modelId="{A1297202-E920-4BF7-98B6-D76AD06406B3}" type="presParOf" srcId="{2D933DCE-BBEA-46A5-98BC-CA41A7DBB761}" destId="{60CB9877-708D-4C64-AA73-CFD3F3076BC2}" srcOrd="7" destOrd="0" presId="urn:microsoft.com/office/officeart/2005/8/layout/target3"/>
    <dgm:cxn modelId="{5F6D6A7F-0A95-4BB0-95A2-30D02CEC27CB}" type="presParOf" srcId="{2D933DCE-BBEA-46A5-98BC-CA41A7DBB761}" destId="{347D85BD-7382-4413-9298-D06CC996458A}" srcOrd="8" destOrd="0" presId="urn:microsoft.com/office/officeart/2005/8/layout/target3"/>
    <dgm:cxn modelId="{8863EBF4-0F4D-45C8-A5E5-A644F53630FD}" type="presParOf" srcId="{2D933DCE-BBEA-46A5-98BC-CA41A7DBB761}" destId="{C4DD5B9C-4D9E-449D-A063-107A759DF3D1}" srcOrd="9" destOrd="0" presId="urn:microsoft.com/office/officeart/2005/8/layout/target3"/>
    <dgm:cxn modelId="{59EC72AD-6056-4C37-BD5B-51A7AB34BEE0}" type="presParOf" srcId="{2D933DCE-BBEA-46A5-98BC-CA41A7DBB761}" destId="{CD515E15-5457-47F2-8109-A2A59D66C930}" srcOrd="10" destOrd="0" presId="urn:microsoft.com/office/officeart/2005/8/layout/target3"/>
    <dgm:cxn modelId="{3DA29F94-C065-4714-B003-84B281BE688D}" type="presParOf" srcId="{2D933DCE-BBEA-46A5-98BC-CA41A7DBB761}" destId="{7DDB6D97-C311-42E1-B77C-B194BAE75773}" srcOrd="11" destOrd="0" presId="urn:microsoft.com/office/officeart/2005/8/layout/target3"/>
    <dgm:cxn modelId="{D8A13E4C-B28F-4CFD-AEAC-CD6F5A0267A6}" type="presParOf" srcId="{2D933DCE-BBEA-46A5-98BC-CA41A7DBB761}" destId="{DE2B4424-17B1-4404-A13F-04051C43B79D}" srcOrd="12" destOrd="0" presId="urn:microsoft.com/office/officeart/2005/8/layout/target3"/>
    <dgm:cxn modelId="{8D5ADD8B-DAF1-4B23-9878-690C87B565B5}" type="presParOf" srcId="{2D933DCE-BBEA-46A5-98BC-CA41A7DBB761}" destId="{555607BD-8A1D-4EBB-825A-8C74A1FB0FFC}" srcOrd="13" destOrd="0" presId="urn:microsoft.com/office/officeart/2005/8/layout/target3"/>
    <dgm:cxn modelId="{5A474BA0-E445-4864-986A-873A501DF84D}" type="presParOf" srcId="{2D933DCE-BBEA-46A5-98BC-CA41A7DBB761}" destId="{AAB7E4A6-9D01-402C-9D7A-6D30767F0B58}" srcOrd="14" destOrd="0" presId="urn:microsoft.com/office/officeart/2005/8/layout/target3"/>
    <dgm:cxn modelId="{7A297B7A-EB85-44AB-A03E-343E49132069}" type="presParOf" srcId="{2D933DCE-BBEA-46A5-98BC-CA41A7DBB761}" destId="{359A210A-E8C9-4FD6-9BC7-434F4455A6B5}" srcOrd="15" destOrd="0" presId="urn:microsoft.com/office/officeart/2005/8/layout/target3"/>
    <dgm:cxn modelId="{C4469991-3A9E-4BB6-873E-4FCF0FC22488}" type="presParOf" srcId="{2D933DCE-BBEA-46A5-98BC-CA41A7DBB761}" destId="{36B74B1E-3C18-4C06-BA03-CB2EB266F8FF}" srcOrd="16" destOrd="0" presId="urn:microsoft.com/office/officeart/2005/8/layout/target3"/>
    <dgm:cxn modelId="{B5781354-738B-4B63-8053-4705EA83A472}" type="presParOf" srcId="{2D933DCE-BBEA-46A5-98BC-CA41A7DBB761}" destId="{94413E88-B296-45A5-9057-6B5765B63A8F}" srcOrd="17" destOrd="0" presId="urn:microsoft.com/office/officeart/2005/8/layout/target3"/>
    <dgm:cxn modelId="{36F1C3BA-3F50-425B-98AA-35B6B499337A}" type="presParOf" srcId="{2D933DCE-BBEA-46A5-98BC-CA41A7DBB761}" destId="{5A434D34-FA65-40B0-A4CE-3A1E2B14A215}" srcOrd="18" destOrd="0" presId="urn:microsoft.com/office/officeart/2005/8/layout/target3"/>
    <dgm:cxn modelId="{ECEEFA83-D10A-4D7A-9AD1-B219CBDC823E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43008" y="720082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smtClean="0"/>
            <a:t>NÁZEV:VY_32_INOVACE_12_04   </a:t>
          </a:r>
          <a:r>
            <a:rPr lang="cs-CZ" sz="1000" kern="1200" dirty="0" smtClean="0"/>
            <a:t>Vyvození  hlásky a písmene M</a:t>
          </a:r>
          <a:endParaRPr lang="cs-CZ" sz="1200" kern="1200" dirty="0"/>
        </a:p>
      </dsp:txBody>
      <dsp:txXfrm>
        <a:off x="1143008" y="720082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pro 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4F052E-CD1D-4EC5-B7B0-ED6880FE2493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48611D-D04F-4E5F-9C2A-FF15028686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4F052E-CD1D-4EC5-B7B0-ED6880FE2493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48611D-D04F-4E5F-9C2A-FF15028686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4F052E-CD1D-4EC5-B7B0-ED6880FE2493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48611D-D04F-4E5F-9C2A-FF15028686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4F052E-CD1D-4EC5-B7B0-ED6880FE2493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48611D-D04F-4E5F-9C2A-FF15028686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4F052E-CD1D-4EC5-B7B0-ED6880FE2493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48611D-D04F-4E5F-9C2A-FF15028686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4F052E-CD1D-4EC5-B7B0-ED6880FE2493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48611D-D04F-4E5F-9C2A-FF15028686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4F052E-CD1D-4EC5-B7B0-ED6880FE2493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48611D-D04F-4E5F-9C2A-FF15028686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4F052E-CD1D-4EC5-B7B0-ED6880FE2493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48611D-D04F-4E5F-9C2A-FF15028686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3F4F052E-CD1D-4EC5-B7B0-ED6880FE2493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B848611D-D04F-4E5F-9C2A-FF15028686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4F052E-CD1D-4EC5-B7B0-ED6880FE2493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48611D-D04F-4E5F-9C2A-FF15028686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4F052E-CD1D-4EC5-B7B0-ED6880FE2493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48611D-D04F-4E5F-9C2A-FF15028686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F4F052E-CD1D-4EC5-B7B0-ED6880FE2493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B848611D-D04F-4E5F-9C2A-FF15028686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hyperlink" Target="http://www.youtube.com/watch?v=4uSSLkuq30M&amp;feature=related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m%C3%A1ma&amp;ex=1" TargetMode="External"/><Relationship Id="rId13" Type="http://schemas.openxmlformats.org/officeDocument/2006/relationships/hyperlink" Target="http://office.microsoft.com/cs-cz/images/results.aspx?qu=malina&amp;ex=1" TargetMode="External"/><Relationship Id="rId3" Type="http://schemas.openxmlformats.org/officeDocument/2006/relationships/hyperlink" Target="http://office.microsoft.com/cs-cz/images/results.aspx?qu=mrkev&amp;ex=1" TargetMode="External"/><Relationship Id="rId7" Type="http://schemas.openxmlformats.org/officeDocument/2006/relationships/hyperlink" Target="http://office.microsoft.com/cs-cz/images/results.aspx?qu=mleko&amp;ex=1" TargetMode="External"/><Relationship Id="rId12" Type="http://schemas.openxmlformats.org/officeDocument/2006/relationships/hyperlink" Target="http://office.microsoft.com/cs-cz/images/results.aspx?qu=d%C5%AFm&amp;ex=1" TargetMode="External"/><Relationship Id="rId2" Type="http://schemas.openxmlformats.org/officeDocument/2006/relationships/hyperlink" Target="http://christianbackgrounds.info/smile-pictures-wallpaper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my%C5%A1&amp;ex=1" TargetMode="External"/><Relationship Id="rId11" Type="http://schemas.openxmlformats.org/officeDocument/2006/relationships/hyperlink" Target="http://www.datakabinet.cz/cs/Vyukove-materialy-a-data/Jazyk-a-jazykova-komunikace/Obrazove-karty/Pismena-Mm.html" TargetMode="External"/><Relationship Id="rId5" Type="http://schemas.openxmlformats.org/officeDocument/2006/relationships/hyperlink" Target="http://office.microsoft.com/cs-cz/images/results.aspx?qu=medv%C4%9Bd&amp;ex=1" TargetMode="External"/><Relationship Id="rId15" Type="http://schemas.openxmlformats.org/officeDocument/2006/relationships/hyperlink" Target="http://www.youtube.com/watch?v=4uSSLkuq30M&amp;feature=related" TargetMode="External"/><Relationship Id="rId10" Type="http://schemas.openxmlformats.org/officeDocument/2006/relationships/hyperlink" Target="http://office.microsoft.com/cs-cz/images/results.aspx?qu=m%C3%AD%C4%8D&amp;ex=1" TargetMode="External"/><Relationship Id="rId4" Type="http://schemas.openxmlformats.org/officeDocument/2006/relationships/hyperlink" Target="http://office.microsoft.com/cs-cz/images/results.aspx?qu=meloun&amp;ex=1" TargetMode="External"/><Relationship Id="rId9" Type="http://schemas.openxmlformats.org/officeDocument/2006/relationships/hyperlink" Target="http://office.microsoft.com/cs-cz/images/results.aspx?qu=houba&amp;ex=1" TargetMode="External"/><Relationship Id="rId14" Type="http://schemas.openxmlformats.org/officeDocument/2006/relationships/hyperlink" Target="http://office.microsoft.com/cs-cz/images/results.aspx?qu=m%C3%ADsa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213992" y="3916288"/>
            <a:ext cx="6172200" cy="1894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1088475274"/>
              </p:ext>
            </p:extLst>
          </p:nvPr>
        </p:nvGraphicFramePr>
        <p:xfrm>
          <a:off x="323528" y="1052736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3594" y="3767380"/>
            <a:ext cx="7848872" cy="2000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04664"/>
            <a:ext cx="7772400" cy="936104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Anotace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8208912" cy="4176464"/>
          </a:xfrm>
        </p:spPr>
        <p:txBody>
          <a:bodyPr>
            <a:noAutofit/>
          </a:bodyPr>
          <a:lstStyle/>
          <a:p>
            <a:pPr algn="just"/>
            <a:r>
              <a:rPr lang="cs-CZ" sz="2400" dirty="0" smtClean="0"/>
              <a:t>*materiál je určen pro žáky 1. ročníku</a:t>
            </a:r>
          </a:p>
          <a:p>
            <a:pPr algn="just"/>
            <a:r>
              <a:rPr lang="cs-CZ" sz="2400" dirty="0" smtClean="0"/>
              <a:t>*je určen pro práci na interaktivní tabuli</a:t>
            </a:r>
          </a:p>
          <a:p>
            <a:pPr algn="just"/>
            <a:r>
              <a:rPr lang="cs-CZ" sz="2400" dirty="0" smtClean="0"/>
              <a:t>*slouží k seznámení se žáků s hláskou m a jejím grafickým  záznamem – malé a velké písmeno psací i tiskací</a:t>
            </a:r>
          </a:p>
          <a:p>
            <a:pPr algn="just"/>
            <a:r>
              <a:rPr lang="cs-CZ" sz="2400" dirty="0" smtClean="0"/>
              <a:t>*žáci se učí motivační básničku</a:t>
            </a:r>
          </a:p>
          <a:p>
            <a:pPr algn="just"/>
            <a:r>
              <a:rPr lang="cs-CZ" sz="2400" dirty="0" smtClean="0"/>
              <a:t>*žáci vymýšlejí slova, která danou hlásku obsahují</a:t>
            </a:r>
          </a:p>
          <a:p>
            <a:pPr algn="just"/>
            <a:r>
              <a:rPr lang="cs-CZ" sz="2400" dirty="0" smtClean="0"/>
              <a:t>*hledají  písmeno m ve slovech</a:t>
            </a:r>
          </a:p>
          <a:p>
            <a:pPr algn="just"/>
            <a:r>
              <a:rPr lang="cs-CZ" sz="2400" dirty="0" smtClean="0"/>
              <a:t>* žáci pracují s mřížkou</a:t>
            </a:r>
          </a:p>
          <a:p>
            <a:pPr algn="just"/>
            <a:r>
              <a:rPr lang="cs-CZ" sz="2400" dirty="0" smtClean="0"/>
              <a:t>* procvičují si  tvar písmen M,m</a:t>
            </a:r>
          </a:p>
          <a:p>
            <a:pPr algn="just"/>
            <a:r>
              <a:rPr lang="cs-CZ" sz="2400" dirty="0" smtClean="0"/>
              <a:t>* materiál byl vytvořen a pilotován v prvním pololetí škol. roku 2012/2013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MH90012249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657705">
            <a:off x="3964637" y="1381476"/>
            <a:ext cx="2051869" cy="205186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Obrázek 5" descr="MH9002327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139102">
            <a:off x="4071108" y="3792205"/>
            <a:ext cx="2149653" cy="21496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Obrázek 6" descr="MH90005282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20716034">
            <a:off x="1778866" y="4538565"/>
            <a:ext cx="2088232" cy="20882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Obrázek 7" descr="MH90025083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21295088">
            <a:off x="1776694" y="85013"/>
            <a:ext cx="2008627" cy="200862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Obrázek 8" descr="MH900356369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20695056">
            <a:off x="6526918" y="4240918"/>
            <a:ext cx="2351629" cy="23516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Obrázek 9" descr="MH90043388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20421567">
            <a:off x="6138331" y="270185"/>
            <a:ext cx="1944216" cy="19442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Obrázek 10" descr="MH900014561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rot="1260081">
            <a:off x="986084" y="2363365"/>
            <a:ext cx="2072306" cy="207230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Obrázek 11" descr="MH900441751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 rot="509865">
            <a:off x="6660232" y="2132856"/>
            <a:ext cx="2051869" cy="205186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4" name="TextovéPole 13"/>
          <p:cNvSpPr txBox="1"/>
          <p:nvPr/>
        </p:nvSpPr>
        <p:spPr>
          <a:xfrm>
            <a:off x="611560" y="1556792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Kterou hláskou všechny obrázky začínají?</a:t>
            </a:r>
            <a:endParaRPr lang="cs-CZ" sz="3200" b="1" dirty="0">
              <a:solidFill>
                <a:schemeClr val="tx2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11960" y="2708920"/>
            <a:ext cx="1653017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96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M </a:t>
            </a:r>
            <a:endParaRPr lang="cs-CZ" sz="9600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914400" y="404664"/>
            <a:ext cx="7772400" cy="59508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   </a:t>
            </a:r>
            <a:endParaRPr lang="cs-CZ" sz="21600" b="1" dirty="0">
              <a:solidFill>
                <a:srgbClr val="FF0000"/>
              </a:solidFill>
              <a:latin typeface="Learning Curve" pitchFamily="2" charset="0"/>
              <a:ea typeface="Gungsuh" pitchFamily="18" charset="-127"/>
            </a:endParaRPr>
          </a:p>
        </p:txBody>
      </p:sp>
      <p:pic>
        <p:nvPicPr>
          <p:cNvPr id="8194" name="Picture 2" descr="http://www.datakabinet.cz/files/img/products/man_pismena_mm.png?w=450&amp;h=38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-81901"/>
            <a:ext cx="5112568" cy="70390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7772400" cy="914400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Obtáhni si jednotlivé tvary a zkus si písmena napsat.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00808"/>
            <a:ext cx="7772400" cy="4572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6000" dirty="0" smtClean="0">
              <a:solidFill>
                <a:srgbClr val="FF0000"/>
              </a:solidFill>
              <a:latin typeface="Gungsuh" pitchFamily="18" charset="-127"/>
              <a:ea typeface="Gungsuh" pitchFamily="18" charset="-127"/>
            </a:endParaRPr>
          </a:p>
          <a:p>
            <a:pPr>
              <a:buNone/>
            </a:pPr>
            <a:r>
              <a:rPr lang="cs-CZ" sz="600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6000" smtClean="0"/>
              <a:t>__________________</a:t>
            </a:r>
          </a:p>
          <a:p>
            <a:pPr>
              <a:buNone/>
            </a:pPr>
            <a:endParaRPr lang="cs-CZ" sz="6000" dirty="0" smtClean="0"/>
          </a:p>
          <a:p>
            <a:pPr>
              <a:buNone/>
            </a:pPr>
            <a:r>
              <a:rPr lang="cs-CZ" sz="6000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6000" dirty="0" smtClean="0"/>
              <a:t>__________________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200" dirty="0" smtClean="0"/>
              <a:t>Nauč se s Dorotkou básničku.</a:t>
            </a:r>
            <a:br>
              <a:rPr lang="cs-CZ" sz="3200" dirty="0" smtClean="0"/>
            </a:br>
            <a:r>
              <a:rPr lang="cs-CZ" sz="3200" dirty="0" smtClean="0"/>
              <a:t>Podtrhni v básničce písmeno </a:t>
            </a:r>
            <a:r>
              <a:rPr lang="cs-CZ" sz="3200" dirty="0" smtClean="0">
                <a:solidFill>
                  <a:srgbClr val="FF0000"/>
                </a:solidFill>
              </a:rPr>
              <a:t>M</a:t>
            </a:r>
            <a:r>
              <a:rPr lang="cs-CZ" sz="3200" dirty="0" smtClean="0"/>
              <a:t>,</a:t>
            </a:r>
            <a:r>
              <a:rPr lang="cs-CZ" sz="3200" dirty="0" smtClean="0">
                <a:solidFill>
                  <a:srgbClr val="FF0000"/>
                </a:solidFill>
              </a:rPr>
              <a:t>m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4" name="Obrázek 3" descr="MH9002327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619182">
            <a:off x="5912561" y="2592346"/>
            <a:ext cx="2987973" cy="298797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ovéPole 4"/>
          <p:cNvSpPr txBox="1"/>
          <p:nvPr/>
        </p:nvSpPr>
        <p:spPr>
          <a:xfrm>
            <a:off x="827584" y="2348880"/>
            <a:ext cx="4896544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2800" b="1" dirty="0" smtClean="0">
                <a:latin typeface="Gungsuh" pitchFamily="18" charset="-127"/>
                <a:ea typeface="Gungsuh" pitchFamily="18" charset="-127"/>
              </a:rPr>
              <a:t>oje </a:t>
            </a:r>
            <a:r>
              <a:rPr lang="cs-CZ" sz="2800" b="1" u="sng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2800" b="1" dirty="0" smtClean="0">
                <a:latin typeface="Gungsuh" pitchFamily="18" charset="-127"/>
                <a:ea typeface="Gungsuh" pitchFamily="18" charset="-127"/>
              </a:rPr>
              <a:t>ilá </a:t>
            </a:r>
            <a:r>
              <a:rPr lang="cs-CZ" sz="2800" b="1" u="sng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2800" b="1" dirty="0" smtClean="0">
                <a:latin typeface="Gungsuh" pitchFamily="18" charset="-127"/>
                <a:ea typeface="Gungsuh" pitchFamily="18" charset="-127"/>
              </a:rPr>
              <a:t>a</a:t>
            </a:r>
            <a:r>
              <a:rPr lang="cs-CZ" sz="2800" b="1" u="sng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2800" b="1" dirty="0" smtClean="0">
                <a:latin typeface="Gungsuh" pitchFamily="18" charset="-127"/>
                <a:ea typeface="Gungsuh" pitchFamily="18" charset="-127"/>
              </a:rPr>
              <a:t>inka</a:t>
            </a:r>
            <a:endParaRPr lang="cs-CZ" sz="2800" b="1" u="sng" dirty="0" smtClean="0">
              <a:latin typeface="Gungsuh" pitchFamily="18" charset="-127"/>
              <a:ea typeface="Gungsuh" pitchFamily="18" charset="-127"/>
            </a:endParaRPr>
          </a:p>
          <a:p>
            <a:pPr>
              <a:buNone/>
            </a:pPr>
            <a:r>
              <a:rPr lang="cs-CZ" sz="2800" b="1" dirty="0" smtClean="0">
                <a:latin typeface="Gungsuh" pitchFamily="18" charset="-127"/>
                <a:ea typeface="Gungsuh" pitchFamily="18" charset="-127"/>
              </a:rPr>
              <a:t>Zasadila se</a:t>
            </a:r>
            <a:r>
              <a:rPr lang="cs-CZ" sz="2800" b="1" u="sng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2800" b="1" dirty="0" smtClean="0">
                <a:latin typeface="Gungsuh" pitchFamily="18" charset="-127"/>
                <a:ea typeface="Gungsuh" pitchFamily="18" charset="-127"/>
              </a:rPr>
              <a:t>ínka.</a:t>
            </a:r>
          </a:p>
          <a:p>
            <a:pPr>
              <a:buNone/>
            </a:pPr>
            <a:r>
              <a:rPr lang="cs-CZ" sz="2800" b="1" dirty="0" smtClean="0">
                <a:latin typeface="Gungsuh" pitchFamily="18" charset="-127"/>
                <a:ea typeface="Gungsuh" pitchFamily="18" charset="-127"/>
              </a:rPr>
              <a:t>Vyrostl veliký </a:t>
            </a:r>
            <a:r>
              <a:rPr lang="cs-CZ" sz="2800" b="1" u="sng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2800" b="1" dirty="0" smtClean="0">
                <a:latin typeface="Gungsuh" pitchFamily="18" charset="-127"/>
                <a:ea typeface="Gungsuh" pitchFamily="18" charset="-127"/>
              </a:rPr>
              <a:t>eloun,</a:t>
            </a:r>
          </a:p>
          <a:p>
            <a:pPr>
              <a:buNone/>
            </a:pPr>
            <a:r>
              <a:rPr lang="cs-CZ" sz="2800" b="1" dirty="0" smtClean="0">
                <a:latin typeface="Gungsuh" pitchFamily="18" charset="-127"/>
                <a:ea typeface="Gungsuh" pitchFamily="18" charset="-127"/>
              </a:rPr>
              <a:t>o který se děti vždy perou.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2348880"/>
            <a:ext cx="42484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800" b="1" dirty="0" smtClean="0">
                <a:latin typeface="Gungsuh" pitchFamily="18" charset="-127"/>
                <a:ea typeface="Gungsuh" pitchFamily="18" charset="-127"/>
              </a:rPr>
              <a:t>Moje milá maminka</a:t>
            </a:r>
          </a:p>
          <a:p>
            <a:pPr>
              <a:buNone/>
            </a:pPr>
            <a:r>
              <a:rPr lang="cs-CZ" sz="2800" b="1" dirty="0" smtClean="0">
                <a:latin typeface="Gungsuh" pitchFamily="18" charset="-127"/>
                <a:ea typeface="Gungsuh" pitchFamily="18" charset="-127"/>
              </a:rPr>
              <a:t>zasadila semínka.</a:t>
            </a:r>
          </a:p>
          <a:p>
            <a:pPr>
              <a:buNone/>
            </a:pPr>
            <a:r>
              <a:rPr lang="cs-CZ" sz="2800" b="1" dirty="0" smtClean="0">
                <a:latin typeface="Gungsuh" pitchFamily="18" charset="-127"/>
                <a:ea typeface="Gungsuh" pitchFamily="18" charset="-127"/>
              </a:rPr>
              <a:t>Vyrostl veliký meloun, </a:t>
            </a:r>
          </a:p>
          <a:p>
            <a:pPr>
              <a:buNone/>
            </a:pPr>
            <a:r>
              <a:rPr lang="cs-CZ" sz="2800" b="1" dirty="0" smtClean="0">
                <a:latin typeface="Gungsuh" pitchFamily="18" charset="-127"/>
                <a:ea typeface="Gungsuh" pitchFamily="18" charset="-127"/>
              </a:rPr>
              <a:t>o který se děti vždy perou.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Čti písmena s Dorotkou a pak samostatně.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196752"/>
            <a:ext cx="7992888" cy="5400600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cs-CZ" sz="6600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  </a:t>
            </a:r>
            <a:r>
              <a:rPr lang="cs-CZ" sz="6600" dirty="0" err="1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6600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  </a:t>
            </a:r>
            <a:r>
              <a:rPr lang="cs-CZ" sz="6600" dirty="0" err="1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6600" b="1" dirty="0" smtClean="0">
                <a:solidFill>
                  <a:srgbClr val="FF0000"/>
                </a:solidFill>
                <a:latin typeface="Learning Curve" pitchFamily="2" charset="0"/>
              </a:rPr>
              <a:t>  </a:t>
            </a:r>
            <a:r>
              <a:rPr lang="cs-CZ" sz="6600" dirty="0" err="1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6600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  </a:t>
            </a:r>
            <a:r>
              <a:rPr lang="cs-CZ" sz="6600" dirty="0" err="1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6600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 </a:t>
            </a:r>
          </a:p>
          <a:p>
            <a:pPr algn="just">
              <a:buNone/>
            </a:pPr>
            <a:endParaRPr lang="cs-CZ" sz="6600" dirty="0" smtClean="0">
              <a:solidFill>
                <a:srgbClr val="FF0000"/>
              </a:solidFill>
              <a:latin typeface="Gungsuh" pitchFamily="18" charset="-127"/>
              <a:ea typeface="Gungsuh" pitchFamily="18" charset="-127"/>
            </a:endParaRPr>
          </a:p>
          <a:p>
            <a:pPr algn="just">
              <a:buNone/>
            </a:pPr>
            <a:r>
              <a:rPr lang="cs-CZ" sz="6600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  </a:t>
            </a:r>
            <a:r>
              <a:rPr lang="cs-CZ" sz="6600" dirty="0" err="1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6600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  </a:t>
            </a:r>
            <a:r>
              <a:rPr lang="cs-CZ" sz="6600" dirty="0" err="1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6600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  </a:t>
            </a:r>
            <a:r>
              <a:rPr lang="cs-CZ" sz="6600" dirty="0" err="1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6600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  </a:t>
            </a:r>
            <a:r>
              <a:rPr lang="cs-CZ" sz="6600" dirty="0" err="1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6600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 </a:t>
            </a:r>
            <a:endParaRPr lang="cs-CZ" sz="6600" b="1" dirty="0" smtClean="0">
              <a:solidFill>
                <a:srgbClr val="FF0000"/>
              </a:solidFill>
              <a:latin typeface="Learning Curve" pitchFamily="2" charset="0"/>
            </a:endParaRPr>
          </a:p>
          <a:p>
            <a:pPr algn="just">
              <a:buNone/>
            </a:pPr>
            <a:endParaRPr lang="cs-CZ" sz="6600" b="1" dirty="0" smtClean="0">
              <a:solidFill>
                <a:srgbClr val="FF0000"/>
              </a:solidFill>
              <a:latin typeface="Learning Curve" pitchFamily="2" charset="0"/>
            </a:endParaRPr>
          </a:p>
          <a:p>
            <a:pPr algn="just">
              <a:buNone/>
            </a:pPr>
            <a:r>
              <a:rPr lang="cs-CZ" sz="6600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6600" dirty="0" smtClean="0">
                <a:solidFill>
                  <a:srgbClr val="FF0000"/>
                </a:solidFill>
              </a:rPr>
              <a:t>    </a:t>
            </a:r>
            <a:r>
              <a:rPr lang="cs-CZ" sz="6600" dirty="0" err="1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6600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  </a:t>
            </a:r>
            <a:r>
              <a:rPr lang="cs-CZ" sz="6600" dirty="0" err="1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6600" dirty="0" smtClean="0">
                <a:solidFill>
                  <a:srgbClr val="FF0000"/>
                </a:solidFill>
              </a:rPr>
              <a:t>   </a:t>
            </a:r>
            <a:r>
              <a:rPr lang="cs-CZ" sz="6600" dirty="0" err="1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r>
              <a:rPr lang="cs-CZ" sz="6600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  </a:t>
            </a:r>
            <a:r>
              <a:rPr lang="cs-CZ" sz="6600" dirty="0" err="1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endParaRPr lang="cs-CZ" sz="6600" b="1" dirty="0">
              <a:solidFill>
                <a:srgbClr val="FF0000"/>
              </a:solidFill>
              <a:latin typeface="Learning Curve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72400" cy="914400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Obrázek pojmenuj.</a:t>
            </a:r>
            <a:br>
              <a:rPr lang="cs-CZ" sz="2400" dirty="0" smtClean="0"/>
            </a:br>
            <a:r>
              <a:rPr lang="cs-CZ" sz="2400" dirty="0" smtClean="0"/>
              <a:t>Pod obrázek označ slabiky.</a:t>
            </a:r>
            <a:br>
              <a:rPr lang="cs-CZ" sz="2400" dirty="0" smtClean="0"/>
            </a:br>
            <a:r>
              <a:rPr lang="cs-CZ" sz="2400" dirty="0" smtClean="0"/>
              <a:t>Zapiš písmeno M do správného políčka na mřížce.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/>
              <a:t> </a:t>
            </a:r>
            <a:r>
              <a:rPr lang="cs-CZ" sz="1200" dirty="0" smtClean="0"/>
              <a:t>    </a:t>
            </a:r>
          </a:p>
          <a:p>
            <a:pPr>
              <a:buNone/>
            </a:pPr>
            <a:endParaRPr lang="cs-CZ" sz="1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267744" y="2060848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267744" y="2924944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267744" y="3789040"/>
          <a:ext cx="607233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08336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267744" y="4653136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2339752" y="5445224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2" name="Obrázek 11" descr="MH90043690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484784"/>
            <a:ext cx="936104" cy="936104"/>
          </a:xfrm>
          <a:prstGeom prst="rect">
            <a:avLst/>
          </a:prstGeom>
        </p:spPr>
      </p:pic>
      <p:pic>
        <p:nvPicPr>
          <p:cNvPr id="13" name="Obrázek 12" descr="MH90038258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4077072"/>
            <a:ext cx="864096" cy="864096"/>
          </a:xfrm>
          <a:prstGeom prst="rect">
            <a:avLst/>
          </a:prstGeom>
        </p:spPr>
      </p:pic>
      <p:pic>
        <p:nvPicPr>
          <p:cNvPr id="14" name="Obrázek 13" descr="MH90025078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331640" y="4941168"/>
            <a:ext cx="864096" cy="864096"/>
          </a:xfrm>
          <a:prstGeom prst="rect">
            <a:avLst/>
          </a:prstGeom>
        </p:spPr>
      </p:pic>
      <p:pic>
        <p:nvPicPr>
          <p:cNvPr id="15" name="Obrázek 14" descr="MH90005282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331640" y="3284984"/>
            <a:ext cx="864096" cy="864096"/>
          </a:xfrm>
          <a:prstGeom prst="rect">
            <a:avLst/>
          </a:prstGeom>
        </p:spPr>
      </p:pic>
      <p:pic>
        <p:nvPicPr>
          <p:cNvPr id="16" name="Obrázek 15" descr="MH90043557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7544" y="2420888"/>
            <a:ext cx="864096" cy="864096"/>
          </a:xfrm>
          <a:prstGeom prst="rect">
            <a:avLst/>
          </a:prstGeom>
        </p:spPr>
      </p:pic>
      <p:sp>
        <p:nvSpPr>
          <p:cNvPr id="17" name="Elipsa 16"/>
          <p:cNvSpPr/>
          <p:nvPr/>
        </p:nvSpPr>
        <p:spPr>
          <a:xfrm>
            <a:off x="1403648" y="2564904"/>
            <a:ext cx="216024" cy="216024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ínus 18"/>
          <p:cNvSpPr/>
          <p:nvPr/>
        </p:nvSpPr>
        <p:spPr>
          <a:xfrm>
            <a:off x="1403648" y="5805264"/>
            <a:ext cx="432048" cy="360040"/>
          </a:xfrm>
          <a:prstGeom prst="mathMinus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1907704" y="5877272"/>
            <a:ext cx="216024" cy="216024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ínus 20"/>
          <p:cNvSpPr/>
          <p:nvPr/>
        </p:nvSpPr>
        <p:spPr>
          <a:xfrm>
            <a:off x="683568" y="4941168"/>
            <a:ext cx="432048" cy="360040"/>
          </a:xfrm>
          <a:prstGeom prst="mathMinus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1691680" y="4221088"/>
            <a:ext cx="216024" cy="216024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755576" y="3356992"/>
            <a:ext cx="216024" cy="216024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1691680" y="2564904"/>
            <a:ext cx="216024" cy="216024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1979712" y="2564904"/>
            <a:ext cx="216024" cy="216024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2555776" y="206084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524328" y="292494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771800" y="378904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092280" y="465313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843808" y="544522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6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6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6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26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26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1"/>
      <p:bldP spid="27" grpId="1"/>
      <p:bldP spid="28" grpId="1"/>
      <p:bldP spid="29" grpId="1"/>
      <p:bldP spid="30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2268864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Hádanka</a:t>
            </a:r>
            <a:br>
              <a:rPr lang="cs-CZ" sz="2800" dirty="0" smtClean="0"/>
            </a:br>
            <a:r>
              <a:rPr lang="cs-CZ" sz="2800" dirty="0" smtClean="0"/>
              <a:t>Vypadá jako zelený míč. Je kulatý,uvnitř červený. Má semínka a je slaďoučký.</a:t>
            </a:r>
            <a:br>
              <a:rPr lang="cs-CZ" sz="2800" dirty="0" smtClean="0"/>
            </a:br>
            <a:r>
              <a:rPr lang="cs-CZ" sz="2800" dirty="0" smtClean="0"/>
              <a:t>Co je to?</a:t>
            </a:r>
            <a:br>
              <a:rPr lang="cs-CZ" sz="2800" dirty="0" smtClean="0"/>
            </a:br>
            <a:r>
              <a:rPr lang="cs-CZ" sz="2800" dirty="0" smtClean="0"/>
              <a:t>Jaké písmeno je na </a:t>
            </a:r>
            <a:r>
              <a:rPr lang="cs-CZ" sz="2800" dirty="0" smtClean="0"/>
              <a:t>začátku?</a:t>
            </a:r>
            <a:endParaRPr lang="cs-CZ" sz="2800" dirty="0"/>
          </a:p>
        </p:txBody>
      </p:sp>
      <p:pic>
        <p:nvPicPr>
          <p:cNvPr id="5" name="Obrázek 4" descr="MH9002327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47864" y="3429000"/>
            <a:ext cx="2808312" cy="280831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4" name="7cípá hvězda 3"/>
          <p:cNvSpPr/>
          <p:nvPr/>
        </p:nvSpPr>
        <p:spPr>
          <a:xfrm>
            <a:off x="3635896" y="3573016"/>
            <a:ext cx="2160240" cy="2376264"/>
          </a:xfrm>
          <a:prstGeom prst="star7">
            <a:avLst/>
          </a:prstGeom>
          <a:solidFill>
            <a:schemeClr val="accent4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M</a:t>
            </a:r>
            <a:endParaRPr lang="cs-CZ" sz="7200" dirty="0">
              <a:solidFill>
                <a:srgbClr val="FF0000"/>
              </a:solidFill>
              <a:latin typeface="Gungsuh" pitchFamily="18" charset="-127"/>
              <a:ea typeface="Gungsuh" pitchFamily="18" charset="-127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/>
              <a:t>Jsi šikulka!</a:t>
            </a:r>
            <a:endParaRPr lang="cs-CZ" sz="4800" b="1" dirty="0"/>
          </a:p>
        </p:txBody>
      </p:sp>
      <p:sp>
        <p:nvSpPr>
          <p:cNvPr id="6" name="Obdélník 5"/>
          <p:cNvSpPr/>
          <p:nvPr/>
        </p:nvSpPr>
        <p:spPr>
          <a:xfrm>
            <a:off x="1359758" y="5301208"/>
            <a:ext cx="60548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</a:t>
            </a:r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ATANCUJ SI SE MNOU!!!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Veselý obličej 7">
            <a:hlinkClick r:id="rId2"/>
          </p:cNvPr>
          <p:cNvSpPr/>
          <p:nvPr/>
        </p:nvSpPr>
        <p:spPr>
          <a:xfrm>
            <a:off x="7452320" y="5517232"/>
            <a:ext cx="648072" cy="576064"/>
          </a:xfrm>
          <a:prstGeom prst="smileyFac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Obrázek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23987" y="1066800"/>
            <a:ext cx="6296025" cy="4724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83560"/>
            <a:ext cx="8136904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hlinkClick r:id="rId2"/>
              </a:rPr>
              <a:t>http://christianbackgrounds.info/smile-pictures-wallpapers/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3"/>
              </a:rPr>
              <a:t>http://office.</a:t>
            </a:r>
            <a:r>
              <a:rPr lang="cs-CZ" sz="1200" dirty="0" err="1" smtClean="0">
                <a:hlinkClick r:id="rId3"/>
              </a:rPr>
              <a:t>microsoft.com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images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results.aspx</a:t>
            </a:r>
            <a:r>
              <a:rPr lang="cs-CZ" sz="1200" dirty="0" smtClean="0">
                <a:hlinkClick r:id="rId3"/>
              </a:rPr>
              <a:t>?</a:t>
            </a:r>
            <a:r>
              <a:rPr lang="cs-CZ" sz="1200" dirty="0" err="1" smtClean="0">
                <a:hlinkClick r:id="rId3"/>
              </a:rPr>
              <a:t>qu</a:t>
            </a:r>
            <a:r>
              <a:rPr lang="cs-CZ" sz="1200" dirty="0" smtClean="0">
                <a:hlinkClick r:id="rId3"/>
              </a:rPr>
              <a:t>=mrkev&amp;ex=1#</a:t>
            </a:r>
            <a:r>
              <a:rPr lang="cs-CZ" sz="1200" dirty="0" err="1" smtClean="0">
                <a:hlinkClick r:id="rId3"/>
              </a:rPr>
              <a:t>ai</a:t>
            </a:r>
            <a:r>
              <a:rPr lang="cs-CZ" sz="1200" dirty="0" smtClean="0">
                <a:hlinkClick r:id="rId3"/>
              </a:rPr>
              <a:t>:MC900250839|</a:t>
            </a:r>
            <a:r>
              <a:rPr lang="cs-CZ" sz="1200" dirty="0" err="1" smtClean="0">
                <a:hlinkClick r:id="rId3"/>
              </a:rPr>
              <a:t>mt</a:t>
            </a:r>
            <a:r>
              <a:rPr lang="cs-CZ" sz="1200" dirty="0" smtClean="0">
                <a:hlinkClick r:id="rId3"/>
              </a:rPr>
              <a:t>:1|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4"/>
              </a:rPr>
              <a:t>http://office.</a:t>
            </a:r>
            <a:r>
              <a:rPr lang="cs-CZ" sz="1200" dirty="0" err="1" smtClean="0">
                <a:hlinkClick r:id="rId4"/>
              </a:rPr>
              <a:t>microsoft.com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results.aspx</a:t>
            </a:r>
            <a:r>
              <a:rPr lang="cs-CZ" sz="1200" dirty="0" smtClean="0">
                <a:hlinkClick r:id="rId4"/>
              </a:rPr>
              <a:t>?</a:t>
            </a:r>
            <a:r>
              <a:rPr lang="cs-CZ" sz="1200" dirty="0" err="1" smtClean="0">
                <a:hlinkClick r:id="rId4"/>
              </a:rPr>
              <a:t>qu</a:t>
            </a:r>
            <a:r>
              <a:rPr lang="cs-CZ" sz="1200" dirty="0" smtClean="0">
                <a:hlinkClick r:id="rId4"/>
              </a:rPr>
              <a:t>=meloun&amp;ex=1#</a:t>
            </a:r>
            <a:r>
              <a:rPr lang="cs-CZ" sz="1200" dirty="0" err="1" smtClean="0">
                <a:hlinkClick r:id="rId4"/>
              </a:rPr>
              <a:t>ai</a:t>
            </a:r>
            <a:r>
              <a:rPr lang="cs-CZ" sz="1200" dirty="0" smtClean="0">
                <a:hlinkClick r:id="rId4"/>
              </a:rPr>
              <a:t>:MC900232705|</a:t>
            </a:r>
            <a:r>
              <a:rPr lang="cs-CZ" sz="1200" dirty="0" err="1" smtClean="0">
                <a:hlinkClick r:id="rId4"/>
              </a:rPr>
              <a:t>mt</a:t>
            </a:r>
            <a:r>
              <a:rPr lang="cs-CZ" sz="1200" dirty="0" smtClean="0">
                <a:hlinkClick r:id="rId4"/>
              </a:rPr>
              <a:t>:1|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5"/>
              </a:rPr>
              <a:t>http://office.</a:t>
            </a:r>
            <a:r>
              <a:rPr lang="cs-CZ" sz="1200" dirty="0" err="1" smtClean="0">
                <a:hlinkClick r:id="rId5"/>
              </a:rPr>
              <a:t>microsoft.com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cs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images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results.aspx</a:t>
            </a:r>
            <a:r>
              <a:rPr lang="cs-CZ" sz="1200" dirty="0" smtClean="0">
                <a:hlinkClick r:id="rId5"/>
              </a:rPr>
              <a:t>?</a:t>
            </a:r>
            <a:r>
              <a:rPr lang="cs-CZ" sz="1200" dirty="0" err="1" smtClean="0">
                <a:hlinkClick r:id="rId5"/>
              </a:rPr>
              <a:t>qu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medv</a:t>
            </a:r>
            <a:r>
              <a:rPr lang="cs-CZ" sz="1200" dirty="0" smtClean="0">
                <a:hlinkClick r:id="rId5"/>
              </a:rPr>
              <a:t>%C4%9Bd&amp;ex=1#</a:t>
            </a:r>
            <a:r>
              <a:rPr lang="cs-CZ" sz="1200" dirty="0" err="1" smtClean="0">
                <a:hlinkClick r:id="rId5"/>
              </a:rPr>
              <a:t>ai</a:t>
            </a:r>
            <a:r>
              <a:rPr lang="cs-CZ" sz="1200" dirty="0" smtClean="0">
                <a:hlinkClick r:id="rId5"/>
              </a:rPr>
              <a:t>:MC900356369|</a:t>
            </a:r>
            <a:r>
              <a:rPr lang="cs-CZ" sz="1200" dirty="0" err="1" smtClean="0">
                <a:hlinkClick r:id="rId5"/>
              </a:rPr>
              <a:t>mt</a:t>
            </a:r>
            <a:r>
              <a:rPr lang="cs-CZ" sz="1200" dirty="0" smtClean="0">
                <a:hlinkClick r:id="rId5"/>
              </a:rPr>
              <a:t>:1|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6"/>
              </a:rPr>
              <a:t>http://office.</a:t>
            </a:r>
            <a:r>
              <a:rPr lang="cs-CZ" sz="1200" dirty="0" err="1" smtClean="0">
                <a:hlinkClick r:id="rId6"/>
              </a:rPr>
              <a:t>microsoft.com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cs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images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results.aspx</a:t>
            </a:r>
            <a:r>
              <a:rPr lang="cs-CZ" sz="1200" dirty="0" smtClean="0">
                <a:hlinkClick r:id="rId6"/>
              </a:rPr>
              <a:t>?</a:t>
            </a:r>
            <a:r>
              <a:rPr lang="cs-CZ" sz="1200" dirty="0" err="1" smtClean="0">
                <a:hlinkClick r:id="rId6"/>
              </a:rPr>
              <a:t>qu</a:t>
            </a:r>
            <a:r>
              <a:rPr lang="cs-CZ" sz="1200" dirty="0" smtClean="0">
                <a:hlinkClick r:id="rId6"/>
              </a:rPr>
              <a:t>=my%C5%A1&amp;ex=1#</a:t>
            </a:r>
            <a:r>
              <a:rPr lang="cs-CZ" sz="1200" dirty="0" err="1" smtClean="0">
                <a:hlinkClick r:id="rId6"/>
              </a:rPr>
              <a:t>ai</a:t>
            </a:r>
            <a:r>
              <a:rPr lang="cs-CZ" sz="1200" dirty="0" smtClean="0">
                <a:hlinkClick r:id="rId6"/>
              </a:rPr>
              <a:t>:MC900052829|</a:t>
            </a:r>
            <a:r>
              <a:rPr lang="cs-CZ" sz="1200" dirty="0" err="1" smtClean="0">
                <a:hlinkClick r:id="rId6"/>
              </a:rPr>
              <a:t>mt</a:t>
            </a:r>
            <a:r>
              <a:rPr lang="cs-CZ" sz="1200" dirty="0" smtClean="0">
                <a:hlinkClick r:id="rId6"/>
              </a:rPr>
              <a:t>:1|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7"/>
              </a:rPr>
              <a:t>http://office.</a:t>
            </a:r>
            <a:r>
              <a:rPr lang="cs-CZ" sz="1200" dirty="0" err="1" smtClean="0">
                <a:hlinkClick r:id="rId7"/>
              </a:rPr>
              <a:t>microsoft.com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cs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images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results.aspx</a:t>
            </a:r>
            <a:r>
              <a:rPr lang="cs-CZ" sz="1200" dirty="0" smtClean="0">
                <a:hlinkClick r:id="rId7"/>
              </a:rPr>
              <a:t>?</a:t>
            </a:r>
            <a:r>
              <a:rPr lang="cs-CZ" sz="1200" dirty="0" err="1" smtClean="0">
                <a:hlinkClick r:id="rId7"/>
              </a:rPr>
              <a:t>qu</a:t>
            </a:r>
            <a:r>
              <a:rPr lang="cs-CZ" sz="1200" dirty="0" smtClean="0">
                <a:hlinkClick r:id="rId7"/>
              </a:rPr>
              <a:t>=</a:t>
            </a:r>
            <a:r>
              <a:rPr lang="cs-CZ" sz="1200" dirty="0" err="1" smtClean="0">
                <a:hlinkClick r:id="rId7"/>
              </a:rPr>
              <a:t>mleko</a:t>
            </a:r>
            <a:r>
              <a:rPr lang="cs-CZ" sz="1200" dirty="0" smtClean="0">
                <a:hlinkClick r:id="rId7"/>
              </a:rPr>
              <a:t>&amp;ex=1#</a:t>
            </a:r>
            <a:r>
              <a:rPr lang="cs-CZ" sz="1200" dirty="0" err="1" smtClean="0">
                <a:hlinkClick r:id="rId7"/>
              </a:rPr>
              <a:t>ai</a:t>
            </a:r>
            <a:r>
              <a:rPr lang="cs-CZ" sz="1200" dirty="0" smtClean="0">
                <a:hlinkClick r:id="rId7"/>
              </a:rPr>
              <a:t>:MC900441751|</a:t>
            </a:r>
            <a:r>
              <a:rPr lang="cs-CZ" sz="1200" dirty="0" err="1" smtClean="0">
                <a:hlinkClick r:id="rId7"/>
              </a:rPr>
              <a:t>mt</a:t>
            </a:r>
            <a:r>
              <a:rPr lang="cs-CZ" sz="1200" dirty="0" smtClean="0">
                <a:hlinkClick r:id="rId7"/>
              </a:rPr>
              <a:t>:1|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8"/>
              </a:rPr>
              <a:t>http://office.</a:t>
            </a:r>
            <a:r>
              <a:rPr lang="cs-CZ" sz="1200" dirty="0" err="1" smtClean="0">
                <a:hlinkClick r:id="rId8"/>
              </a:rPr>
              <a:t>microsoft.com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cs</a:t>
            </a:r>
            <a:r>
              <a:rPr lang="cs-CZ" sz="1200" dirty="0" smtClean="0">
                <a:hlinkClick r:id="rId8"/>
              </a:rPr>
              <a:t>-</a:t>
            </a:r>
            <a:r>
              <a:rPr lang="cs-CZ" sz="1200" dirty="0" err="1" smtClean="0">
                <a:hlinkClick r:id="rId8"/>
              </a:rPr>
              <a:t>cz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images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results.aspx</a:t>
            </a:r>
            <a:r>
              <a:rPr lang="cs-CZ" sz="1200" dirty="0" smtClean="0">
                <a:hlinkClick r:id="rId8"/>
              </a:rPr>
              <a:t>?</a:t>
            </a:r>
            <a:r>
              <a:rPr lang="cs-CZ" sz="1200" dirty="0" err="1" smtClean="0">
                <a:hlinkClick r:id="rId8"/>
              </a:rPr>
              <a:t>qu</a:t>
            </a:r>
            <a:r>
              <a:rPr lang="cs-CZ" sz="1200" dirty="0" smtClean="0">
                <a:hlinkClick r:id="rId8"/>
              </a:rPr>
              <a:t>=m%C3%A1ma&amp;ex=1#</a:t>
            </a:r>
            <a:r>
              <a:rPr lang="cs-CZ" sz="1200" dirty="0" err="1" smtClean="0">
                <a:hlinkClick r:id="rId8"/>
              </a:rPr>
              <a:t>ai</a:t>
            </a:r>
            <a:r>
              <a:rPr lang="cs-CZ" sz="1200" dirty="0" smtClean="0">
                <a:hlinkClick r:id="rId8"/>
              </a:rPr>
              <a:t>:MC900397350|</a:t>
            </a:r>
            <a:r>
              <a:rPr lang="cs-CZ" sz="1200" dirty="0" err="1" smtClean="0">
                <a:hlinkClick r:id="rId8"/>
              </a:rPr>
              <a:t>mt</a:t>
            </a:r>
            <a:r>
              <a:rPr lang="cs-CZ" sz="1200" dirty="0" smtClean="0">
                <a:hlinkClick r:id="rId8"/>
              </a:rPr>
              <a:t>:1|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9"/>
              </a:rPr>
              <a:t>http://office.</a:t>
            </a:r>
            <a:r>
              <a:rPr lang="cs-CZ" sz="1200" dirty="0" err="1" smtClean="0">
                <a:hlinkClick r:id="rId9"/>
              </a:rPr>
              <a:t>microsoft.com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cs</a:t>
            </a:r>
            <a:r>
              <a:rPr lang="cs-CZ" sz="1200" dirty="0" smtClean="0">
                <a:hlinkClick r:id="rId9"/>
              </a:rPr>
              <a:t>-</a:t>
            </a:r>
            <a:r>
              <a:rPr lang="cs-CZ" sz="1200" dirty="0" err="1" smtClean="0">
                <a:hlinkClick r:id="rId9"/>
              </a:rPr>
              <a:t>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images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results.aspx</a:t>
            </a:r>
            <a:r>
              <a:rPr lang="cs-CZ" sz="1200" dirty="0" smtClean="0">
                <a:hlinkClick r:id="rId9"/>
              </a:rPr>
              <a:t>?</a:t>
            </a:r>
            <a:r>
              <a:rPr lang="cs-CZ" sz="1200" dirty="0" err="1" smtClean="0">
                <a:hlinkClick r:id="rId9"/>
              </a:rPr>
              <a:t>qu</a:t>
            </a:r>
            <a:r>
              <a:rPr lang="cs-CZ" sz="1200" dirty="0" smtClean="0">
                <a:hlinkClick r:id="rId9"/>
              </a:rPr>
              <a:t>=houba&amp;ex=1#</a:t>
            </a:r>
            <a:r>
              <a:rPr lang="cs-CZ" sz="1200" dirty="0" err="1" smtClean="0">
                <a:hlinkClick r:id="rId9"/>
              </a:rPr>
              <a:t>ai</a:t>
            </a:r>
            <a:r>
              <a:rPr lang="cs-CZ" sz="1200" dirty="0" smtClean="0">
                <a:hlinkClick r:id="rId9"/>
              </a:rPr>
              <a:t>:MC900193270|</a:t>
            </a:r>
            <a:r>
              <a:rPr lang="cs-CZ" sz="1200" dirty="0" err="1" smtClean="0">
                <a:hlinkClick r:id="rId9"/>
              </a:rPr>
              <a:t>mt</a:t>
            </a:r>
            <a:r>
              <a:rPr lang="cs-CZ" sz="1200" dirty="0" smtClean="0">
                <a:hlinkClick r:id="rId9"/>
              </a:rPr>
              <a:t>:1|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10"/>
              </a:rPr>
              <a:t>http://office.</a:t>
            </a:r>
            <a:r>
              <a:rPr lang="cs-CZ" sz="1200" dirty="0" err="1" smtClean="0">
                <a:hlinkClick r:id="rId10"/>
              </a:rPr>
              <a:t>microsoft.com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cs</a:t>
            </a:r>
            <a:r>
              <a:rPr lang="cs-CZ" sz="1200" dirty="0" smtClean="0">
                <a:hlinkClick r:id="rId10"/>
              </a:rPr>
              <a:t>-</a:t>
            </a:r>
            <a:r>
              <a:rPr lang="cs-CZ" sz="1200" dirty="0" err="1" smtClean="0">
                <a:hlinkClick r:id="rId10"/>
              </a:rPr>
              <a:t>cz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images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results.aspx</a:t>
            </a:r>
            <a:r>
              <a:rPr lang="cs-CZ" sz="1200" dirty="0" smtClean="0">
                <a:hlinkClick r:id="rId10"/>
              </a:rPr>
              <a:t>?</a:t>
            </a:r>
            <a:r>
              <a:rPr lang="cs-CZ" sz="1200" dirty="0" err="1" smtClean="0">
                <a:hlinkClick r:id="rId10"/>
              </a:rPr>
              <a:t>qu</a:t>
            </a:r>
            <a:r>
              <a:rPr lang="cs-CZ" sz="1200" dirty="0" smtClean="0">
                <a:hlinkClick r:id="rId10"/>
              </a:rPr>
              <a:t>=m%C3%AD%C4%8D&amp;ex=1#</a:t>
            </a:r>
            <a:r>
              <a:rPr lang="cs-CZ" sz="1200" dirty="0" err="1" smtClean="0">
                <a:hlinkClick r:id="rId10"/>
              </a:rPr>
              <a:t>ai</a:t>
            </a:r>
            <a:r>
              <a:rPr lang="cs-CZ" sz="1200" dirty="0" smtClean="0">
                <a:hlinkClick r:id="rId10"/>
              </a:rPr>
              <a:t>:MC900433881|</a:t>
            </a:r>
            <a:r>
              <a:rPr lang="cs-CZ" sz="1200" dirty="0" err="1" smtClean="0">
                <a:hlinkClick r:id="rId10"/>
              </a:rPr>
              <a:t>mt</a:t>
            </a:r>
            <a:r>
              <a:rPr lang="cs-CZ" sz="1200" dirty="0" smtClean="0">
                <a:hlinkClick r:id="rId10"/>
              </a:rPr>
              <a:t>:1|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11"/>
              </a:rPr>
              <a:t>http://www.</a:t>
            </a:r>
            <a:r>
              <a:rPr lang="cs-CZ" sz="1200" dirty="0" err="1" smtClean="0">
                <a:hlinkClick r:id="rId11"/>
              </a:rPr>
              <a:t>datakabinet.cz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cs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Vyukove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materialy</a:t>
            </a:r>
            <a:r>
              <a:rPr lang="cs-CZ" sz="1200" dirty="0" smtClean="0">
                <a:hlinkClick r:id="rId11"/>
              </a:rPr>
              <a:t>-a-data/Jazyk-a-</a:t>
            </a:r>
            <a:r>
              <a:rPr lang="cs-CZ" sz="1200" dirty="0" err="1" smtClean="0">
                <a:hlinkClick r:id="rId11"/>
              </a:rPr>
              <a:t>jazykova</a:t>
            </a:r>
            <a:r>
              <a:rPr lang="cs-CZ" sz="1200" dirty="0" smtClean="0">
                <a:hlinkClick r:id="rId11"/>
              </a:rPr>
              <a:t>-komunikace/</a:t>
            </a:r>
            <a:r>
              <a:rPr lang="cs-CZ" sz="1200" dirty="0" err="1" smtClean="0">
                <a:hlinkClick r:id="rId11"/>
              </a:rPr>
              <a:t>Obrazove</a:t>
            </a:r>
            <a:r>
              <a:rPr lang="cs-CZ" sz="1200" dirty="0" smtClean="0">
                <a:hlinkClick r:id="rId11"/>
              </a:rPr>
              <a:t>-karty/</a:t>
            </a:r>
            <a:r>
              <a:rPr lang="cs-CZ" sz="1200" dirty="0" err="1" smtClean="0">
                <a:hlinkClick r:id="rId11"/>
              </a:rPr>
              <a:t>Pismena</a:t>
            </a:r>
            <a:r>
              <a:rPr lang="cs-CZ" sz="1200" dirty="0" smtClean="0">
                <a:hlinkClick r:id="rId11"/>
              </a:rPr>
              <a:t>-Mm.</a:t>
            </a:r>
            <a:r>
              <a:rPr lang="cs-CZ" sz="1200" dirty="0" err="1" smtClean="0">
                <a:hlinkClick r:id="rId11"/>
              </a:rPr>
              <a:t>html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12"/>
              </a:rPr>
              <a:t>http://office.</a:t>
            </a:r>
            <a:r>
              <a:rPr lang="cs-CZ" sz="1200" dirty="0" err="1" smtClean="0">
                <a:hlinkClick r:id="rId12"/>
              </a:rPr>
              <a:t>microsoft.com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cs</a:t>
            </a:r>
            <a:r>
              <a:rPr lang="cs-CZ" sz="1200" dirty="0" smtClean="0">
                <a:hlinkClick r:id="rId12"/>
              </a:rPr>
              <a:t>-</a:t>
            </a:r>
            <a:r>
              <a:rPr lang="cs-CZ" sz="1200" dirty="0" err="1" smtClean="0">
                <a:hlinkClick r:id="rId12"/>
              </a:rPr>
              <a:t>cz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images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results.aspx</a:t>
            </a:r>
            <a:r>
              <a:rPr lang="cs-CZ" sz="1200" dirty="0" smtClean="0">
                <a:hlinkClick r:id="rId12"/>
              </a:rPr>
              <a:t>?</a:t>
            </a:r>
            <a:r>
              <a:rPr lang="cs-CZ" sz="1200" dirty="0" err="1" smtClean="0">
                <a:hlinkClick r:id="rId12"/>
              </a:rPr>
              <a:t>qu</a:t>
            </a:r>
            <a:r>
              <a:rPr lang="cs-CZ" sz="1200" dirty="0" smtClean="0">
                <a:hlinkClick r:id="rId12"/>
              </a:rPr>
              <a:t>=d%C5%</a:t>
            </a:r>
            <a:r>
              <a:rPr lang="cs-CZ" sz="1200" dirty="0" err="1" smtClean="0">
                <a:hlinkClick r:id="rId12"/>
              </a:rPr>
              <a:t>AFm</a:t>
            </a:r>
            <a:r>
              <a:rPr lang="cs-CZ" sz="1200" dirty="0" smtClean="0">
                <a:hlinkClick r:id="rId12"/>
              </a:rPr>
              <a:t>&amp;ex=1#</a:t>
            </a:r>
            <a:r>
              <a:rPr lang="cs-CZ" sz="1200" dirty="0" err="1" smtClean="0">
                <a:hlinkClick r:id="rId12"/>
              </a:rPr>
              <a:t>ai</a:t>
            </a:r>
            <a:r>
              <a:rPr lang="cs-CZ" sz="1200" dirty="0" smtClean="0">
                <a:hlinkClick r:id="rId12"/>
              </a:rPr>
              <a:t>:MC900282376|</a:t>
            </a:r>
            <a:r>
              <a:rPr lang="cs-CZ" sz="1200" dirty="0" err="1" smtClean="0">
                <a:hlinkClick r:id="rId12"/>
              </a:rPr>
              <a:t>mt</a:t>
            </a:r>
            <a:r>
              <a:rPr lang="cs-CZ" sz="1200" dirty="0" smtClean="0">
                <a:hlinkClick r:id="rId12"/>
              </a:rPr>
              <a:t>:1|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13"/>
              </a:rPr>
              <a:t>http://office.</a:t>
            </a:r>
            <a:r>
              <a:rPr lang="cs-CZ" sz="1200" dirty="0" err="1" smtClean="0">
                <a:hlinkClick r:id="rId13"/>
              </a:rPr>
              <a:t>microsoft.com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cs</a:t>
            </a:r>
            <a:r>
              <a:rPr lang="cs-CZ" sz="1200" dirty="0" smtClean="0">
                <a:hlinkClick r:id="rId13"/>
              </a:rPr>
              <a:t>-</a:t>
            </a:r>
            <a:r>
              <a:rPr lang="cs-CZ" sz="1200" dirty="0" err="1" smtClean="0">
                <a:hlinkClick r:id="rId13"/>
              </a:rPr>
              <a:t>cz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images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results.aspx</a:t>
            </a:r>
            <a:r>
              <a:rPr lang="cs-CZ" sz="1200" dirty="0" smtClean="0">
                <a:hlinkClick r:id="rId13"/>
              </a:rPr>
              <a:t>?</a:t>
            </a:r>
            <a:r>
              <a:rPr lang="cs-CZ" sz="1200" dirty="0" err="1" smtClean="0">
                <a:hlinkClick r:id="rId13"/>
              </a:rPr>
              <a:t>qu</a:t>
            </a:r>
            <a:r>
              <a:rPr lang="cs-CZ" sz="1200" dirty="0" smtClean="0">
                <a:hlinkClick r:id="rId13"/>
              </a:rPr>
              <a:t>=malina&amp;ex=1#</a:t>
            </a:r>
            <a:r>
              <a:rPr lang="cs-CZ" sz="1200" dirty="0" err="1" smtClean="0">
                <a:hlinkClick r:id="rId13"/>
              </a:rPr>
              <a:t>ai</a:t>
            </a:r>
            <a:r>
              <a:rPr lang="cs-CZ" sz="1200" dirty="0" smtClean="0">
                <a:hlinkClick r:id="rId13"/>
              </a:rPr>
              <a:t>:MC900436900|</a:t>
            </a:r>
            <a:r>
              <a:rPr lang="cs-CZ" sz="1200" dirty="0" err="1" smtClean="0">
                <a:hlinkClick r:id="rId13"/>
              </a:rPr>
              <a:t>mt</a:t>
            </a:r>
            <a:r>
              <a:rPr lang="cs-CZ" sz="1200" dirty="0" smtClean="0">
                <a:hlinkClick r:id="rId13"/>
              </a:rPr>
              <a:t>:1|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14"/>
              </a:rPr>
              <a:t>http://office.</a:t>
            </a:r>
            <a:r>
              <a:rPr lang="cs-CZ" sz="1200" dirty="0" err="1" smtClean="0">
                <a:hlinkClick r:id="rId14"/>
              </a:rPr>
              <a:t>microsoft.com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cs</a:t>
            </a:r>
            <a:r>
              <a:rPr lang="cs-CZ" sz="1200" dirty="0" smtClean="0">
                <a:hlinkClick r:id="rId14"/>
              </a:rPr>
              <a:t>-</a:t>
            </a:r>
            <a:r>
              <a:rPr lang="cs-CZ" sz="1200" dirty="0" err="1" smtClean="0">
                <a:hlinkClick r:id="rId14"/>
              </a:rPr>
              <a:t>cz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images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results.aspx</a:t>
            </a:r>
            <a:r>
              <a:rPr lang="cs-CZ" sz="1200" dirty="0" smtClean="0">
                <a:hlinkClick r:id="rId14"/>
              </a:rPr>
              <a:t>?</a:t>
            </a:r>
            <a:r>
              <a:rPr lang="cs-CZ" sz="1200" dirty="0" err="1" smtClean="0">
                <a:hlinkClick r:id="rId14"/>
              </a:rPr>
              <a:t>qu</a:t>
            </a:r>
            <a:r>
              <a:rPr lang="cs-CZ" sz="1200" dirty="0" smtClean="0">
                <a:hlinkClick r:id="rId14"/>
              </a:rPr>
              <a:t>=m%C3%</a:t>
            </a:r>
            <a:r>
              <a:rPr lang="cs-CZ" sz="1200" dirty="0" err="1" smtClean="0">
                <a:hlinkClick r:id="rId14"/>
              </a:rPr>
              <a:t>ADsa</a:t>
            </a:r>
            <a:r>
              <a:rPr lang="cs-CZ" sz="1200" dirty="0" smtClean="0">
                <a:hlinkClick r:id="rId14"/>
              </a:rPr>
              <a:t>&amp;ex=1#</a:t>
            </a:r>
            <a:r>
              <a:rPr lang="cs-CZ" sz="1200" dirty="0" err="1" smtClean="0">
                <a:hlinkClick r:id="rId14"/>
              </a:rPr>
              <a:t>ai</a:t>
            </a:r>
            <a:r>
              <a:rPr lang="cs-CZ" sz="1200" dirty="0" smtClean="0">
                <a:hlinkClick r:id="rId14"/>
              </a:rPr>
              <a:t>:MC900250783|</a:t>
            </a:r>
            <a:r>
              <a:rPr lang="cs-CZ" sz="1200" dirty="0" err="1" smtClean="0">
                <a:hlinkClick r:id="rId14"/>
              </a:rPr>
              <a:t>mt</a:t>
            </a:r>
            <a:r>
              <a:rPr lang="cs-CZ" sz="1200" dirty="0" smtClean="0">
                <a:hlinkClick r:id="rId14"/>
              </a:rPr>
              <a:t>:1|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hlinkClick r:id="rId15"/>
              </a:rPr>
              <a:t>http://www.</a:t>
            </a:r>
            <a:r>
              <a:rPr lang="cs-CZ" sz="1200" dirty="0" err="1" smtClean="0">
                <a:hlinkClick r:id="rId15"/>
              </a:rPr>
              <a:t>youtube.com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watch</a:t>
            </a:r>
            <a:r>
              <a:rPr lang="cs-CZ" sz="1200" dirty="0" smtClean="0">
                <a:hlinkClick r:id="rId15"/>
              </a:rPr>
              <a:t>?v=4uSSLkuq30M&amp;feature=</a:t>
            </a:r>
            <a:r>
              <a:rPr lang="cs-CZ" sz="1200" dirty="0" err="1" smtClean="0">
                <a:hlinkClick r:id="rId15"/>
              </a:rPr>
              <a:t>related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archiv autora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251</TotalTime>
  <Words>287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Metro</vt:lpstr>
      <vt:lpstr>Snímek 1</vt:lpstr>
      <vt:lpstr>Anotace</vt:lpstr>
      <vt:lpstr>Snímek 3</vt:lpstr>
      <vt:lpstr>Snímek 4</vt:lpstr>
      <vt:lpstr>Obtáhni si jednotlivé tvary a zkus si písmena napsat.</vt:lpstr>
      <vt:lpstr>Nauč se s Dorotkou básničku. Podtrhni v básničce písmeno M,m.</vt:lpstr>
      <vt:lpstr>Čti písmena s Dorotkou a pak samostatně.</vt:lpstr>
      <vt:lpstr>Obrázek pojmenuj. Pod obrázek označ slabiky. Zapiš písmeno M do správného políčka na mřížce. </vt:lpstr>
      <vt:lpstr>Hádanka Vypadá jako zelený míč. Je kulatý,uvnitř červený. Má semínka a je slaďoučký. Co je to? Jaké písmeno je na začátku?</vt:lpstr>
      <vt:lpstr>Jsi šikulka!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</dc:creator>
  <cp:lastModifiedBy>Dum</cp:lastModifiedBy>
  <cp:revision>38</cp:revision>
  <dcterms:created xsi:type="dcterms:W3CDTF">2012-07-24T18:52:36Z</dcterms:created>
  <dcterms:modified xsi:type="dcterms:W3CDTF">2013-09-02T14:49:42Z</dcterms:modified>
</cp:coreProperties>
</file>