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VY_32_INOVACE_12_08  </a:t>
          </a:r>
          <a:r>
            <a:rPr lang="cs-CZ" sz="1000" dirty="0" smtClean="0"/>
            <a:t>Vyvození hlásky a písmene 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1BDD7D-EBE9-423C-9359-55D9860B20BD}" type="presOf" srcId="{A4836DAF-3E6B-4198-A089-B3C0D0384F2B}" destId="{4F0AD45D-7E6A-4C4A-90DF-90E27C4B175D}" srcOrd="0" destOrd="0" presId="urn:microsoft.com/office/officeart/2005/8/layout/target3"/>
    <dgm:cxn modelId="{E8BF4E6C-4304-4E09-BB8E-58BA2580D8F1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863A58F0-2D77-43F8-A7A7-05AAE529816D}" type="presOf" srcId="{D9242A4C-F33A-42E2-BFA4-EC80805DCD32}" destId="{5A434D34-FA65-40B0-A4CE-3A1E2B14A215}" srcOrd="1" destOrd="0" presId="urn:microsoft.com/office/officeart/2005/8/layout/target3"/>
    <dgm:cxn modelId="{7A521E32-8BCD-4CF1-95B1-97AD213B2E7E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E844AEF-163E-4CCB-867B-FADA3DBF637D}" type="presOf" srcId="{FFA013E9-5C5D-404D-8688-08171EA7A387}" destId="{E1DA18CB-4B0A-4D0C-9459-15C4B327891F}" srcOrd="0" destOrd="0" presId="urn:microsoft.com/office/officeart/2005/8/layout/target3"/>
    <dgm:cxn modelId="{7824C3AA-76A7-424C-94CF-C460CFF94DEC}" type="presOf" srcId="{D9242A4C-F33A-42E2-BFA4-EC80805DCD32}" destId="{7DDB6D97-C311-42E1-B77C-B194BAE75773}" srcOrd="0" destOrd="0" presId="urn:microsoft.com/office/officeart/2005/8/layout/target3"/>
    <dgm:cxn modelId="{3F562956-C328-4728-8289-6A7144AD258A}" type="presOf" srcId="{ABD4D77B-BA54-4DFB-A762-4C734220F9AA}" destId="{AAB7E4A6-9D01-402C-9D7A-6D30767F0B58}" srcOrd="0" destOrd="0" presId="urn:microsoft.com/office/officeart/2005/8/layout/target3"/>
    <dgm:cxn modelId="{0103557B-3091-4D9D-A3CE-A7F1E806C694}" type="presOf" srcId="{DAAD5A11-3EBC-47AE-AB1C-4F1B938732A7}" destId="{2D933DCE-BBEA-46A5-98BC-CA41A7DBB761}" srcOrd="0" destOrd="0" presId="urn:microsoft.com/office/officeart/2005/8/layout/target3"/>
    <dgm:cxn modelId="{3E1D07CC-7ECE-4BBD-AE29-898E6EA982A3}" type="presOf" srcId="{1D895EAB-76A7-41C6-9C6C-7D303AD4C23C}" destId="{347D85BD-7382-4413-9298-D06CC996458A}" srcOrd="0" destOrd="0" presId="urn:microsoft.com/office/officeart/2005/8/layout/target3"/>
    <dgm:cxn modelId="{DB396B5B-6D76-4423-8D9F-0AA10A6BB47A}" type="presOf" srcId="{FFA013E9-5C5D-404D-8688-08171EA7A387}" destId="{359A210A-E8C9-4FD6-9BC7-434F4455A6B5}" srcOrd="1" destOrd="0" presId="urn:microsoft.com/office/officeart/2005/8/layout/target3"/>
    <dgm:cxn modelId="{0CC7FBE5-7D9A-4FDF-9116-79B1416B8812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3E0E2AF-464A-4418-B5B4-6F8840929666}" type="presParOf" srcId="{2D933DCE-BBEA-46A5-98BC-CA41A7DBB761}" destId="{D3A73299-62A4-4767-8E25-C16133A0B902}" srcOrd="0" destOrd="0" presId="urn:microsoft.com/office/officeart/2005/8/layout/target3"/>
    <dgm:cxn modelId="{29F972C3-D586-4053-9B74-69C5C7DB3FE6}" type="presParOf" srcId="{2D933DCE-BBEA-46A5-98BC-CA41A7DBB761}" destId="{EE30B2AF-DDC9-42DB-9092-5595C6257A57}" srcOrd="1" destOrd="0" presId="urn:microsoft.com/office/officeart/2005/8/layout/target3"/>
    <dgm:cxn modelId="{A1006806-1966-4AEA-B37E-869A2D211562}" type="presParOf" srcId="{2D933DCE-BBEA-46A5-98BC-CA41A7DBB761}" destId="{E1DA18CB-4B0A-4D0C-9459-15C4B327891F}" srcOrd="2" destOrd="0" presId="urn:microsoft.com/office/officeart/2005/8/layout/target3"/>
    <dgm:cxn modelId="{6E7C6AC4-1FE5-420E-957A-951508C1A3D1}" type="presParOf" srcId="{2D933DCE-BBEA-46A5-98BC-CA41A7DBB761}" destId="{29996EEB-8589-4AED-9C98-E2204A026234}" srcOrd="3" destOrd="0" presId="urn:microsoft.com/office/officeart/2005/8/layout/target3"/>
    <dgm:cxn modelId="{320BBB61-25C5-4FC7-AA17-27537D1E88C7}" type="presParOf" srcId="{2D933DCE-BBEA-46A5-98BC-CA41A7DBB761}" destId="{056AE7B2-579D-40D1-A57C-4E33BFED76BE}" srcOrd="4" destOrd="0" presId="urn:microsoft.com/office/officeart/2005/8/layout/target3"/>
    <dgm:cxn modelId="{6D8BEFC5-B07A-4213-B41F-4DB44338431E}" type="presParOf" srcId="{2D933DCE-BBEA-46A5-98BC-CA41A7DBB761}" destId="{4F0AD45D-7E6A-4C4A-90DF-90E27C4B175D}" srcOrd="5" destOrd="0" presId="urn:microsoft.com/office/officeart/2005/8/layout/target3"/>
    <dgm:cxn modelId="{C5EC0668-3021-4E2D-806B-70EAFFBA76BE}" type="presParOf" srcId="{2D933DCE-BBEA-46A5-98BC-CA41A7DBB761}" destId="{1804A346-BBD3-438B-AE0F-7BEBB1E2AF96}" srcOrd="6" destOrd="0" presId="urn:microsoft.com/office/officeart/2005/8/layout/target3"/>
    <dgm:cxn modelId="{02B2627B-5269-4A9F-B431-CD9DA70B2D66}" type="presParOf" srcId="{2D933DCE-BBEA-46A5-98BC-CA41A7DBB761}" destId="{60CB9877-708D-4C64-AA73-CFD3F3076BC2}" srcOrd="7" destOrd="0" presId="urn:microsoft.com/office/officeart/2005/8/layout/target3"/>
    <dgm:cxn modelId="{312FB9B0-89E1-4B8F-ADEC-5B173E022956}" type="presParOf" srcId="{2D933DCE-BBEA-46A5-98BC-CA41A7DBB761}" destId="{347D85BD-7382-4413-9298-D06CC996458A}" srcOrd="8" destOrd="0" presId="urn:microsoft.com/office/officeart/2005/8/layout/target3"/>
    <dgm:cxn modelId="{404EDCF6-51F6-4F79-892A-FF4ECAACF285}" type="presParOf" srcId="{2D933DCE-BBEA-46A5-98BC-CA41A7DBB761}" destId="{C4DD5B9C-4D9E-449D-A063-107A759DF3D1}" srcOrd="9" destOrd="0" presId="urn:microsoft.com/office/officeart/2005/8/layout/target3"/>
    <dgm:cxn modelId="{A29CC621-7722-49D9-A626-BC7E80F27D98}" type="presParOf" srcId="{2D933DCE-BBEA-46A5-98BC-CA41A7DBB761}" destId="{CD515E15-5457-47F2-8109-A2A59D66C930}" srcOrd="10" destOrd="0" presId="urn:microsoft.com/office/officeart/2005/8/layout/target3"/>
    <dgm:cxn modelId="{CAC9E2FB-1CB2-423C-BC59-4175D94294A0}" type="presParOf" srcId="{2D933DCE-BBEA-46A5-98BC-CA41A7DBB761}" destId="{7DDB6D97-C311-42E1-B77C-B194BAE75773}" srcOrd="11" destOrd="0" presId="urn:microsoft.com/office/officeart/2005/8/layout/target3"/>
    <dgm:cxn modelId="{97BE60A8-C9D1-447A-9BE8-0C79B7F951DD}" type="presParOf" srcId="{2D933DCE-BBEA-46A5-98BC-CA41A7DBB761}" destId="{DE2B4424-17B1-4404-A13F-04051C43B79D}" srcOrd="12" destOrd="0" presId="urn:microsoft.com/office/officeart/2005/8/layout/target3"/>
    <dgm:cxn modelId="{8B08F8DD-8AF2-4DE0-B701-0D8ECBD2DEDC}" type="presParOf" srcId="{2D933DCE-BBEA-46A5-98BC-CA41A7DBB761}" destId="{555607BD-8A1D-4EBB-825A-8C74A1FB0FFC}" srcOrd="13" destOrd="0" presId="urn:microsoft.com/office/officeart/2005/8/layout/target3"/>
    <dgm:cxn modelId="{3D9F8792-AC19-4428-943E-6E287F035253}" type="presParOf" srcId="{2D933DCE-BBEA-46A5-98BC-CA41A7DBB761}" destId="{AAB7E4A6-9D01-402C-9D7A-6D30767F0B58}" srcOrd="14" destOrd="0" presId="urn:microsoft.com/office/officeart/2005/8/layout/target3"/>
    <dgm:cxn modelId="{7E3DE644-0EED-4476-8346-FFB7434C060E}" type="presParOf" srcId="{2D933DCE-BBEA-46A5-98BC-CA41A7DBB761}" destId="{359A210A-E8C9-4FD6-9BC7-434F4455A6B5}" srcOrd="15" destOrd="0" presId="urn:microsoft.com/office/officeart/2005/8/layout/target3"/>
    <dgm:cxn modelId="{50FF2E4B-CC7B-4BB1-9169-AF782C3F3976}" type="presParOf" srcId="{2D933DCE-BBEA-46A5-98BC-CA41A7DBB761}" destId="{36B74B1E-3C18-4C06-BA03-CB2EB266F8FF}" srcOrd="16" destOrd="0" presId="urn:microsoft.com/office/officeart/2005/8/layout/target3"/>
    <dgm:cxn modelId="{1F6A98E9-CDD2-4F3E-B0BF-02D9AA44A224}" type="presParOf" srcId="{2D933DCE-BBEA-46A5-98BC-CA41A7DBB761}" destId="{94413E88-B296-45A5-9057-6B5765B63A8F}" srcOrd="17" destOrd="0" presId="urn:microsoft.com/office/officeart/2005/8/layout/target3"/>
    <dgm:cxn modelId="{D82C5300-2FA6-4010-8664-3F19C2A9C203}" type="presParOf" srcId="{2D933DCE-BBEA-46A5-98BC-CA41A7DBB761}" destId="{5A434D34-FA65-40B0-A4CE-3A1E2B14A215}" srcOrd="18" destOrd="0" presId="urn:microsoft.com/office/officeart/2005/8/layout/target3"/>
    <dgm:cxn modelId="{4B2E34E2-E6EA-4031-9A31-9592848E402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VY_32_INOVACE_12_08  </a:t>
          </a:r>
          <a:r>
            <a:rPr lang="cs-CZ" sz="1000" kern="1200" dirty="0" smtClean="0"/>
            <a:t>Vyvození hlásky a písmene A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1748E-883A-4CC7-A30A-D8DFFD0BB9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5C83C9-7BB7-42CA-AE6F-FF8DD62CE4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5C83C9-7BB7-42CA-AE6F-FF8DD62CE47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27F5212-D76A-4425-AE10-258C1810BE2A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5036C9-4F72-4B32-ADAF-163106A0C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gif"/><Relationship Id="rId9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hyperlink" Target="http://www.youtube.com/watch?v=zQ82GKpFL_M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rak&amp;ex=1" TargetMode="External"/><Relationship Id="rId13" Type="http://schemas.openxmlformats.org/officeDocument/2006/relationships/hyperlink" Target="http://office.microsoft.com/cs-cz/images/results.aspx?qu=ananas&amp;ex=1" TargetMode="External"/><Relationship Id="rId18" Type="http://schemas.openxmlformats.org/officeDocument/2006/relationships/hyperlink" Target="http://office.microsoft.com/cs-cz/images/results.aspx?qu=auto&amp;ex=1" TargetMode="External"/><Relationship Id="rId3" Type="http://schemas.openxmlformats.org/officeDocument/2006/relationships/hyperlink" Target="http://christianbackgrounds.info/smile-pictures-wallpapers/" TargetMode="External"/><Relationship Id="rId7" Type="http://schemas.openxmlformats.org/officeDocument/2006/relationships/hyperlink" Target="http://office.microsoft.com/cs-cz/images/results.aspx?qu=m%C3%AD%C4%8D&amp;ex=1" TargetMode="External"/><Relationship Id="rId12" Type="http://schemas.openxmlformats.org/officeDocument/2006/relationships/hyperlink" Target="http://office.microsoft.com/cs-cz/images/results.aspx?qu=kluk&amp;ex=1" TargetMode="External"/><Relationship Id="rId17" Type="http://schemas.openxmlformats.org/officeDocument/2006/relationships/hyperlink" Target="http://office.microsoft.com/cs-cz/images/results.aspx?qu=angre%C5%A1%C5%A5&amp;ex=1" TargetMode="External"/><Relationship Id="rId2" Type="http://schemas.openxmlformats.org/officeDocument/2006/relationships/hyperlink" Target="http://www.youtube.com/watch?v=zQ82GKpFL_M&amp;feature=related" TargetMode="External"/><Relationship Id="rId16" Type="http://schemas.openxmlformats.org/officeDocument/2006/relationships/hyperlink" Target="http://office.microsoft.com/cs-cz/images/results.aspx?qu=m%C3%A1ma&amp;ex=1" TargetMode="External"/><Relationship Id="rId20" Type="http://schemas.openxmlformats.org/officeDocument/2006/relationships/hyperlink" Target="http://www.datakabinet.cz/cs/Vyukove-materialy-a-data/Jazyk-a-jazykova-komunikace/Obrazove-karty/Pismena-A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apousek&amp;ex=1" TargetMode="External"/><Relationship Id="rId11" Type="http://schemas.openxmlformats.org/officeDocument/2006/relationships/hyperlink" Target="http://office.microsoft.com/cs-cz/images/results.aspx?qu=ko%C4%8Dka&amp;ex=1" TargetMode="External"/><Relationship Id="rId5" Type="http://schemas.openxmlformats.org/officeDocument/2006/relationships/hyperlink" Target="http://office.microsoft.com/cs-cz/images/results.aspx?qu=pes&amp;ex=1" TargetMode="External"/><Relationship Id="rId15" Type="http://schemas.openxmlformats.org/officeDocument/2006/relationships/hyperlink" Target="http://office.microsoft.com/cs-cz/images/results.aspx?qu=mrak&amp;ex=1" TargetMode="External"/><Relationship Id="rId10" Type="http://schemas.openxmlformats.org/officeDocument/2006/relationships/hyperlink" Target="http://office.microsoft.com/cs-cz/images/results.aspx?qu=jablko&amp;ex=1" TargetMode="External"/><Relationship Id="rId19" Type="http://schemas.openxmlformats.org/officeDocument/2006/relationships/hyperlink" Target="http://www.datakabinet.cz/cs/Vyukove-materialy-a-data/Jazyk-a-jazykova-komunikace/Obrazove-karty/Pismeno-a.html" TargetMode="External"/><Relationship Id="rId4" Type="http://schemas.openxmlformats.org/officeDocument/2006/relationships/hyperlink" Target="http://office.microsoft.com/cs-cz/images/results.aspx?qu=panenka&amp;ex=1" TargetMode="External"/><Relationship Id="rId9" Type="http://schemas.openxmlformats.org/officeDocument/2006/relationships/hyperlink" Target="http://office.microsoft.com/cs-cz/images/results.aspx?qu=hru%C5%A1ka&amp;ex=1" TargetMode="External"/><Relationship Id="rId14" Type="http://schemas.openxmlformats.org/officeDocument/2006/relationships/hyperlink" Target="http://office.microsoft.com/cs-cz/images/results.aspx?qu=aktov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213992" y="3916288"/>
            <a:ext cx="6172200" cy="18943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23528" y="1052736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594" y="3767380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4872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600" dirty="0" smtClean="0"/>
              <a:t>materiál je určen pro žáky 1.ročníku</a:t>
            </a:r>
          </a:p>
          <a:p>
            <a:r>
              <a:rPr lang="cs-CZ" sz="2600" dirty="0" smtClean="0"/>
              <a:t>je určen pro práci na interaktivní tabuli</a:t>
            </a:r>
          </a:p>
          <a:p>
            <a:r>
              <a:rPr lang="cs-CZ" sz="2600" dirty="0" smtClean="0"/>
              <a:t>seznamuje žáky s hláskou </a:t>
            </a:r>
            <a:r>
              <a:rPr lang="cs-CZ" sz="2600" dirty="0" smtClean="0"/>
              <a:t>a, </a:t>
            </a:r>
            <a:r>
              <a:rPr lang="cs-CZ" sz="2600" dirty="0" smtClean="0"/>
              <a:t>jejím grafickým záznamem – malé a velké písmeno psací i tiskací</a:t>
            </a:r>
          </a:p>
          <a:p>
            <a:r>
              <a:rPr lang="cs-CZ" sz="2600" dirty="0" smtClean="0"/>
              <a:t>žáci se učí motivační básničku</a:t>
            </a:r>
          </a:p>
          <a:p>
            <a:r>
              <a:rPr lang="cs-CZ" sz="2600" dirty="0" smtClean="0"/>
              <a:t>žáci hledají písmeno ve slovech, obrázku</a:t>
            </a:r>
          </a:p>
          <a:p>
            <a:r>
              <a:rPr lang="cs-CZ" sz="2600" dirty="0" smtClean="0"/>
              <a:t>žáci vymýšlejí slova, která danou hlásku obsahují</a:t>
            </a:r>
          </a:p>
          <a:p>
            <a:r>
              <a:rPr lang="cs-CZ" sz="2600" dirty="0" smtClean="0"/>
              <a:t>žáci pracují s mřížkou</a:t>
            </a:r>
          </a:p>
          <a:p>
            <a:r>
              <a:rPr lang="cs-CZ" sz="2600" dirty="0" smtClean="0"/>
              <a:t>procvičování tvaru písmen a,A</a:t>
            </a:r>
          </a:p>
          <a:p>
            <a:r>
              <a:rPr lang="cs-CZ" dirty="0" smtClean="0"/>
              <a:t>materiál byl vytvořen a pilotován v prvním pololetí škol. roku 2012/2013</a:t>
            </a:r>
            <a:endParaRPr lang="cs-CZ" sz="2600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MH90008832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439542">
            <a:off x="3365557" y="377733"/>
            <a:ext cx="2359248" cy="235924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MH9000304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652991">
            <a:off x="5196440" y="3261352"/>
            <a:ext cx="3095625" cy="30956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 descr="MH90039657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0318317">
            <a:off x="852993" y="3094369"/>
            <a:ext cx="3095625" cy="309562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MH900437098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208493">
            <a:off x="6458876" y="491339"/>
            <a:ext cx="2137816" cy="213781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 descr="MH900438310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 rot="20754924">
            <a:off x="402798" y="411926"/>
            <a:ext cx="2093717" cy="209371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251520" y="1916832"/>
            <a:ext cx="82809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 jakou hlásku všechny obrázky začínají?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484784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200" b="1" dirty="0" smtClean="0">
                <a:solidFill>
                  <a:srgbClr val="FF0000"/>
                </a:solidFill>
              </a:rPr>
              <a:t>Vymyslíš jiná slova, která začínají na hlásku A?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3068960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5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9" presetClass="exit" presetSubtype="0" decel="10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39" presetClass="exit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00"/>
                            </p:stCondLst>
                            <p:childTnLst>
                              <p:par>
                                <p:cTn id="15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1" grpId="1"/>
      <p:bldP spid="12" grpId="0"/>
      <p:bldP spid="1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4" name="Zástupný symbol pro obsah 3" descr="man_pismena_a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60648"/>
            <a:ext cx="4499992" cy="619564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 descr="man_pismeno_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260648"/>
            <a:ext cx="4499992" cy="6195641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2390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Obtáhni si jednotlivé tvary  a vyzkoušej si písmena napsat.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</a:t>
            </a:r>
            <a:r>
              <a:rPr lang="cs-CZ" sz="1800" dirty="0" smtClean="0"/>
              <a:t>________________________________________________________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/>
              <a:t>a á</a:t>
            </a:r>
            <a:r>
              <a:rPr lang="cs-CZ" sz="1800" dirty="0" smtClean="0"/>
              <a:t>______________________________________________________</a:t>
            </a:r>
            <a:endParaRPr lang="cs-CZ" sz="1800" dirty="0"/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Opakuj: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m s p </a:t>
            </a:r>
            <a:r>
              <a:rPr lang="cs-CZ" sz="2800" dirty="0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400" dirty="0" smtClean="0"/>
              <a:t> a</a:t>
            </a:r>
            <a:r>
              <a:rPr lang="cs-CZ" sz="1800" dirty="0" smtClean="0"/>
              <a:t>_______________________________________________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/>
              <a:t>M S P L A</a:t>
            </a:r>
            <a:r>
              <a:rPr lang="cs-CZ" sz="1800" dirty="0" smtClean="0"/>
              <a:t>________________________________________________</a:t>
            </a: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Nauč se s Dorotkou básničku. Podtrhni </a:t>
            </a:r>
            <a:r>
              <a:rPr lang="cs-CZ" sz="2400" dirty="0" smtClean="0"/>
              <a:t>                   v </a:t>
            </a:r>
            <a:r>
              <a:rPr lang="cs-CZ" sz="2400" dirty="0" smtClean="0"/>
              <a:t>básničce písmeno    ,   ,   .</a:t>
            </a:r>
            <a:endParaRPr lang="cs-CZ" sz="2400" dirty="0">
              <a:latin typeface="AR BLANCA" pitchFamily="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348880"/>
            <a:ext cx="27363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Andulka je pěkný ptáček,</a:t>
            </a:r>
          </a:p>
          <a:p>
            <a:pPr>
              <a:buNone/>
            </a:pPr>
            <a:r>
              <a:rPr lang="cs-CZ" sz="2000" b="1" dirty="0" smtClean="0"/>
              <a:t>ráda otevírá svůj zobáček.</a:t>
            </a:r>
          </a:p>
          <a:p>
            <a:pPr>
              <a:buNone/>
            </a:pPr>
            <a:r>
              <a:rPr lang="cs-CZ" sz="2000" b="1" dirty="0" smtClean="0"/>
              <a:t>Amálka hned přiskočila </a:t>
            </a:r>
          </a:p>
          <a:p>
            <a:pPr>
              <a:buNone/>
            </a:pPr>
            <a:r>
              <a:rPr lang="cs-CZ" sz="2000" b="1" dirty="0" smtClean="0"/>
              <a:t>a andulku nakrmila.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99592" y="2420888"/>
            <a:ext cx="29523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ndulka je pěkný pt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b="1" dirty="0" smtClean="0"/>
              <a:t>ček,</a:t>
            </a:r>
          </a:p>
          <a:p>
            <a:pPr>
              <a:buNone/>
            </a:pPr>
            <a:r>
              <a:rPr lang="cs-CZ" sz="2000" b="1" dirty="0" smtClean="0"/>
              <a:t>r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b="1" dirty="0" smtClean="0"/>
              <a:t>da otevír</a:t>
            </a:r>
            <a:r>
              <a:rPr lang="cs-CZ" sz="2000" b="1" dirty="0" smtClean="0">
                <a:solidFill>
                  <a:srgbClr val="FF0000"/>
                </a:solidFill>
              </a:rPr>
              <a:t>á </a:t>
            </a:r>
            <a:r>
              <a:rPr lang="cs-CZ" sz="2000" b="1" dirty="0" smtClean="0"/>
              <a:t>svůj zob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b="1" dirty="0" smtClean="0"/>
              <a:t>ček.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m</a:t>
            </a:r>
            <a:r>
              <a:rPr lang="cs-CZ" sz="2000" b="1" dirty="0" smtClean="0">
                <a:solidFill>
                  <a:srgbClr val="FF0000"/>
                </a:solidFill>
              </a:rPr>
              <a:t>á</a:t>
            </a:r>
            <a:r>
              <a:rPr lang="cs-CZ" sz="2000" b="1" dirty="0" smtClean="0"/>
              <a:t>lk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 hned přiskočil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ndulku n</a:t>
            </a:r>
            <a:r>
              <a:rPr lang="cs-CZ" sz="2000" b="1" dirty="0" smtClean="0">
                <a:solidFill>
                  <a:srgbClr val="FF0000"/>
                </a:solidFill>
              </a:rPr>
              <a:t>a</a:t>
            </a:r>
            <a:r>
              <a:rPr lang="cs-CZ" sz="2000" b="1" dirty="0" smtClean="0"/>
              <a:t>krmi</a:t>
            </a:r>
            <a:r>
              <a:rPr lang="cs-CZ" sz="2000" b="1" dirty="0" smtClean="0">
                <a:solidFill>
                  <a:srgbClr val="FF0000"/>
                </a:solidFill>
              </a:rPr>
              <a:t>la</a:t>
            </a:r>
            <a:r>
              <a:rPr lang="cs-CZ" sz="2000" b="1" dirty="0" smtClean="0"/>
              <a:t>.</a:t>
            </a:r>
          </a:p>
        </p:txBody>
      </p:sp>
      <p:pic>
        <p:nvPicPr>
          <p:cNvPr id="6" name="Obrázek 5" descr="MH90003047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117131">
            <a:off x="4138390" y="4003502"/>
            <a:ext cx="2195885" cy="21958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 descr="MH9003557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176415">
            <a:off x="5426706" y="1547401"/>
            <a:ext cx="2159521" cy="21595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923928" y="1052736"/>
            <a:ext cx="828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1052736"/>
            <a:ext cx="828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9807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Čti s Dorotkou a pak samostatně.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499176" cy="49159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M    p   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l </a:t>
            </a:r>
            <a:r>
              <a:rPr lang="cs-CZ" sz="2800" b="1" dirty="0" smtClean="0"/>
              <a:t>  s   a   L   A   P   m   S   á   </a:t>
            </a:r>
            <a:r>
              <a:rPr lang="cs-CZ" sz="2800" b="1" dirty="0" err="1" smtClean="0"/>
              <a:t>Á</a:t>
            </a:r>
            <a:endParaRPr lang="cs-CZ" sz="2800" b="1" dirty="0" smtClean="0"/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r>
              <a:rPr lang="cs-CZ" sz="2800" b="1" dirty="0" smtClean="0"/>
              <a:t>L   s   p   a   </a:t>
            </a:r>
            <a:r>
              <a:rPr lang="cs-CZ" sz="2800" b="1" dirty="0" err="1" smtClean="0"/>
              <a:t>A</a:t>
            </a:r>
            <a:r>
              <a:rPr lang="cs-CZ" sz="2800" b="1" dirty="0" smtClean="0"/>
              <a:t>   m   P   S   á   </a:t>
            </a:r>
            <a:r>
              <a:rPr lang="cs-CZ" sz="3200" b="1" dirty="0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800" b="1" dirty="0" smtClean="0"/>
              <a:t>   M   Á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b="1" dirty="0" smtClean="0"/>
              <a:t>M    Á   S   P    á    A    s    </a:t>
            </a:r>
            <a:r>
              <a:rPr lang="cs-CZ" sz="2800" b="1" dirty="0" smtClean="0">
                <a:latin typeface="Aparajita" pitchFamily="34" charset="0"/>
                <a:cs typeface="Aparajita" pitchFamily="34" charset="0"/>
              </a:rPr>
              <a:t>l</a:t>
            </a:r>
            <a:r>
              <a:rPr lang="cs-CZ" sz="2800" b="1" dirty="0" smtClean="0"/>
              <a:t>   m   p   a</a:t>
            </a:r>
            <a:endParaRPr lang="cs-CZ" sz="28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Obrázek pojmenuj  a  pod obrázek označ slabiky. Zapiš písmeno A do správného políčka  na  mřížce. 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43808" y="213285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43808" y="3284984"/>
          <a:ext cx="6095999" cy="44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843808" y="4365104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43808" y="5301208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Obrázek 9" descr="MH9003357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772816"/>
            <a:ext cx="1008112" cy="1008112"/>
          </a:xfrm>
          <a:prstGeom prst="rect">
            <a:avLst/>
          </a:prstGeom>
        </p:spPr>
      </p:pic>
      <p:pic>
        <p:nvPicPr>
          <p:cNvPr id="11" name="Obrázek 10" descr="MH9003965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2564904"/>
            <a:ext cx="1152128" cy="1152128"/>
          </a:xfrm>
          <a:prstGeom prst="rect">
            <a:avLst/>
          </a:prstGeom>
        </p:spPr>
      </p:pic>
      <p:pic>
        <p:nvPicPr>
          <p:cNvPr id="12" name="Obrázek 11" descr="MH90033259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7664" y="4509120"/>
            <a:ext cx="1080120" cy="1080120"/>
          </a:xfrm>
          <a:prstGeom prst="rect">
            <a:avLst/>
          </a:prstGeom>
        </p:spPr>
      </p:pic>
      <p:pic>
        <p:nvPicPr>
          <p:cNvPr id="13" name="Obrázek 12" descr="MH90006981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9552" y="3861048"/>
            <a:ext cx="1008112" cy="100811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987824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53012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21328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15816" y="32849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028384" y="32849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43651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84368" y="53012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Vývojový diagram: spojka 21"/>
          <p:cNvSpPr/>
          <p:nvPr/>
        </p:nvSpPr>
        <p:spPr>
          <a:xfrm>
            <a:off x="467544" y="3068960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1979712" y="3861048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755576" y="3068960"/>
            <a:ext cx="207640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1043608" y="3068960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1619672" y="3861048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2339752" y="3861048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899592" y="4869160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2267744" y="5733256"/>
            <a:ext cx="216024" cy="288032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ínus 29"/>
          <p:cNvSpPr/>
          <p:nvPr/>
        </p:nvSpPr>
        <p:spPr>
          <a:xfrm>
            <a:off x="1763688" y="5661248"/>
            <a:ext cx="360040" cy="432048"/>
          </a:xfrm>
          <a:prstGeom prst="mathMinus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Elipsa 20"/>
          <p:cNvSpPr/>
          <p:nvPr/>
        </p:nvSpPr>
        <p:spPr>
          <a:xfrm>
            <a:off x="0" y="4293096"/>
            <a:ext cx="4464496" cy="23762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7239000" cy="1143000"/>
          </a:xfrm>
        </p:spPr>
        <p:txBody>
          <a:bodyPr>
            <a:noAutofit/>
          </a:bodyPr>
          <a:lstStyle/>
          <a:p>
            <a:r>
              <a:rPr lang="cs-CZ" sz="2400" dirty="0" smtClean="0"/>
              <a:t>Dorotce přišel dopis. Kdo pomůže Dorotce dopis přečíst? Znáš </a:t>
            </a:r>
            <a:r>
              <a:rPr lang="cs-CZ" sz="2400" dirty="0" smtClean="0"/>
              <a:t>pohádku, </a:t>
            </a:r>
            <a:r>
              <a:rPr lang="cs-CZ" sz="2400" dirty="0" smtClean="0"/>
              <a:t>kde  je princezna  a drak?  Vyprávěj nám takovou pohádku.</a:t>
            </a:r>
            <a:endParaRPr lang="cs-CZ" sz="2400" dirty="0"/>
          </a:p>
        </p:txBody>
      </p:sp>
      <p:pic>
        <p:nvPicPr>
          <p:cNvPr id="4" name="Obrázek 3" descr="MH9002961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24328" y="1988840"/>
            <a:ext cx="1368152" cy="13681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MH9003618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15816" y="4725144"/>
            <a:ext cx="1224136" cy="12241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MH900178111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1988840"/>
            <a:ext cx="1368152" cy="136815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8" name="Obrázek 7" descr="MH900411644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83568" y="4725144"/>
            <a:ext cx="1187773" cy="118777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3" name="Obrázek 12" descr="MH90044170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1988840"/>
            <a:ext cx="1232902" cy="140379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4" name="Obrázek 13" descr="MH900371102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2060848"/>
            <a:ext cx="1296143" cy="129614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5" name="Obrázek 14" descr="MH900436255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96188" y="4653137"/>
            <a:ext cx="1296292" cy="122413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1979712" y="263691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537321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04248" y="2636912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9" name="Obrázek 18" descr="MH900411640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5436096" y="4653136"/>
            <a:ext cx="1224136" cy="12241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6876256" y="5013176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    JSI ŠIKULA!!!</a:t>
            </a:r>
            <a:endParaRPr lang="cs-CZ" sz="4400" dirty="0"/>
          </a:p>
        </p:txBody>
      </p:sp>
      <p:sp>
        <p:nvSpPr>
          <p:cNvPr id="4" name="Obdélník 3"/>
          <p:cNvSpPr/>
          <p:nvPr/>
        </p:nvSpPr>
        <p:spPr>
          <a:xfrm>
            <a:off x="611560" y="5661248"/>
            <a:ext cx="55322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Veselý obličej 4">
            <a:hlinkClick r:id="rId2"/>
          </p:cNvPr>
          <p:cNvSpPr/>
          <p:nvPr/>
        </p:nvSpPr>
        <p:spPr>
          <a:xfrm>
            <a:off x="6372200" y="5733256"/>
            <a:ext cx="576064" cy="576064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4" descr="Obrázek1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6" y="1268760"/>
            <a:ext cx="6296025" cy="4724400"/>
          </a:xfrm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7787208" cy="4898944"/>
          </a:xfrm>
        </p:spPr>
        <p:txBody>
          <a:bodyPr>
            <a:normAutofit lnSpcReduction="10000"/>
          </a:bodyPr>
          <a:lstStyle/>
          <a:p>
            <a:r>
              <a:rPr lang="cs-CZ" sz="1100" dirty="0" smtClean="0">
                <a:solidFill>
                  <a:srgbClr val="FFC000"/>
                </a:solidFill>
              </a:rPr>
              <a:t>archiv autora</a:t>
            </a:r>
          </a:p>
          <a:p>
            <a:r>
              <a:rPr lang="cs-CZ" sz="1100" dirty="0" smtClean="0">
                <a:solidFill>
                  <a:srgbClr val="FFC000"/>
                </a:solidFill>
                <a:hlinkClick r:id="rId2"/>
              </a:rPr>
              <a:t>http://www.</a:t>
            </a:r>
            <a:r>
              <a:rPr lang="cs-CZ" sz="1100" dirty="0" err="1" smtClean="0">
                <a:solidFill>
                  <a:srgbClr val="FFC000"/>
                </a:solidFill>
                <a:hlinkClick r:id="rId2"/>
              </a:rPr>
              <a:t>youtube.com</a:t>
            </a:r>
            <a:r>
              <a:rPr lang="cs-CZ" sz="1100" dirty="0" smtClean="0">
                <a:solidFill>
                  <a:srgbClr val="FFC000"/>
                </a:solidFill>
                <a:hlinkClick r:id="rId2"/>
              </a:rPr>
              <a:t>/</a:t>
            </a:r>
            <a:r>
              <a:rPr lang="cs-CZ" sz="1100" dirty="0" err="1" smtClean="0">
                <a:solidFill>
                  <a:srgbClr val="FFC000"/>
                </a:solidFill>
                <a:hlinkClick r:id="rId2"/>
              </a:rPr>
              <a:t>watch</a:t>
            </a:r>
            <a:r>
              <a:rPr lang="cs-CZ" sz="1100" dirty="0" smtClean="0">
                <a:solidFill>
                  <a:srgbClr val="FFC000"/>
                </a:solidFill>
                <a:hlinkClick r:id="rId2"/>
              </a:rPr>
              <a:t>?v=zQ82GKpFL_M&amp;feature=</a:t>
            </a:r>
            <a:r>
              <a:rPr lang="cs-CZ" sz="1100" dirty="0" err="1" smtClean="0">
                <a:solidFill>
                  <a:srgbClr val="FFC000"/>
                </a:solidFill>
                <a:hlinkClick r:id="rId2"/>
              </a:rPr>
              <a:t>related</a:t>
            </a:r>
            <a:endParaRPr lang="cs-CZ" sz="1100" dirty="0" smtClean="0">
              <a:solidFill>
                <a:srgbClr val="FFC000"/>
              </a:solidFill>
            </a:endParaRPr>
          </a:p>
          <a:p>
            <a:r>
              <a:rPr lang="cs-CZ" sz="1100" dirty="0" smtClean="0">
                <a:hlinkClick r:id="rId3"/>
              </a:rPr>
              <a:t>http://christianbackgrounds.info/smile-pictures-wallpapers/</a:t>
            </a:r>
            <a:endParaRPr lang="cs-CZ" sz="1100" dirty="0" smtClean="0"/>
          </a:p>
          <a:p>
            <a:r>
              <a:rPr lang="cs-CZ" sz="1100" dirty="0" smtClean="0">
                <a:solidFill>
                  <a:srgbClr val="00B0F0"/>
                </a:solidFill>
                <a:hlinkClick r:id="rId4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=panenka&amp;ex=1#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:MC900355711|</a:t>
            </a:r>
            <a:r>
              <a:rPr lang="cs-CZ" sz="1100" dirty="0" err="1" smtClean="0">
                <a:solidFill>
                  <a:srgbClr val="00B0F0"/>
                </a:solidFill>
                <a:hlinkClick r:id="rId4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4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5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=pes&amp;ex=1#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:MC900411640|</a:t>
            </a:r>
            <a:r>
              <a:rPr lang="cs-CZ" sz="1100" dirty="0" err="1" smtClean="0">
                <a:solidFill>
                  <a:srgbClr val="00B0F0"/>
                </a:solidFill>
                <a:hlinkClick r:id="rId5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5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6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=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papousek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&amp;ex=1#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:MC900030471|</a:t>
            </a:r>
            <a:r>
              <a:rPr lang="cs-CZ" sz="1100" dirty="0" err="1" smtClean="0">
                <a:solidFill>
                  <a:srgbClr val="00B0F0"/>
                </a:solidFill>
                <a:hlinkClick r:id="rId6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6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7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=m%C3%AD%C4%8D&amp;ex=1#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:MC900371102|</a:t>
            </a:r>
            <a:r>
              <a:rPr lang="cs-CZ" sz="1100" dirty="0" err="1" smtClean="0">
                <a:solidFill>
                  <a:srgbClr val="00B0F0"/>
                </a:solidFill>
                <a:hlinkClick r:id="rId7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7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8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=drak&amp;ex=1#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:MC900361882|</a:t>
            </a:r>
            <a:r>
              <a:rPr lang="cs-CZ" sz="1100" dirty="0" err="1" smtClean="0">
                <a:solidFill>
                  <a:srgbClr val="00B0F0"/>
                </a:solidFill>
                <a:hlinkClick r:id="rId8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8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9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=hru%C5%A1ka&amp;ex=1#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:MC900296182|</a:t>
            </a:r>
            <a:r>
              <a:rPr lang="cs-CZ" sz="1100" dirty="0" err="1" smtClean="0">
                <a:solidFill>
                  <a:srgbClr val="00B0F0"/>
                </a:solidFill>
                <a:hlinkClick r:id="rId9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9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=jablko&amp;ex=1#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:MC900441708|</a:t>
            </a:r>
            <a:r>
              <a:rPr lang="cs-CZ" sz="1100" dirty="0" err="1" smtClean="0">
                <a:solidFill>
                  <a:srgbClr val="00B0F0"/>
                </a:solidFill>
                <a:hlinkClick r:id="rId10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0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=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ko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%C4%8Dka&amp;ex=1#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:MC900436255|</a:t>
            </a:r>
            <a:r>
              <a:rPr lang="cs-CZ" sz="1100" dirty="0" err="1" smtClean="0">
                <a:solidFill>
                  <a:srgbClr val="00B0F0"/>
                </a:solidFill>
                <a:hlinkClick r:id="rId11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1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=kluk&amp;ex=1#</a:t>
            </a:r>
            <a:r>
              <a:rPr lang="cs-CZ" sz="1100" dirty="0" err="1" smtClean="0">
                <a:solidFill>
                  <a:srgbClr val="00B0F0"/>
                </a:solidFill>
                <a:hlinkClick r:id="rId12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2"/>
              </a:rPr>
              <a:t>:MM900178111|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=ananas&amp;ex=1#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:MC900335787|</a:t>
            </a:r>
            <a:r>
              <a:rPr lang="cs-CZ" sz="1100" dirty="0" err="1" smtClean="0">
                <a:solidFill>
                  <a:srgbClr val="00B0F0"/>
                </a:solidFill>
                <a:hlinkClick r:id="rId13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3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=aktovka&amp;ex=1#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:MC900396570|</a:t>
            </a:r>
            <a:r>
              <a:rPr lang="cs-CZ" sz="1100" dirty="0" err="1" smtClean="0">
                <a:solidFill>
                  <a:srgbClr val="00B0F0"/>
                </a:solidFill>
                <a:hlinkClick r:id="rId14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4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=mrak&amp;ex=1#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:MC900069815|</a:t>
            </a:r>
            <a:r>
              <a:rPr lang="cs-CZ" sz="1100" dirty="0" err="1" smtClean="0">
                <a:solidFill>
                  <a:srgbClr val="00B0F0"/>
                </a:solidFill>
                <a:hlinkClick r:id="rId15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5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=m%C3%A1ma&amp;ex=1#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:MC900332590|</a:t>
            </a:r>
            <a:r>
              <a:rPr lang="cs-CZ" sz="1100" dirty="0" err="1" smtClean="0">
                <a:solidFill>
                  <a:srgbClr val="00B0F0"/>
                </a:solidFill>
                <a:hlinkClick r:id="rId16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6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=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angre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%C5%A1%C5%A5&amp;ex=1#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:MC900088324|</a:t>
            </a:r>
            <a:r>
              <a:rPr lang="cs-CZ" sz="1100" dirty="0" err="1" smtClean="0">
                <a:solidFill>
                  <a:srgbClr val="00B0F0"/>
                </a:solidFill>
                <a:hlinkClick r:id="rId17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7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http://office.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microsoft.com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cz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images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results.aspx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?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qu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=auto&amp;ex=1#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ai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:MC900437098|</a:t>
            </a:r>
            <a:r>
              <a:rPr lang="cs-CZ" sz="1100" dirty="0" err="1" smtClean="0">
                <a:solidFill>
                  <a:srgbClr val="00B0F0"/>
                </a:solidFill>
                <a:hlinkClick r:id="rId18"/>
              </a:rPr>
              <a:t>mt</a:t>
            </a:r>
            <a:r>
              <a:rPr lang="cs-CZ" sz="1100" dirty="0" smtClean="0">
                <a:solidFill>
                  <a:srgbClr val="00B0F0"/>
                </a:solidFill>
                <a:hlinkClick r:id="rId18"/>
              </a:rPr>
              <a:t>:1|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http://www.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datakabinet.cz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Vyukove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materialy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-a-data/Jazyk-a-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jazykova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-komunikace/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Obrazove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-karty/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Pismeno</a:t>
            </a:r>
            <a:r>
              <a:rPr lang="cs-CZ" sz="1100" dirty="0" smtClean="0">
                <a:solidFill>
                  <a:srgbClr val="00B0F0"/>
                </a:solidFill>
                <a:hlinkClick r:id="rId19"/>
              </a:rPr>
              <a:t>-a.</a:t>
            </a:r>
            <a:r>
              <a:rPr lang="cs-CZ" sz="1100" dirty="0" err="1" smtClean="0">
                <a:solidFill>
                  <a:srgbClr val="00B0F0"/>
                </a:solidFill>
                <a:hlinkClick r:id="rId19"/>
              </a:rPr>
              <a:t>html</a:t>
            </a:r>
            <a:endParaRPr lang="cs-CZ" sz="1100" dirty="0" smtClean="0">
              <a:solidFill>
                <a:srgbClr val="00B0F0"/>
              </a:solidFill>
            </a:endParaRPr>
          </a:p>
          <a:p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http://www.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datakabinet.cz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cs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Vyukove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materialy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-a-data/Jazyk-a-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jazykova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-komunikace/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Obrazove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-karty/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Pismena</a:t>
            </a:r>
            <a:r>
              <a:rPr lang="cs-CZ" sz="1100" dirty="0" smtClean="0">
                <a:solidFill>
                  <a:srgbClr val="00B0F0"/>
                </a:solidFill>
                <a:hlinkClick r:id="rId20"/>
              </a:rPr>
              <a:t>-</a:t>
            </a:r>
            <a:r>
              <a:rPr lang="cs-CZ" sz="1100" dirty="0" err="1" smtClean="0">
                <a:solidFill>
                  <a:srgbClr val="00B0F0"/>
                </a:solidFill>
                <a:hlinkClick r:id="rId20"/>
              </a:rPr>
              <a:t>Aa.html</a:t>
            </a:r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00B0F0"/>
              </a:solidFill>
            </a:endParaRPr>
          </a:p>
          <a:p>
            <a:endParaRPr lang="cs-CZ" sz="1100" dirty="0" smtClean="0">
              <a:solidFill>
                <a:srgbClr val="FFC000"/>
              </a:solidFill>
            </a:endParaRPr>
          </a:p>
          <a:p>
            <a:endParaRPr lang="cs-CZ" sz="11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128</TotalTime>
  <Words>382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Snímek 3</vt:lpstr>
      <vt:lpstr> </vt:lpstr>
      <vt:lpstr>Obtáhni si jednotlivé tvary  a vyzkoušej si písmena napsat.</vt:lpstr>
      <vt:lpstr>Nauč se s Dorotkou básničku. Podtrhni                    v básničce písmeno    ,   ,   .</vt:lpstr>
      <vt:lpstr>Čti s Dorotkou a pak samostatně. </vt:lpstr>
      <vt:lpstr>Obrázek pojmenuj  a  pod obrázek označ slabiky. Zapiš písmeno A do správného políčka  na  mřížce. </vt:lpstr>
      <vt:lpstr>Dorotce přišel dopis. Kdo pomůže Dorotce dopis přečíst? Znáš pohádku, kde  je princezna  a drak?  Vyprávěj nám takovou pohádku.</vt:lpstr>
      <vt:lpstr>    JSI ŠIKULA!!!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24</cp:revision>
  <dcterms:created xsi:type="dcterms:W3CDTF">2012-07-27T11:16:42Z</dcterms:created>
  <dcterms:modified xsi:type="dcterms:W3CDTF">2013-09-02T14:47:14Z</dcterms:modified>
</cp:coreProperties>
</file>