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72" autoAdjust="0"/>
    <p:restoredTop sz="91725" autoAdjust="0"/>
  </p:normalViewPr>
  <p:slideViewPr>
    <p:cSldViewPr>
      <p:cViewPr>
        <p:scale>
          <a:sx n="100" d="100"/>
          <a:sy n="100" d="100"/>
        </p:scale>
        <p:origin x="-40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</a:t>
          </a:r>
          <a:r>
            <a:rPr lang="cs-CZ" sz="1200" smtClean="0"/>
            <a:t> VY_32_INOVACE_12_09   </a:t>
          </a:r>
          <a:r>
            <a:rPr lang="cs-CZ" sz="1200" dirty="0" smtClean="0"/>
            <a:t>Vyvození hlásky a písmene O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00FA3E-4826-448A-99C3-936B576056EF}" type="presOf" srcId="{1D895EAB-76A7-41C6-9C6C-7D303AD4C23C}" destId="{347D85BD-7382-4413-9298-D06CC996458A}" srcOrd="0" destOrd="0" presId="urn:microsoft.com/office/officeart/2005/8/layout/target3"/>
    <dgm:cxn modelId="{A9B0505F-920E-4BF6-B6A2-0CB3F9CB6C9C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D947B6A2-AE8D-4124-BC8F-36D756ADA965}" type="presOf" srcId="{D9242A4C-F33A-42E2-BFA4-EC80805DCD32}" destId="{5A434D34-FA65-40B0-A4CE-3A1E2B14A215}" srcOrd="1" destOrd="0" presId="urn:microsoft.com/office/officeart/2005/8/layout/target3"/>
    <dgm:cxn modelId="{7C188360-0648-483A-A73D-D0908D03D0F7}" type="presOf" srcId="{1D895EAB-76A7-41C6-9C6C-7D303AD4C23C}" destId="{94413E88-B296-45A5-9057-6B5765B63A8F}" srcOrd="1" destOrd="0" presId="urn:microsoft.com/office/officeart/2005/8/layout/target3"/>
    <dgm:cxn modelId="{FA8A3D32-C932-4842-94F7-4C14109BCEA2}" type="presOf" srcId="{A4836DAF-3E6B-4198-A089-B3C0D0384F2B}" destId="{4F0AD45D-7E6A-4C4A-90DF-90E27C4B175D}" srcOrd="0" destOrd="0" presId="urn:microsoft.com/office/officeart/2005/8/layout/target3"/>
    <dgm:cxn modelId="{FE7A6F94-4EF0-4A4C-ADCF-C31BA7CBBF4B}" type="presOf" srcId="{ABD4D77B-BA54-4DFB-A762-4C734220F9AA}" destId="{A6703DA5-6D74-4C8B-9C82-31DC93531BC2}" srcOrd="1" destOrd="0" presId="urn:microsoft.com/office/officeart/2005/8/layout/target3"/>
    <dgm:cxn modelId="{2F0CB11A-8056-4D93-8B4B-6EC9F28D1209}" type="presOf" srcId="{D9242A4C-F33A-42E2-BFA4-EC80805DCD32}" destId="{7DDB6D97-C311-42E1-B77C-B194BAE75773}" srcOrd="0" destOrd="0" presId="urn:microsoft.com/office/officeart/2005/8/layout/target3"/>
    <dgm:cxn modelId="{5FA0684B-6CEF-4A94-ACCF-FD2F88C9CEA8}" type="presOf" srcId="{DAAD5A11-3EBC-47AE-AB1C-4F1B938732A7}" destId="{2D933DCE-BBEA-46A5-98BC-CA41A7DBB761}" srcOrd="0" destOrd="0" presId="urn:microsoft.com/office/officeart/2005/8/layout/target3"/>
    <dgm:cxn modelId="{5AECD21B-3439-4693-BBA4-229C00CF0CEB}" type="presOf" srcId="{FFA013E9-5C5D-404D-8688-08171EA7A387}" destId="{E1DA18CB-4B0A-4D0C-9459-15C4B327891F}" srcOrd="0" destOrd="0" presId="urn:microsoft.com/office/officeart/2005/8/layout/target3"/>
    <dgm:cxn modelId="{1E99F1FB-18DF-40B3-8D34-A4D276E558F4}" type="presOf" srcId="{ABD4D77B-BA54-4DFB-A762-4C734220F9AA}" destId="{AAB7E4A6-9D01-402C-9D7A-6D30767F0B58}" srcOrd="0" destOrd="0" presId="urn:microsoft.com/office/officeart/2005/8/layout/target3"/>
    <dgm:cxn modelId="{D1A3D8A3-DEC8-4555-84B9-8FAF3E64B322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0DCC90B5-23BE-4853-AE3A-DE87A594831A}" type="presParOf" srcId="{2D933DCE-BBEA-46A5-98BC-CA41A7DBB761}" destId="{D3A73299-62A4-4767-8E25-C16133A0B902}" srcOrd="0" destOrd="0" presId="urn:microsoft.com/office/officeart/2005/8/layout/target3"/>
    <dgm:cxn modelId="{7499B50F-3DF3-4B51-A0B4-4535C5A5F58E}" type="presParOf" srcId="{2D933DCE-BBEA-46A5-98BC-CA41A7DBB761}" destId="{EE30B2AF-DDC9-42DB-9092-5595C6257A57}" srcOrd="1" destOrd="0" presId="urn:microsoft.com/office/officeart/2005/8/layout/target3"/>
    <dgm:cxn modelId="{C989402D-6E25-4B9F-BC71-EC07D6208668}" type="presParOf" srcId="{2D933DCE-BBEA-46A5-98BC-CA41A7DBB761}" destId="{E1DA18CB-4B0A-4D0C-9459-15C4B327891F}" srcOrd="2" destOrd="0" presId="urn:microsoft.com/office/officeart/2005/8/layout/target3"/>
    <dgm:cxn modelId="{DFF1492C-4EB6-4620-8351-C4D64D8AFB8E}" type="presParOf" srcId="{2D933DCE-BBEA-46A5-98BC-CA41A7DBB761}" destId="{29996EEB-8589-4AED-9C98-E2204A026234}" srcOrd="3" destOrd="0" presId="urn:microsoft.com/office/officeart/2005/8/layout/target3"/>
    <dgm:cxn modelId="{7B1E475C-1529-4BAA-9177-3232D90C288E}" type="presParOf" srcId="{2D933DCE-BBEA-46A5-98BC-CA41A7DBB761}" destId="{056AE7B2-579D-40D1-A57C-4E33BFED76BE}" srcOrd="4" destOrd="0" presId="urn:microsoft.com/office/officeart/2005/8/layout/target3"/>
    <dgm:cxn modelId="{C17B7805-BA75-4DAE-92E9-E1025E708105}" type="presParOf" srcId="{2D933DCE-BBEA-46A5-98BC-CA41A7DBB761}" destId="{4F0AD45D-7E6A-4C4A-90DF-90E27C4B175D}" srcOrd="5" destOrd="0" presId="urn:microsoft.com/office/officeart/2005/8/layout/target3"/>
    <dgm:cxn modelId="{3906AB71-87E1-4CB2-811B-9692098EFE99}" type="presParOf" srcId="{2D933DCE-BBEA-46A5-98BC-CA41A7DBB761}" destId="{1804A346-BBD3-438B-AE0F-7BEBB1E2AF96}" srcOrd="6" destOrd="0" presId="urn:microsoft.com/office/officeart/2005/8/layout/target3"/>
    <dgm:cxn modelId="{6A152864-2A67-4CAB-BD4D-2EEADF4AE988}" type="presParOf" srcId="{2D933DCE-BBEA-46A5-98BC-CA41A7DBB761}" destId="{60CB9877-708D-4C64-AA73-CFD3F3076BC2}" srcOrd="7" destOrd="0" presId="urn:microsoft.com/office/officeart/2005/8/layout/target3"/>
    <dgm:cxn modelId="{C4E0B015-D4A9-4ED5-87E6-B78DB6CCF421}" type="presParOf" srcId="{2D933DCE-BBEA-46A5-98BC-CA41A7DBB761}" destId="{347D85BD-7382-4413-9298-D06CC996458A}" srcOrd="8" destOrd="0" presId="urn:microsoft.com/office/officeart/2005/8/layout/target3"/>
    <dgm:cxn modelId="{7CE0C278-57E5-4925-96FE-6303EC1FF7C8}" type="presParOf" srcId="{2D933DCE-BBEA-46A5-98BC-CA41A7DBB761}" destId="{C4DD5B9C-4D9E-449D-A063-107A759DF3D1}" srcOrd="9" destOrd="0" presId="urn:microsoft.com/office/officeart/2005/8/layout/target3"/>
    <dgm:cxn modelId="{2C3D43AB-7DDE-4638-8B26-00DAFE455D42}" type="presParOf" srcId="{2D933DCE-BBEA-46A5-98BC-CA41A7DBB761}" destId="{CD515E15-5457-47F2-8109-A2A59D66C930}" srcOrd="10" destOrd="0" presId="urn:microsoft.com/office/officeart/2005/8/layout/target3"/>
    <dgm:cxn modelId="{38858CEB-A295-43F8-89A0-BAD96BB50B21}" type="presParOf" srcId="{2D933DCE-BBEA-46A5-98BC-CA41A7DBB761}" destId="{7DDB6D97-C311-42E1-B77C-B194BAE75773}" srcOrd="11" destOrd="0" presId="urn:microsoft.com/office/officeart/2005/8/layout/target3"/>
    <dgm:cxn modelId="{BD7D7277-4D24-410C-A3CC-747583630648}" type="presParOf" srcId="{2D933DCE-BBEA-46A5-98BC-CA41A7DBB761}" destId="{DE2B4424-17B1-4404-A13F-04051C43B79D}" srcOrd="12" destOrd="0" presId="urn:microsoft.com/office/officeart/2005/8/layout/target3"/>
    <dgm:cxn modelId="{168350B8-A79C-4FB1-BB04-620B52A9A82E}" type="presParOf" srcId="{2D933DCE-BBEA-46A5-98BC-CA41A7DBB761}" destId="{555607BD-8A1D-4EBB-825A-8C74A1FB0FFC}" srcOrd="13" destOrd="0" presId="urn:microsoft.com/office/officeart/2005/8/layout/target3"/>
    <dgm:cxn modelId="{C2C8F1AB-077C-48D3-9A0B-903270008E89}" type="presParOf" srcId="{2D933DCE-BBEA-46A5-98BC-CA41A7DBB761}" destId="{AAB7E4A6-9D01-402C-9D7A-6D30767F0B58}" srcOrd="14" destOrd="0" presId="urn:microsoft.com/office/officeart/2005/8/layout/target3"/>
    <dgm:cxn modelId="{F3FF8C4D-5D1C-4BED-99E3-845A4346BD1D}" type="presParOf" srcId="{2D933DCE-BBEA-46A5-98BC-CA41A7DBB761}" destId="{359A210A-E8C9-4FD6-9BC7-434F4455A6B5}" srcOrd="15" destOrd="0" presId="urn:microsoft.com/office/officeart/2005/8/layout/target3"/>
    <dgm:cxn modelId="{27A32E7D-A33C-4198-9EA7-F5C1ABF8D8E3}" type="presParOf" srcId="{2D933DCE-BBEA-46A5-98BC-CA41A7DBB761}" destId="{36B74B1E-3C18-4C06-BA03-CB2EB266F8FF}" srcOrd="16" destOrd="0" presId="urn:microsoft.com/office/officeart/2005/8/layout/target3"/>
    <dgm:cxn modelId="{FE80E2F0-C616-4A6E-84A1-3F17ED9C5609}" type="presParOf" srcId="{2D933DCE-BBEA-46A5-98BC-CA41A7DBB761}" destId="{94413E88-B296-45A5-9057-6B5765B63A8F}" srcOrd="17" destOrd="0" presId="urn:microsoft.com/office/officeart/2005/8/layout/target3"/>
    <dgm:cxn modelId="{18000A61-A3F4-4F7B-AF4A-65EEC0F50498}" type="presParOf" srcId="{2D933DCE-BBEA-46A5-98BC-CA41A7DBB761}" destId="{5A434D34-FA65-40B0-A4CE-3A1E2B14A215}" srcOrd="18" destOrd="0" presId="urn:microsoft.com/office/officeart/2005/8/layout/target3"/>
    <dgm:cxn modelId="{E43B0DFD-6306-4618-8A23-9A1606BA8D8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43008" y="731525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</a:t>
          </a:r>
          <a:r>
            <a:rPr lang="cs-CZ" sz="1200" kern="1200" smtClean="0"/>
            <a:t> VY_32_INOVACE_12_09   </a:t>
          </a:r>
          <a:r>
            <a:rPr lang="cs-CZ" sz="1200" kern="1200" dirty="0" smtClean="0"/>
            <a:t>Vyvození hlásky a písmene O</a:t>
          </a:r>
          <a:endParaRPr lang="cs-CZ" sz="1200" kern="1200" dirty="0"/>
        </a:p>
      </dsp:txBody>
      <dsp:txXfrm>
        <a:off x="1143008" y="731525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6860C6E-CE11-46C5-9BD5-7C53C5A1EB8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CFD88E9-4219-4234-87D1-62969DF24E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860C6E-CE11-46C5-9BD5-7C53C5A1EB8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FD88E9-4219-4234-87D1-62969DF24E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860C6E-CE11-46C5-9BD5-7C53C5A1EB8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FD88E9-4219-4234-87D1-62969DF24E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860C6E-CE11-46C5-9BD5-7C53C5A1EB8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FD88E9-4219-4234-87D1-62969DF24E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860C6E-CE11-46C5-9BD5-7C53C5A1EB8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FD88E9-4219-4234-87D1-62969DF24E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860C6E-CE11-46C5-9BD5-7C53C5A1EB8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FD88E9-4219-4234-87D1-62969DF24E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860C6E-CE11-46C5-9BD5-7C53C5A1EB8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FD88E9-4219-4234-87D1-62969DF24E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6860C6E-CE11-46C5-9BD5-7C53C5A1EB8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FD88E9-4219-4234-87D1-62969DF24E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6860C6E-CE11-46C5-9BD5-7C53C5A1EB8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CFD88E9-4219-4234-87D1-62969DF24E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860C6E-CE11-46C5-9BD5-7C53C5A1EB8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FD88E9-4219-4234-87D1-62969DF24E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860C6E-CE11-46C5-9BD5-7C53C5A1EB8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FD88E9-4219-4234-87D1-62969DF24E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6860C6E-CE11-46C5-9BD5-7C53C5A1EB8F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CFD88E9-4219-4234-87D1-62969DF24E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zoom dir="in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2Noilf9Ra00&amp;feature=fvwrel" TargetMode="External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kolo&amp;ex=1" TargetMode="External"/><Relationship Id="rId13" Type="http://schemas.openxmlformats.org/officeDocument/2006/relationships/hyperlink" Target="http://office.microsoft.com/cs-cz/images/results.aspx?qu=oves&amp;ex=1" TargetMode="External"/><Relationship Id="rId3" Type="http://schemas.openxmlformats.org/officeDocument/2006/relationships/hyperlink" Target="http://christianbackgrounds.info/smile-pictures-wallpapers/" TargetMode="External"/><Relationship Id="rId7" Type="http://schemas.openxmlformats.org/officeDocument/2006/relationships/hyperlink" Target="http://office.microsoft.com/cs-cz/images/results.aspx?qu=ovce&amp;ex=1" TargetMode="External"/><Relationship Id="rId12" Type="http://schemas.openxmlformats.org/officeDocument/2006/relationships/hyperlink" Target="http://office.microsoft.com/cs-cz/images/results.aspx?qu=opice&amp;ex=1" TargetMode="External"/><Relationship Id="rId2" Type="http://schemas.openxmlformats.org/officeDocument/2006/relationships/hyperlink" Target="http://www.youtube.com/watch?v=2Noilf9Ra00&amp;feature=fvwrel" TargetMode="External"/><Relationship Id="rId16" Type="http://schemas.openxmlformats.org/officeDocument/2006/relationships/hyperlink" Target="http://office.microsoft.com/cs-cz/images/results.aspx?qu=oko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klobouk&amp;ex=1" TargetMode="External"/><Relationship Id="rId11" Type="http://schemas.openxmlformats.org/officeDocument/2006/relationships/hyperlink" Target="http://office.microsoft.com/cs-cz/images/results.aspx?qu=umyvadlo&amp;ex=1" TargetMode="External"/><Relationship Id="rId5" Type="http://schemas.openxmlformats.org/officeDocument/2006/relationships/hyperlink" Target="http://www.datakabinet.cz/cs/Vyukove-materialy-a-data/Jazyk-a-jazykova-komunikace/Obrazove-karty/Pismena-Oo.html" TargetMode="External"/><Relationship Id="rId15" Type="http://schemas.openxmlformats.org/officeDocument/2006/relationships/hyperlink" Target="http://office.microsoft.com/cs-cz/images/results.aspx?qu=orel&amp;ex=1" TargetMode="External"/><Relationship Id="rId10" Type="http://schemas.openxmlformats.org/officeDocument/2006/relationships/hyperlink" Target="http://office.microsoft.com/cs-cz/images/results.aspx?qu=ko%C5%A1&amp;ex=1" TargetMode="External"/><Relationship Id="rId4" Type="http://schemas.openxmlformats.org/officeDocument/2006/relationships/hyperlink" Target="http://www.datakabinet.cz/cs/Vyukove-materialy-a-data/Jazyk-a-jazykova-komunikace/Obrazove-karty/Pismeno-o.html" TargetMode="External"/><Relationship Id="rId9" Type="http://schemas.openxmlformats.org/officeDocument/2006/relationships/hyperlink" Target="http://office.microsoft.com/cs-cz/images/results.aspx?qu=nos&amp;ex=1" TargetMode="External"/><Relationship Id="rId14" Type="http://schemas.openxmlformats.org/officeDocument/2006/relationships/hyperlink" Target="http://office.microsoft.com/cs-cz/images/results.aspx?qu=okno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088475274"/>
              </p:ext>
            </p:extLst>
          </p:nvPr>
        </p:nvGraphicFramePr>
        <p:xfrm>
          <a:off x="395536" y="908720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3645024"/>
            <a:ext cx="7848872" cy="2000264"/>
          </a:xfrm>
          <a:prstGeom prst="rect">
            <a:avLst/>
          </a:prstGeom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žáky 1.ročníku</a:t>
            </a:r>
          </a:p>
          <a:p>
            <a:r>
              <a:rPr lang="cs-CZ" dirty="0" smtClean="0"/>
              <a:t>je určen pro práci na interaktivní tabuli</a:t>
            </a:r>
          </a:p>
          <a:p>
            <a:r>
              <a:rPr lang="cs-CZ" dirty="0" smtClean="0"/>
              <a:t>seznámí žáky s hláskou o a jejím grafickým záznamem – malé a velké písmeno psací i tiskací</a:t>
            </a:r>
          </a:p>
          <a:p>
            <a:r>
              <a:rPr lang="cs-CZ" dirty="0" smtClean="0"/>
              <a:t>žáci se učí motivační básničku</a:t>
            </a:r>
          </a:p>
          <a:p>
            <a:r>
              <a:rPr lang="cs-CZ" dirty="0" smtClean="0"/>
              <a:t>žáci vymýšlejí slova, která  danou hlásku obsahují</a:t>
            </a:r>
          </a:p>
          <a:p>
            <a:r>
              <a:rPr lang="cs-CZ" dirty="0" smtClean="0"/>
              <a:t>hledání písmene ve </a:t>
            </a:r>
            <a:r>
              <a:rPr lang="cs-CZ" dirty="0" smtClean="0"/>
              <a:t>slovech, </a:t>
            </a:r>
            <a:r>
              <a:rPr lang="cs-CZ" dirty="0" smtClean="0"/>
              <a:t>na obrázku</a:t>
            </a:r>
          </a:p>
          <a:p>
            <a:r>
              <a:rPr lang="cs-CZ" dirty="0" smtClean="0"/>
              <a:t>žáci pracují s mřížkou</a:t>
            </a:r>
          </a:p>
          <a:p>
            <a:r>
              <a:rPr lang="cs-CZ" dirty="0" smtClean="0"/>
              <a:t>procvičování tvaru písmen o,O</a:t>
            </a:r>
          </a:p>
          <a:p>
            <a:r>
              <a:rPr lang="cs-CZ" dirty="0" smtClean="0"/>
              <a:t>materiál byl vytvořen a pilotován v prvním pololetí škol. roku 2012/2013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H90005735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88092">
            <a:off x="3681682" y="1314545"/>
            <a:ext cx="2438995" cy="24389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 descr="MH90009809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75856" y="4221088"/>
            <a:ext cx="2232248" cy="22322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 descr="MH90021712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9623485">
            <a:off x="6259500" y="3973499"/>
            <a:ext cx="2420888" cy="2420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 descr="MH90033796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1575998">
            <a:off x="6359676" y="608165"/>
            <a:ext cx="2048478" cy="20484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MH90035986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20657937">
            <a:off x="361113" y="361112"/>
            <a:ext cx="3095625" cy="3095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 descr="MB900331377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2641999">
            <a:off x="508379" y="3829874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251520" y="2348880"/>
            <a:ext cx="8892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Na jakou hlásku všechny obrázky začínají?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3501008"/>
            <a:ext cx="2448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O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234888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Vymýšlej i další slova, která  začínají na písmeno O.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6" presetClass="exit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3"/>
                                    </p:cond>
                                  </p:endCondLst>
                                  <p:childTnLst>
                                    <p:animEffect transition="out" filter="wipe(down)">
                                      <p:cBhvr>
                                        <p:cTn id="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0" grpId="1"/>
      <p:bldP spid="11" grpId="0"/>
      <p:bldP spid="11" grpId="1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an_pismena_o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88639"/>
            <a:ext cx="4536504" cy="656577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1200" dirty="0"/>
          </a:p>
        </p:txBody>
      </p:sp>
      <p:pic>
        <p:nvPicPr>
          <p:cNvPr id="5" name="Obrázek 4" descr="man_pismeno_ó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9647" y="188640"/>
            <a:ext cx="4384354" cy="6480720"/>
          </a:xfrm>
          <a:prstGeom prst="rect">
            <a:avLst/>
          </a:prstGeom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82799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O</a:t>
            </a:r>
            <a:r>
              <a:rPr lang="cs-CZ" sz="1200" dirty="0" smtClean="0"/>
              <a:t>__________________________________________________________________________________________________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o</a:t>
            </a:r>
            <a:r>
              <a:rPr lang="cs-CZ" sz="1200" dirty="0" smtClean="0"/>
              <a:t>____________________________________________________________________________________________________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20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Opakuj: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a  m  </a:t>
            </a:r>
            <a:r>
              <a:rPr lang="cs-CZ" sz="2800" b="1" dirty="0" smtClean="0">
                <a:latin typeface="Aparajita" pitchFamily="34" charset="0"/>
                <a:cs typeface="Aparajita" pitchFamily="34" charset="0"/>
              </a:rPr>
              <a:t>l</a:t>
            </a:r>
            <a:r>
              <a:rPr lang="cs-CZ" sz="2000" b="1" dirty="0" smtClean="0"/>
              <a:t>  s  p  </a:t>
            </a:r>
            <a:r>
              <a:rPr lang="cs-CZ" sz="1200" dirty="0" smtClean="0"/>
              <a:t>__________________________________________________________________________________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A  M  L  S   P</a:t>
            </a:r>
            <a:r>
              <a:rPr lang="cs-CZ" sz="1200" dirty="0" smtClean="0"/>
              <a:t>___________________________________________________________________________________ </a:t>
            </a:r>
            <a:endParaRPr lang="cs-CZ" sz="1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Obtáhni si jednotlivé tvary a vyzkoušej si písmena napsat.</a:t>
            </a:r>
            <a:endParaRPr lang="cs-CZ" sz="24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Nauč se s Dorotkou básničku. Podtrhni v básničce písmeno O,o.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708920"/>
            <a:ext cx="417646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b="1" dirty="0" smtClean="0"/>
              <a:t>D</a:t>
            </a:r>
            <a:r>
              <a:rPr lang="cs-CZ" sz="2000" b="1" dirty="0" smtClean="0"/>
              <a:t>ostal jsem od táty ovečku.</a:t>
            </a:r>
          </a:p>
          <a:p>
            <a:pPr>
              <a:buNone/>
            </a:pPr>
            <a:r>
              <a:rPr lang="cs-CZ" sz="2000" b="1" dirty="0" smtClean="0"/>
              <a:t>Ona bude bydlet na dvorečku.</a:t>
            </a:r>
          </a:p>
          <a:p>
            <a:pPr>
              <a:buNone/>
            </a:pPr>
            <a:r>
              <a:rPr lang="cs-CZ" sz="2000" b="1" dirty="0" smtClean="0"/>
              <a:t>Ovečka je můj kamarád</a:t>
            </a:r>
          </a:p>
          <a:p>
            <a:pPr>
              <a:buNone/>
            </a:pPr>
            <a:r>
              <a:rPr lang="cs-CZ" sz="2000" b="1" dirty="0" smtClean="0"/>
              <a:t>a já ji mám moc rád.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636912"/>
            <a:ext cx="424847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D</a:t>
            </a:r>
            <a:r>
              <a:rPr lang="cs-CZ" sz="2000" b="1" dirty="0" smtClean="0">
                <a:solidFill>
                  <a:srgbClr val="C00000"/>
                </a:solidFill>
              </a:rPr>
              <a:t>o</a:t>
            </a:r>
            <a:r>
              <a:rPr lang="cs-CZ" sz="2000" b="1" dirty="0" smtClean="0"/>
              <a:t>stal jsem </a:t>
            </a:r>
            <a:r>
              <a:rPr lang="cs-CZ" sz="2000" b="1" dirty="0" smtClean="0">
                <a:solidFill>
                  <a:srgbClr val="C00000"/>
                </a:solidFill>
              </a:rPr>
              <a:t>o</a:t>
            </a:r>
            <a:r>
              <a:rPr lang="cs-CZ" sz="2000" b="1" dirty="0" smtClean="0"/>
              <a:t>d táty </a:t>
            </a:r>
            <a:r>
              <a:rPr lang="cs-CZ" sz="2000" b="1" dirty="0" smtClean="0">
                <a:solidFill>
                  <a:srgbClr val="C00000"/>
                </a:solidFill>
              </a:rPr>
              <a:t>o</a:t>
            </a:r>
            <a:r>
              <a:rPr lang="cs-CZ" sz="2000" b="1" dirty="0" smtClean="0"/>
              <a:t>večku.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O</a:t>
            </a:r>
            <a:r>
              <a:rPr lang="cs-CZ" sz="2000" b="1" dirty="0" smtClean="0"/>
              <a:t>na bude bydlet na dv</a:t>
            </a:r>
            <a:r>
              <a:rPr lang="cs-CZ" sz="2000" b="1" dirty="0" smtClean="0">
                <a:solidFill>
                  <a:srgbClr val="C00000"/>
                </a:solidFill>
              </a:rPr>
              <a:t>o</a:t>
            </a:r>
            <a:r>
              <a:rPr lang="cs-CZ" sz="2000" b="1" dirty="0" smtClean="0"/>
              <a:t>rečku.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O</a:t>
            </a:r>
            <a:r>
              <a:rPr lang="cs-CZ" sz="2000" b="1" dirty="0" smtClean="0"/>
              <a:t>večka je můj kamarád</a:t>
            </a:r>
          </a:p>
          <a:p>
            <a:pPr>
              <a:buNone/>
            </a:pPr>
            <a:r>
              <a:rPr lang="cs-CZ" sz="2000" b="1" dirty="0" smtClean="0"/>
              <a:t>a já ji mám m</a:t>
            </a:r>
            <a:r>
              <a:rPr lang="cs-CZ" sz="2000" b="1" dirty="0" smtClean="0">
                <a:solidFill>
                  <a:srgbClr val="C00000"/>
                </a:solidFill>
              </a:rPr>
              <a:t>o</a:t>
            </a:r>
            <a:r>
              <a:rPr lang="cs-CZ" sz="2000" b="1" dirty="0" smtClean="0"/>
              <a:t>c rád.</a:t>
            </a:r>
          </a:p>
          <a:p>
            <a:endParaRPr lang="cs-CZ" dirty="0"/>
          </a:p>
        </p:txBody>
      </p:sp>
      <p:pic>
        <p:nvPicPr>
          <p:cNvPr id="7" name="Obrázek 6" descr="MH90005735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833789">
            <a:off x="4421082" y="1621897"/>
            <a:ext cx="4031729" cy="403172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8" name="Obrázek 7" descr="MH90005735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833789">
            <a:off x="693702" y="5242025"/>
            <a:ext cx="1461826" cy="146182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9" name="Obrázek 8" descr="MH90005735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1040547">
            <a:off x="2722690" y="4892059"/>
            <a:ext cx="1582884" cy="158288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676456" cy="4886003"/>
          </a:xfrm>
        </p:spPr>
        <p:txBody>
          <a:bodyPr>
            <a:normAutofit fontScale="92500"/>
          </a:bodyPr>
          <a:lstStyle/>
          <a:p>
            <a:pPr algn="ctr">
              <a:buNone/>
            </a:pPr>
            <a:endParaRPr lang="cs-CZ" sz="1200" dirty="0" smtClean="0"/>
          </a:p>
          <a:p>
            <a:pPr algn="ctr">
              <a:buNone/>
            </a:pPr>
            <a:endParaRPr lang="cs-CZ" sz="2800" b="1" dirty="0" smtClean="0"/>
          </a:p>
          <a:p>
            <a:pPr algn="ctr">
              <a:buNone/>
            </a:pPr>
            <a:r>
              <a:rPr lang="cs-CZ" sz="3600" b="1" dirty="0" smtClean="0">
                <a:latin typeface="Aparajita" pitchFamily="34" charset="0"/>
                <a:cs typeface="Aparajita" pitchFamily="34" charset="0"/>
              </a:rPr>
              <a:t> O  s  m  O  p  l  a  ó   A   M   P   L   S  Ó  Á</a:t>
            </a:r>
          </a:p>
          <a:p>
            <a:pPr algn="ctr">
              <a:buNone/>
            </a:pPr>
            <a:endParaRPr lang="cs-CZ" sz="3600" b="1" dirty="0" smtClean="0">
              <a:latin typeface="Aparajita" pitchFamily="34" charset="0"/>
              <a:cs typeface="Aparajita" pitchFamily="34" charset="0"/>
            </a:endParaRPr>
          </a:p>
          <a:p>
            <a:pPr algn="ctr">
              <a:buNone/>
            </a:pPr>
            <a:endParaRPr lang="cs-CZ" sz="3600" b="1" dirty="0">
              <a:latin typeface="Aparajita" pitchFamily="34" charset="0"/>
              <a:cs typeface="Aparajita" pitchFamily="34" charset="0"/>
            </a:endParaRPr>
          </a:p>
          <a:p>
            <a:pPr algn="ctr">
              <a:buNone/>
            </a:pPr>
            <a:r>
              <a:rPr lang="cs-CZ" sz="3600" b="1" dirty="0" smtClean="0">
                <a:latin typeface="Aparajita" pitchFamily="34" charset="0"/>
                <a:cs typeface="Aparajita" pitchFamily="34" charset="0"/>
              </a:rPr>
              <a:t>S  p  l  m  o  a  ó  M   P   L   A   o  m  p  l</a:t>
            </a:r>
          </a:p>
          <a:p>
            <a:pPr algn="ctr">
              <a:buNone/>
            </a:pPr>
            <a:endParaRPr lang="cs-CZ" sz="3600" b="1" dirty="0" smtClean="0">
              <a:latin typeface="Aparajita" pitchFamily="34" charset="0"/>
              <a:cs typeface="Aparajita" pitchFamily="34" charset="0"/>
            </a:endParaRPr>
          </a:p>
          <a:p>
            <a:pPr algn="ctr">
              <a:buNone/>
            </a:pPr>
            <a:endParaRPr lang="cs-CZ" sz="3600" b="1" dirty="0">
              <a:latin typeface="Aparajita" pitchFamily="34" charset="0"/>
              <a:cs typeface="Aparajita" pitchFamily="34" charset="0"/>
            </a:endParaRPr>
          </a:p>
          <a:p>
            <a:pPr algn="ctr">
              <a:buNone/>
            </a:pPr>
            <a:r>
              <a:rPr lang="cs-CZ" sz="3600" b="1" dirty="0" smtClean="0">
                <a:latin typeface="Aparajita" pitchFamily="34" charset="0"/>
                <a:cs typeface="Aparajita" pitchFamily="34" charset="0"/>
              </a:rPr>
              <a:t>M   p  S  a  L  o  á    s   m  l   P   A  á  ó  l</a:t>
            </a:r>
          </a:p>
          <a:p>
            <a:pPr algn="ctr">
              <a:buNone/>
            </a:pPr>
            <a:endParaRPr lang="cs-CZ" sz="1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Čti s Dorotkou a pak samostatně.</a:t>
            </a:r>
            <a:endParaRPr lang="cs-CZ" sz="24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Obrázek pojmenuj a pod něj označ slabiky. Zapiš písmeno O do správného políčka na mřížce.</a:t>
            </a:r>
            <a:endParaRPr lang="cs-CZ" sz="2400" dirty="0"/>
          </a:p>
        </p:txBody>
      </p:sp>
      <p:pic>
        <p:nvPicPr>
          <p:cNvPr id="5" name="Zástupný symbol pro obsah 4" descr="MH90044038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412776"/>
            <a:ext cx="1152128" cy="1152128"/>
          </a:xfrm>
        </p:spPr>
      </p:pic>
      <p:pic>
        <p:nvPicPr>
          <p:cNvPr id="6" name="Obrázek 5" descr="MH90005735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4365104"/>
            <a:ext cx="1080120" cy="936104"/>
          </a:xfrm>
          <a:prstGeom prst="rect">
            <a:avLst/>
          </a:prstGeom>
        </p:spPr>
      </p:pic>
      <p:pic>
        <p:nvPicPr>
          <p:cNvPr id="7" name="Obrázek 6" descr="MH90032052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19672" y="2276872"/>
            <a:ext cx="1080120" cy="1080120"/>
          </a:xfrm>
          <a:prstGeom prst="rect">
            <a:avLst/>
          </a:prstGeom>
        </p:spPr>
      </p:pic>
      <p:pic>
        <p:nvPicPr>
          <p:cNvPr id="10" name="Obrázek 9" descr="MH90002814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79512" y="3356992"/>
            <a:ext cx="1079401" cy="1079401"/>
          </a:xfrm>
          <a:prstGeom prst="rect">
            <a:avLst/>
          </a:prstGeom>
        </p:spPr>
      </p:pic>
      <p:pic>
        <p:nvPicPr>
          <p:cNvPr id="11" name="Obrázek 10" descr="MH90029045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1520" y="5373216"/>
            <a:ext cx="936104" cy="936104"/>
          </a:xfrm>
          <a:prstGeom prst="rect">
            <a:avLst/>
          </a:prstGeom>
        </p:spPr>
      </p:pic>
      <p:sp>
        <p:nvSpPr>
          <p:cNvPr id="12" name="Elipsa 11"/>
          <p:cNvSpPr/>
          <p:nvPr/>
        </p:nvSpPr>
        <p:spPr>
          <a:xfrm>
            <a:off x="1979712" y="5445224"/>
            <a:ext cx="216024" cy="288032"/>
          </a:xfrm>
          <a:prstGeom prst="ellipse">
            <a:avLst/>
          </a:prstGeom>
          <a:ln w="603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195736" y="3284984"/>
            <a:ext cx="216024" cy="288032"/>
          </a:xfrm>
          <a:prstGeom prst="ellipse">
            <a:avLst/>
          </a:prstGeom>
          <a:ln w="603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907704" y="3284984"/>
            <a:ext cx="216024" cy="288032"/>
          </a:xfrm>
          <a:prstGeom prst="ellipse">
            <a:avLst/>
          </a:prstGeom>
          <a:ln w="603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67544" y="2564904"/>
            <a:ext cx="216024" cy="288032"/>
          </a:xfrm>
          <a:prstGeom prst="ellipse">
            <a:avLst/>
          </a:prstGeom>
          <a:ln w="603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611560" y="4581128"/>
            <a:ext cx="216024" cy="288032"/>
          </a:xfrm>
          <a:prstGeom prst="ellipse">
            <a:avLst/>
          </a:prstGeom>
          <a:ln w="603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339752" y="5445224"/>
            <a:ext cx="216024" cy="288032"/>
          </a:xfrm>
          <a:prstGeom prst="ellipse">
            <a:avLst/>
          </a:prstGeom>
          <a:ln w="603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51520" y="6381328"/>
            <a:ext cx="216024" cy="288032"/>
          </a:xfrm>
          <a:prstGeom prst="ellipse">
            <a:avLst/>
          </a:prstGeom>
          <a:ln w="603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827584" y="6381328"/>
            <a:ext cx="216024" cy="288032"/>
          </a:xfrm>
          <a:prstGeom prst="ellipse">
            <a:avLst/>
          </a:prstGeom>
          <a:ln w="603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539552" y="6381328"/>
            <a:ext cx="216024" cy="288032"/>
          </a:xfrm>
          <a:prstGeom prst="ellipse">
            <a:avLst/>
          </a:prstGeom>
          <a:ln w="603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ínus 20"/>
          <p:cNvSpPr/>
          <p:nvPr/>
        </p:nvSpPr>
        <p:spPr>
          <a:xfrm>
            <a:off x="827584" y="2564904"/>
            <a:ext cx="360040" cy="360040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3059832" y="3068960"/>
          <a:ext cx="608416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1042"/>
                <a:gridCol w="1521042"/>
                <a:gridCol w="1521042"/>
                <a:gridCol w="152104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3048000" y="2060848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3048000" y="4149080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3048000" y="5157192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3048000" y="6165304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7" name="TextovéPole 26"/>
          <p:cNvSpPr txBox="1"/>
          <p:nvPr/>
        </p:nvSpPr>
        <p:spPr>
          <a:xfrm>
            <a:off x="8316416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O  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427984" y="206084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956376" y="306896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932040" y="306896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80112" y="414908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347864" y="515719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34" name="Elipsa 33"/>
          <p:cNvSpPr/>
          <p:nvPr/>
        </p:nvSpPr>
        <p:spPr>
          <a:xfrm>
            <a:off x="1115616" y="6381328"/>
            <a:ext cx="216024" cy="288032"/>
          </a:xfrm>
          <a:prstGeom prst="ellipse">
            <a:avLst/>
          </a:prstGeom>
          <a:ln w="603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1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1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1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2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2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2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9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3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3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4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4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4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4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5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5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5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7" grpId="0"/>
      <p:bldP spid="28" grpId="0"/>
      <p:bldP spid="29" grpId="0"/>
      <p:bldP spid="30" grpId="0"/>
      <p:bldP spid="31" grpId="0"/>
      <p:bldP spid="32" grpId="0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Hádej s Dorotkou. Kolik písmen o se vyskytuje </a:t>
            </a:r>
            <a:r>
              <a:rPr lang="cs-CZ" sz="2400" dirty="0" smtClean="0"/>
              <a:t>                     v </a:t>
            </a:r>
            <a:r>
              <a:rPr lang="cs-CZ" sz="2400" dirty="0" smtClean="0"/>
              <a:t>jednotlivých slovech?</a:t>
            </a:r>
            <a:endParaRPr lang="cs-CZ" sz="2400" dirty="0"/>
          </a:p>
        </p:txBody>
      </p:sp>
      <p:pic>
        <p:nvPicPr>
          <p:cNvPr id="4" name="Obrázek 3" descr="MH90024615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1484784"/>
            <a:ext cx="3816424" cy="3816424"/>
          </a:xfrm>
          <a:prstGeom prst="rect">
            <a:avLst/>
          </a:prstGeom>
        </p:spPr>
      </p:pic>
      <p:pic>
        <p:nvPicPr>
          <p:cNvPr id="8" name="Obrázek 7" descr="MH90040291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75656" y="1484784"/>
            <a:ext cx="3672408" cy="3672408"/>
          </a:xfrm>
          <a:prstGeom prst="rect">
            <a:avLst/>
          </a:prstGeom>
        </p:spPr>
      </p:pic>
      <p:sp>
        <p:nvSpPr>
          <p:cNvPr id="10" name="Elipsa 9"/>
          <p:cNvSpPr/>
          <p:nvPr/>
        </p:nvSpPr>
        <p:spPr>
          <a:xfrm>
            <a:off x="5652120" y="3068960"/>
            <a:ext cx="864096" cy="1152128"/>
          </a:xfrm>
          <a:prstGeom prst="ellipse">
            <a:avLst/>
          </a:prstGeom>
          <a:ln w="7302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804248" y="3068960"/>
            <a:ext cx="864096" cy="1152128"/>
          </a:xfrm>
          <a:prstGeom prst="ellipse">
            <a:avLst/>
          </a:prstGeom>
          <a:ln w="7302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228184" y="3068960"/>
            <a:ext cx="864096" cy="1152128"/>
          </a:xfrm>
          <a:prstGeom prst="ellipse">
            <a:avLst/>
          </a:prstGeom>
          <a:ln w="7302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MH90044129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03648" y="1484784"/>
            <a:ext cx="3816424" cy="3816424"/>
          </a:xfrm>
          <a:prstGeom prst="rect">
            <a:avLst/>
          </a:prstGeom>
        </p:spPr>
      </p:pic>
      <p:pic>
        <p:nvPicPr>
          <p:cNvPr id="5" name="Obrázek 4" descr="MH90027886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619672" y="1412776"/>
            <a:ext cx="3671689" cy="3671689"/>
          </a:xfrm>
          <a:prstGeom prst="rect">
            <a:avLst/>
          </a:prstGeom>
        </p:spPr>
      </p:pic>
      <p:pic>
        <p:nvPicPr>
          <p:cNvPr id="6" name="Obrázek 5" descr="MH900336134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619672" y="1556792"/>
            <a:ext cx="3671689" cy="3671689"/>
          </a:xfrm>
          <a:prstGeom prst="rect">
            <a:avLst/>
          </a:prstGeom>
        </p:spPr>
      </p:pic>
      <p:sp>
        <p:nvSpPr>
          <p:cNvPr id="13" name="Elipsa 12"/>
          <p:cNvSpPr/>
          <p:nvPr/>
        </p:nvSpPr>
        <p:spPr>
          <a:xfrm>
            <a:off x="5724128" y="3068960"/>
            <a:ext cx="864096" cy="1152128"/>
          </a:xfrm>
          <a:prstGeom prst="ellipse">
            <a:avLst/>
          </a:prstGeom>
          <a:ln w="7302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804248" y="3068960"/>
            <a:ext cx="864096" cy="1152128"/>
          </a:xfrm>
          <a:prstGeom prst="ellipse">
            <a:avLst/>
          </a:prstGeom>
          <a:ln w="7302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7164288" y="3068960"/>
            <a:ext cx="936104" cy="1152128"/>
          </a:xfrm>
          <a:prstGeom prst="ellipse">
            <a:avLst/>
          </a:prstGeom>
          <a:ln w="88900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6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2000"/>
                            </p:stCondLst>
                            <p:childTnLst>
                              <p:par>
                                <p:cTn id="21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5" presetID="26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3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26" presetClass="entr" presetSubtype="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5" fill="hold">
                      <p:stCondLst>
                        <p:cond delay="indefinite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5" presetID="26" presetClass="exit" presetSubtype="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>
                      <p:stCondLst>
                        <p:cond delay="indefinite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7" fill="hold">
                            <p:stCondLst>
                              <p:cond delay="2000"/>
                            </p:stCondLst>
                            <p:childTnLst>
                              <p:par>
                                <p:cTn id="39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2" grpId="2" animBg="1"/>
      <p:bldP spid="12" grpId="3" animBg="1"/>
      <p:bldP spid="12" grpId="4" animBg="1"/>
      <p:bldP spid="12" grpId="5" animBg="1"/>
      <p:bldP spid="13" grpId="0" animBg="1"/>
      <p:bldP spid="14" grpId="0" animBg="1"/>
      <p:bldP spid="15" grpId="0" animBg="1"/>
      <p:bldP spid="15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JSI ŠIKULKA!!!</a:t>
            </a:r>
            <a:endParaRPr lang="cs-CZ" dirty="0"/>
          </a:p>
        </p:txBody>
      </p:sp>
      <p:pic>
        <p:nvPicPr>
          <p:cNvPr id="4" name="Zástupný symbol pro obsah 3" descr="Obrázek1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268760"/>
            <a:ext cx="6031574" cy="452596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971600" y="5805264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ZATANCUJ SI SE MNOU!!!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eselý obličej 5">
            <a:hlinkClick r:id="rId3"/>
          </p:cNvPr>
          <p:cNvSpPr/>
          <p:nvPr/>
        </p:nvSpPr>
        <p:spPr>
          <a:xfrm>
            <a:off x="7020272" y="5661248"/>
            <a:ext cx="576064" cy="648072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1328"/>
            <a:ext cx="9144000" cy="4525963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FFC000"/>
                </a:solidFill>
              </a:rPr>
              <a:t>archiv autora</a:t>
            </a:r>
          </a:p>
          <a:p>
            <a:r>
              <a:rPr lang="cs-CZ" sz="1200" dirty="0" smtClean="0">
                <a:solidFill>
                  <a:srgbClr val="FFC000"/>
                </a:solidFill>
                <a:hlinkClick r:id="rId2"/>
              </a:rPr>
              <a:t>http://www.</a:t>
            </a:r>
            <a:r>
              <a:rPr lang="cs-CZ" sz="1200" dirty="0" err="1" smtClean="0">
                <a:solidFill>
                  <a:srgbClr val="FFC000"/>
                </a:solidFill>
                <a:hlinkClick r:id="rId2"/>
              </a:rPr>
              <a:t>youtube.com</a:t>
            </a:r>
            <a:r>
              <a:rPr lang="cs-CZ" sz="1200" dirty="0" smtClean="0">
                <a:solidFill>
                  <a:srgbClr val="FFC000"/>
                </a:solidFill>
                <a:hlinkClick r:id="rId2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2"/>
              </a:rPr>
              <a:t>watch</a:t>
            </a:r>
            <a:r>
              <a:rPr lang="cs-CZ" sz="1200" dirty="0" smtClean="0">
                <a:solidFill>
                  <a:srgbClr val="FFC000"/>
                </a:solidFill>
                <a:hlinkClick r:id="rId2"/>
              </a:rPr>
              <a:t>?v=2Noilf9Ra00&amp;feature=</a:t>
            </a:r>
            <a:r>
              <a:rPr lang="cs-CZ" sz="1200" dirty="0" err="1" smtClean="0">
                <a:solidFill>
                  <a:srgbClr val="FFC000"/>
                </a:solidFill>
                <a:hlinkClick r:id="rId2"/>
              </a:rPr>
              <a:t>fvwrel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hlinkClick r:id="rId3"/>
              </a:rPr>
              <a:t>http://christianbackgrounds.info/smile-pictures-wallpapers/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datakabinet.cz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Vyukove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materialy</a:t>
            </a:r>
            <a:r>
              <a:rPr lang="cs-CZ" sz="1200" dirty="0" smtClean="0">
                <a:hlinkClick r:id="rId4"/>
              </a:rPr>
              <a:t>-a-data/Jazyk-a-</a:t>
            </a:r>
            <a:r>
              <a:rPr lang="cs-CZ" sz="1200" dirty="0" err="1" smtClean="0">
                <a:hlinkClick r:id="rId4"/>
              </a:rPr>
              <a:t>jazykova</a:t>
            </a:r>
            <a:r>
              <a:rPr lang="cs-CZ" sz="1200" dirty="0" smtClean="0">
                <a:hlinkClick r:id="rId4"/>
              </a:rPr>
              <a:t>-komunikace/</a:t>
            </a:r>
            <a:r>
              <a:rPr lang="cs-CZ" sz="1200" dirty="0" err="1" smtClean="0">
                <a:hlinkClick r:id="rId4"/>
              </a:rPr>
              <a:t>Obrazove</a:t>
            </a:r>
            <a:r>
              <a:rPr lang="cs-CZ" sz="1200" dirty="0" smtClean="0">
                <a:hlinkClick r:id="rId4"/>
              </a:rPr>
              <a:t>-karty/</a:t>
            </a:r>
            <a:r>
              <a:rPr lang="cs-CZ" sz="1200" dirty="0" err="1" smtClean="0">
                <a:hlinkClick r:id="rId4"/>
              </a:rPr>
              <a:t>Pismeno</a:t>
            </a:r>
            <a:r>
              <a:rPr lang="cs-CZ" sz="1200" dirty="0" smtClean="0">
                <a:hlinkClick r:id="rId4"/>
              </a:rPr>
              <a:t>-o.</a:t>
            </a:r>
            <a:r>
              <a:rPr lang="cs-CZ" sz="1200" dirty="0" err="1" smtClean="0">
                <a:hlinkClick r:id="rId4"/>
              </a:rPr>
              <a:t>html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datakabinet.cz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Vyukove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materialy</a:t>
            </a:r>
            <a:r>
              <a:rPr lang="cs-CZ" sz="1200" dirty="0" smtClean="0">
                <a:hlinkClick r:id="rId5"/>
              </a:rPr>
              <a:t>-a-data/Jazyk-a-</a:t>
            </a:r>
            <a:r>
              <a:rPr lang="cs-CZ" sz="1200" dirty="0" err="1" smtClean="0">
                <a:hlinkClick r:id="rId5"/>
              </a:rPr>
              <a:t>jazykova</a:t>
            </a:r>
            <a:r>
              <a:rPr lang="cs-CZ" sz="1200" dirty="0" smtClean="0">
                <a:hlinkClick r:id="rId5"/>
              </a:rPr>
              <a:t>-komunikace/</a:t>
            </a:r>
            <a:r>
              <a:rPr lang="cs-CZ" sz="1200" dirty="0" err="1" smtClean="0">
                <a:hlinkClick r:id="rId5"/>
              </a:rPr>
              <a:t>Obrazove</a:t>
            </a:r>
            <a:r>
              <a:rPr lang="cs-CZ" sz="1200" dirty="0" smtClean="0">
                <a:hlinkClick r:id="rId5"/>
              </a:rPr>
              <a:t>-karty/</a:t>
            </a:r>
            <a:r>
              <a:rPr lang="cs-CZ" sz="1200" dirty="0" err="1" smtClean="0">
                <a:hlinkClick r:id="rId5"/>
              </a:rPr>
              <a:t>Pismena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Oo.html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http://office.</a:t>
            </a:r>
            <a:r>
              <a:rPr lang="cs-CZ" sz="1200" dirty="0" err="1" smtClean="0">
                <a:hlinkClick r:id="rId6"/>
              </a:rPr>
              <a:t>microsoft.com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cs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results.aspx</a:t>
            </a:r>
            <a:r>
              <a:rPr lang="cs-CZ" sz="1200" dirty="0" smtClean="0">
                <a:hlinkClick r:id="rId6"/>
              </a:rPr>
              <a:t>?</a:t>
            </a:r>
            <a:r>
              <a:rPr lang="cs-CZ" sz="1200" dirty="0" err="1" smtClean="0">
                <a:hlinkClick r:id="rId6"/>
              </a:rPr>
              <a:t>qu</a:t>
            </a:r>
            <a:r>
              <a:rPr lang="cs-CZ" sz="1200" dirty="0" smtClean="0">
                <a:hlinkClick r:id="rId6"/>
              </a:rPr>
              <a:t>=klobouk&amp;ex=1#</a:t>
            </a:r>
            <a:r>
              <a:rPr lang="cs-CZ" sz="1200" dirty="0" err="1" smtClean="0">
                <a:hlinkClick r:id="rId6"/>
              </a:rPr>
              <a:t>ai</a:t>
            </a:r>
            <a:r>
              <a:rPr lang="cs-CZ" sz="1200" dirty="0" smtClean="0">
                <a:hlinkClick r:id="rId6"/>
              </a:rPr>
              <a:t>:MC900336134|</a:t>
            </a:r>
            <a:r>
              <a:rPr lang="cs-CZ" sz="1200" dirty="0" err="1" smtClean="0">
                <a:hlinkClick r:id="rId6"/>
              </a:rPr>
              <a:t>mt</a:t>
            </a:r>
            <a:r>
              <a:rPr lang="cs-CZ" sz="1200" dirty="0" smtClean="0">
                <a:hlinkClick r:id="rId6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http://office.</a:t>
            </a:r>
            <a:r>
              <a:rPr lang="cs-CZ" sz="1200" dirty="0" err="1" smtClean="0">
                <a:hlinkClick r:id="rId7"/>
              </a:rPr>
              <a:t>microsoft.com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images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results.aspx</a:t>
            </a:r>
            <a:r>
              <a:rPr lang="cs-CZ" sz="1200" dirty="0" smtClean="0">
                <a:hlinkClick r:id="rId7"/>
              </a:rPr>
              <a:t>?</a:t>
            </a:r>
            <a:r>
              <a:rPr lang="cs-CZ" sz="1200" dirty="0" err="1" smtClean="0">
                <a:hlinkClick r:id="rId7"/>
              </a:rPr>
              <a:t>qu</a:t>
            </a:r>
            <a:r>
              <a:rPr lang="cs-CZ" sz="1200" dirty="0" smtClean="0">
                <a:hlinkClick r:id="rId7"/>
              </a:rPr>
              <a:t>=ovce&amp;ex=1#</a:t>
            </a:r>
            <a:r>
              <a:rPr lang="cs-CZ" sz="1200" dirty="0" err="1" smtClean="0">
                <a:hlinkClick r:id="rId7"/>
              </a:rPr>
              <a:t>ai</a:t>
            </a:r>
            <a:r>
              <a:rPr lang="cs-CZ" sz="1200" dirty="0" smtClean="0">
                <a:hlinkClick r:id="rId7"/>
              </a:rPr>
              <a:t>:MC900057355|</a:t>
            </a:r>
            <a:r>
              <a:rPr lang="cs-CZ" sz="1200" dirty="0" err="1" smtClean="0">
                <a:hlinkClick r:id="rId7"/>
              </a:rPr>
              <a:t>mt</a:t>
            </a:r>
            <a:r>
              <a:rPr lang="cs-CZ" sz="1200" dirty="0" smtClean="0">
                <a:hlinkClick r:id="rId7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http://office.</a:t>
            </a:r>
            <a:r>
              <a:rPr lang="cs-CZ" sz="1200" dirty="0" err="1" smtClean="0">
                <a:hlinkClick r:id="rId8"/>
              </a:rPr>
              <a:t>microsoft.com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cs</a:t>
            </a:r>
            <a:r>
              <a:rPr lang="cs-CZ" sz="1200" dirty="0" smtClean="0">
                <a:hlinkClick r:id="rId8"/>
              </a:rPr>
              <a:t>-</a:t>
            </a:r>
            <a:r>
              <a:rPr lang="cs-CZ" sz="1200" dirty="0" err="1" smtClean="0">
                <a:hlinkClick r:id="rId8"/>
              </a:rPr>
              <a:t>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images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results.aspx</a:t>
            </a:r>
            <a:r>
              <a:rPr lang="cs-CZ" sz="1200" dirty="0" smtClean="0">
                <a:hlinkClick r:id="rId8"/>
              </a:rPr>
              <a:t>?</a:t>
            </a:r>
            <a:r>
              <a:rPr lang="cs-CZ" sz="1200" dirty="0" err="1" smtClean="0">
                <a:hlinkClick r:id="rId8"/>
              </a:rPr>
              <a:t>qu</a:t>
            </a:r>
            <a:r>
              <a:rPr lang="cs-CZ" sz="1200" dirty="0" smtClean="0">
                <a:hlinkClick r:id="rId8"/>
              </a:rPr>
              <a:t>=kolo&amp;ex=1#</a:t>
            </a:r>
            <a:r>
              <a:rPr lang="cs-CZ" sz="1200" dirty="0" err="1" smtClean="0">
                <a:hlinkClick r:id="rId8"/>
              </a:rPr>
              <a:t>ai</a:t>
            </a:r>
            <a:r>
              <a:rPr lang="cs-CZ" sz="1200" dirty="0" smtClean="0">
                <a:hlinkClick r:id="rId8"/>
              </a:rPr>
              <a:t>:MC900320520|</a:t>
            </a:r>
            <a:r>
              <a:rPr lang="cs-CZ" sz="1200" dirty="0" err="1" smtClean="0">
                <a:hlinkClick r:id="rId8"/>
              </a:rPr>
              <a:t>mt</a:t>
            </a:r>
            <a:r>
              <a:rPr lang="cs-CZ" sz="1200" dirty="0" smtClean="0">
                <a:hlinkClick r:id="rId8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http://office.</a:t>
            </a:r>
            <a:r>
              <a:rPr lang="cs-CZ" sz="1200" dirty="0" err="1" smtClean="0">
                <a:hlinkClick r:id="rId9"/>
              </a:rPr>
              <a:t>microsoft.com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cs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images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results.aspx</a:t>
            </a:r>
            <a:r>
              <a:rPr lang="cs-CZ" sz="1200" dirty="0" smtClean="0">
                <a:hlinkClick r:id="rId9"/>
              </a:rPr>
              <a:t>?</a:t>
            </a:r>
            <a:r>
              <a:rPr lang="cs-CZ" sz="1200" dirty="0" err="1" smtClean="0">
                <a:hlinkClick r:id="rId9"/>
              </a:rPr>
              <a:t>qu</a:t>
            </a:r>
            <a:r>
              <a:rPr lang="cs-CZ" sz="1200" dirty="0" smtClean="0">
                <a:hlinkClick r:id="rId9"/>
              </a:rPr>
              <a:t>=nos&amp;ex=1#</a:t>
            </a:r>
            <a:r>
              <a:rPr lang="cs-CZ" sz="1200" dirty="0" err="1" smtClean="0">
                <a:hlinkClick r:id="rId9"/>
              </a:rPr>
              <a:t>ai</a:t>
            </a:r>
            <a:r>
              <a:rPr lang="cs-CZ" sz="1200" dirty="0" smtClean="0">
                <a:hlinkClick r:id="rId9"/>
              </a:rPr>
              <a:t>:MC900028142|</a:t>
            </a:r>
            <a:r>
              <a:rPr lang="cs-CZ" sz="1200" dirty="0" err="1" smtClean="0">
                <a:hlinkClick r:id="rId9"/>
              </a:rPr>
              <a:t>mt</a:t>
            </a:r>
            <a:r>
              <a:rPr lang="cs-CZ" sz="1200" dirty="0" smtClean="0">
                <a:hlinkClick r:id="rId9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http://office.</a:t>
            </a:r>
            <a:r>
              <a:rPr lang="cs-CZ" sz="1200" dirty="0" err="1" smtClean="0">
                <a:hlinkClick r:id="rId10"/>
              </a:rPr>
              <a:t>microsoft.com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cs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images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results.aspx</a:t>
            </a:r>
            <a:r>
              <a:rPr lang="cs-CZ" sz="1200" dirty="0" smtClean="0">
                <a:hlinkClick r:id="rId10"/>
              </a:rPr>
              <a:t>?</a:t>
            </a:r>
            <a:r>
              <a:rPr lang="cs-CZ" sz="1200" dirty="0" err="1" smtClean="0">
                <a:hlinkClick r:id="rId10"/>
              </a:rPr>
              <a:t>qu</a:t>
            </a:r>
            <a:r>
              <a:rPr lang="cs-CZ" sz="1200" dirty="0" smtClean="0">
                <a:hlinkClick r:id="rId10"/>
              </a:rPr>
              <a:t>=</a:t>
            </a:r>
            <a:r>
              <a:rPr lang="cs-CZ" sz="1200" dirty="0" err="1" smtClean="0">
                <a:hlinkClick r:id="rId10"/>
              </a:rPr>
              <a:t>ko</a:t>
            </a:r>
            <a:r>
              <a:rPr lang="cs-CZ" sz="1200" dirty="0" smtClean="0">
                <a:hlinkClick r:id="rId10"/>
              </a:rPr>
              <a:t>%C5%A1&amp;ex=1#</a:t>
            </a:r>
            <a:r>
              <a:rPr lang="cs-CZ" sz="1200" dirty="0" err="1" smtClean="0">
                <a:hlinkClick r:id="rId10"/>
              </a:rPr>
              <a:t>ai</a:t>
            </a:r>
            <a:r>
              <a:rPr lang="cs-CZ" sz="1200" dirty="0" smtClean="0">
                <a:hlinkClick r:id="rId10"/>
              </a:rPr>
              <a:t>:MC900397859|</a:t>
            </a:r>
            <a:r>
              <a:rPr lang="cs-CZ" sz="1200" dirty="0" err="1" smtClean="0">
                <a:hlinkClick r:id="rId10"/>
              </a:rPr>
              <a:t>mt</a:t>
            </a:r>
            <a:r>
              <a:rPr lang="cs-CZ" sz="1200" dirty="0" smtClean="0">
                <a:hlinkClick r:id="rId10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http://office.</a:t>
            </a:r>
            <a:r>
              <a:rPr lang="cs-CZ" sz="1200" dirty="0" err="1" smtClean="0">
                <a:hlinkClick r:id="rId11"/>
              </a:rPr>
              <a:t>microsoft.com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cs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images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results.aspx</a:t>
            </a:r>
            <a:r>
              <a:rPr lang="cs-CZ" sz="1200" dirty="0" smtClean="0">
                <a:hlinkClick r:id="rId11"/>
              </a:rPr>
              <a:t>?</a:t>
            </a:r>
            <a:r>
              <a:rPr lang="cs-CZ" sz="1200" dirty="0" err="1" smtClean="0">
                <a:hlinkClick r:id="rId11"/>
              </a:rPr>
              <a:t>qu</a:t>
            </a:r>
            <a:r>
              <a:rPr lang="cs-CZ" sz="1200" dirty="0" smtClean="0">
                <a:hlinkClick r:id="rId11"/>
              </a:rPr>
              <a:t>=umyvadlo&amp;ex=1#</a:t>
            </a:r>
            <a:r>
              <a:rPr lang="cs-CZ" sz="1200" dirty="0" err="1" smtClean="0">
                <a:hlinkClick r:id="rId11"/>
              </a:rPr>
              <a:t>ai</a:t>
            </a:r>
            <a:r>
              <a:rPr lang="cs-CZ" sz="1200" dirty="0" smtClean="0">
                <a:hlinkClick r:id="rId11"/>
              </a:rPr>
              <a:t>:MC900290452|</a:t>
            </a:r>
            <a:r>
              <a:rPr lang="cs-CZ" sz="1200" dirty="0" err="1" smtClean="0">
                <a:hlinkClick r:id="rId11"/>
              </a:rPr>
              <a:t>mt</a:t>
            </a:r>
            <a:r>
              <a:rPr lang="cs-CZ" sz="1200" dirty="0" smtClean="0">
                <a:hlinkClick r:id="rId11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http://office.</a:t>
            </a:r>
            <a:r>
              <a:rPr lang="cs-CZ" sz="1200" dirty="0" err="1" smtClean="0">
                <a:hlinkClick r:id="rId12"/>
              </a:rPr>
              <a:t>microsoft.com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cs</a:t>
            </a:r>
            <a:r>
              <a:rPr lang="cs-CZ" sz="1200" dirty="0" smtClean="0">
                <a:hlinkClick r:id="rId12"/>
              </a:rPr>
              <a:t>-</a:t>
            </a:r>
            <a:r>
              <a:rPr lang="cs-CZ" sz="1200" dirty="0" err="1" smtClean="0">
                <a:hlinkClick r:id="rId12"/>
              </a:rPr>
              <a:t>cz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images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results.aspx</a:t>
            </a:r>
            <a:r>
              <a:rPr lang="cs-CZ" sz="1200" dirty="0" smtClean="0">
                <a:hlinkClick r:id="rId12"/>
              </a:rPr>
              <a:t>?</a:t>
            </a:r>
            <a:r>
              <a:rPr lang="cs-CZ" sz="1200" dirty="0" err="1" smtClean="0">
                <a:hlinkClick r:id="rId12"/>
              </a:rPr>
              <a:t>qu</a:t>
            </a:r>
            <a:r>
              <a:rPr lang="cs-CZ" sz="1200" dirty="0" smtClean="0">
                <a:hlinkClick r:id="rId12"/>
              </a:rPr>
              <a:t>=opice&amp;ex=1#</a:t>
            </a:r>
            <a:r>
              <a:rPr lang="cs-CZ" sz="1200" dirty="0" err="1" smtClean="0">
                <a:hlinkClick r:id="rId12"/>
              </a:rPr>
              <a:t>ai</a:t>
            </a:r>
            <a:r>
              <a:rPr lang="cs-CZ" sz="1200" dirty="0" smtClean="0">
                <a:hlinkClick r:id="rId12"/>
              </a:rPr>
              <a:t>:MC900359861|</a:t>
            </a:r>
            <a:r>
              <a:rPr lang="cs-CZ" sz="1200" dirty="0" err="1" smtClean="0">
                <a:hlinkClick r:id="rId12"/>
              </a:rPr>
              <a:t>mt</a:t>
            </a:r>
            <a:r>
              <a:rPr lang="cs-CZ" sz="1200" dirty="0" smtClean="0">
                <a:hlinkClick r:id="rId12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3"/>
              </a:rPr>
              <a:t>http://office.</a:t>
            </a:r>
            <a:r>
              <a:rPr lang="cs-CZ" sz="1200" dirty="0" err="1" smtClean="0">
                <a:hlinkClick r:id="rId13"/>
              </a:rPr>
              <a:t>microsoft.com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cs</a:t>
            </a:r>
            <a:r>
              <a:rPr lang="cs-CZ" sz="1200" dirty="0" smtClean="0">
                <a:hlinkClick r:id="rId13"/>
              </a:rPr>
              <a:t>-</a:t>
            </a:r>
            <a:r>
              <a:rPr lang="cs-CZ" sz="1200" dirty="0" err="1" smtClean="0">
                <a:hlinkClick r:id="rId13"/>
              </a:rPr>
              <a:t>cz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images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results.aspx</a:t>
            </a:r>
            <a:r>
              <a:rPr lang="cs-CZ" sz="1200" dirty="0" smtClean="0">
                <a:hlinkClick r:id="rId13"/>
              </a:rPr>
              <a:t>?</a:t>
            </a:r>
            <a:r>
              <a:rPr lang="cs-CZ" sz="1200" dirty="0" err="1" smtClean="0">
                <a:hlinkClick r:id="rId13"/>
              </a:rPr>
              <a:t>qu</a:t>
            </a:r>
            <a:r>
              <a:rPr lang="cs-CZ" sz="1200" dirty="0" smtClean="0">
                <a:hlinkClick r:id="rId13"/>
              </a:rPr>
              <a:t>=oves&amp;ex=1#</a:t>
            </a:r>
            <a:r>
              <a:rPr lang="cs-CZ" sz="1200" dirty="0" err="1" smtClean="0">
                <a:hlinkClick r:id="rId13"/>
              </a:rPr>
              <a:t>ai</a:t>
            </a:r>
            <a:r>
              <a:rPr lang="cs-CZ" sz="1200" dirty="0" smtClean="0">
                <a:hlinkClick r:id="rId13"/>
              </a:rPr>
              <a:t>:MC900331377|</a:t>
            </a:r>
            <a:endParaRPr lang="cs-CZ" sz="1200" dirty="0" smtClean="0"/>
          </a:p>
          <a:p>
            <a:r>
              <a:rPr lang="cs-CZ" sz="1200" dirty="0" smtClean="0">
                <a:hlinkClick r:id="rId14"/>
              </a:rPr>
              <a:t>http://office.</a:t>
            </a:r>
            <a:r>
              <a:rPr lang="cs-CZ" sz="1200" dirty="0" err="1" smtClean="0">
                <a:hlinkClick r:id="rId14"/>
              </a:rPr>
              <a:t>microsoft.com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cs</a:t>
            </a:r>
            <a:r>
              <a:rPr lang="cs-CZ" sz="1200" dirty="0" smtClean="0">
                <a:hlinkClick r:id="rId14"/>
              </a:rPr>
              <a:t>-</a:t>
            </a:r>
            <a:r>
              <a:rPr lang="cs-CZ" sz="1200" dirty="0" err="1" smtClean="0">
                <a:hlinkClick r:id="rId14"/>
              </a:rPr>
              <a:t>cz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images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results.aspx</a:t>
            </a:r>
            <a:r>
              <a:rPr lang="cs-CZ" sz="1200" dirty="0" smtClean="0">
                <a:hlinkClick r:id="rId14"/>
              </a:rPr>
              <a:t>?</a:t>
            </a:r>
            <a:r>
              <a:rPr lang="cs-CZ" sz="1200" dirty="0" err="1" smtClean="0">
                <a:hlinkClick r:id="rId14"/>
              </a:rPr>
              <a:t>qu</a:t>
            </a:r>
            <a:r>
              <a:rPr lang="cs-CZ" sz="1200" dirty="0" smtClean="0">
                <a:hlinkClick r:id="rId14"/>
              </a:rPr>
              <a:t>=okno&amp;ex=1#</a:t>
            </a:r>
            <a:r>
              <a:rPr lang="cs-CZ" sz="1200" dirty="0" err="1" smtClean="0">
                <a:hlinkClick r:id="rId14"/>
              </a:rPr>
              <a:t>ai</a:t>
            </a:r>
            <a:r>
              <a:rPr lang="cs-CZ" sz="1200" dirty="0" smtClean="0">
                <a:hlinkClick r:id="rId14"/>
              </a:rPr>
              <a:t>:MC900098097|</a:t>
            </a:r>
            <a:r>
              <a:rPr lang="cs-CZ" sz="1200" dirty="0" err="1" smtClean="0">
                <a:hlinkClick r:id="rId14"/>
              </a:rPr>
              <a:t>mt</a:t>
            </a:r>
            <a:r>
              <a:rPr lang="cs-CZ" sz="1200" dirty="0" smtClean="0">
                <a:hlinkClick r:id="rId14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5"/>
              </a:rPr>
              <a:t>http://office.</a:t>
            </a:r>
            <a:r>
              <a:rPr lang="cs-CZ" sz="1200" dirty="0" err="1" smtClean="0">
                <a:hlinkClick r:id="rId15"/>
              </a:rPr>
              <a:t>microsoft.com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cs</a:t>
            </a:r>
            <a:r>
              <a:rPr lang="cs-CZ" sz="1200" dirty="0" smtClean="0">
                <a:hlinkClick r:id="rId15"/>
              </a:rPr>
              <a:t>-</a:t>
            </a:r>
            <a:r>
              <a:rPr lang="cs-CZ" sz="1200" dirty="0" err="1" smtClean="0">
                <a:hlinkClick r:id="rId15"/>
              </a:rPr>
              <a:t>cz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images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results.aspx</a:t>
            </a:r>
            <a:r>
              <a:rPr lang="cs-CZ" sz="1200" dirty="0" smtClean="0">
                <a:hlinkClick r:id="rId15"/>
              </a:rPr>
              <a:t>?</a:t>
            </a:r>
            <a:r>
              <a:rPr lang="cs-CZ" sz="1200" dirty="0" err="1" smtClean="0">
                <a:hlinkClick r:id="rId15"/>
              </a:rPr>
              <a:t>qu</a:t>
            </a:r>
            <a:r>
              <a:rPr lang="cs-CZ" sz="1200" dirty="0" smtClean="0">
                <a:hlinkClick r:id="rId15"/>
              </a:rPr>
              <a:t>=orel&amp;ex=1#</a:t>
            </a:r>
            <a:r>
              <a:rPr lang="cs-CZ" sz="1200" dirty="0" err="1" smtClean="0">
                <a:hlinkClick r:id="rId15"/>
              </a:rPr>
              <a:t>ai</a:t>
            </a:r>
            <a:r>
              <a:rPr lang="cs-CZ" sz="1200" dirty="0" smtClean="0">
                <a:hlinkClick r:id="rId15"/>
              </a:rPr>
              <a:t>:MC900337960|</a:t>
            </a:r>
            <a:r>
              <a:rPr lang="cs-CZ" sz="1200" dirty="0" err="1" smtClean="0">
                <a:hlinkClick r:id="rId15"/>
              </a:rPr>
              <a:t>mt</a:t>
            </a:r>
            <a:r>
              <a:rPr lang="cs-CZ" sz="1200" dirty="0" smtClean="0">
                <a:hlinkClick r:id="rId15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6"/>
              </a:rPr>
              <a:t>http://office.</a:t>
            </a:r>
            <a:r>
              <a:rPr lang="cs-CZ" sz="1200" dirty="0" err="1" smtClean="0">
                <a:hlinkClick r:id="rId16"/>
              </a:rPr>
              <a:t>microsoft.com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cs</a:t>
            </a:r>
            <a:r>
              <a:rPr lang="cs-CZ" sz="1200" dirty="0" smtClean="0">
                <a:hlinkClick r:id="rId16"/>
              </a:rPr>
              <a:t>-</a:t>
            </a:r>
            <a:r>
              <a:rPr lang="cs-CZ" sz="1200" dirty="0" err="1" smtClean="0">
                <a:hlinkClick r:id="rId16"/>
              </a:rPr>
              <a:t>cz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images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results.aspx</a:t>
            </a:r>
            <a:r>
              <a:rPr lang="cs-CZ" sz="1200" dirty="0" smtClean="0">
                <a:hlinkClick r:id="rId16"/>
              </a:rPr>
              <a:t>?</a:t>
            </a:r>
            <a:r>
              <a:rPr lang="cs-CZ" sz="1200" dirty="0" err="1" smtClean="0">
                <a:hlinkClick r:id="rId16"/>
              </a:rPr>
              <a:t>qu</a:t>
            </a:r>
            <a:r>
              <a:rPr lang="cs-CZ" sz="1200" dirty="0" smtClean="0">
                <a:hlinkClick r:id="rId16"/>
              </a:rPr>
              <a:t>=oko&amp;ex=1#</a:t>
            </a:r>
            <a:r>
              <a:rPr lang="cs-CZ" sz="1200" dirty="0" err="1" smtClean="0">
                <a:hlinkClick r:id="rId16"/>
              </a:rPr>
              <a:t>ai</a:t>
            </a:r>
            <a:r>
              <a:rPr lang="cs-CZ" sz="1200" dirty="0" smtClean="0">
                <a:hlinkClick r:id="rId16"/>
              </a:rPr>
              <a:t>:MC900217120|</a:t>
            </a:r>
            <a:r>
              <a:rPr lang="cs-CZ" sz="1200" dirty="0" err="1" smtClean="0">
                <a:hlinkClick r:id="rId16"/>
              </a:rPr>
              <a:t>mt</a:t>
            </a:r>
            <a:r>
              <a:rPr lang="cs-CZ" sz="1200" dirty="0" smtClean="0">
                <a:hlinkClick r:id="rId16"/>
              </a:rPr>
              <a:t>:1|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>
              <a:solidFill>
                <a:srgbClr val="FFC000"/>
              </a:solidFill>
            </a:endParaRPr>
          </a:p>
          <a:p>
            <a:endParaRPr lang="cs-CZ" sz="1200" dirty="0">
              <a:solidFill>
                <a:srgbClr val="FFC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132</TotalTime>
  <Words>375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ANOTACE</vt:lpstr>
      <vt:lpstr>Snímek 3</vt:lpstr>
      <vt:lpstr>Snímek 4</vt:lpstr>
      <vt:lpstr>Obtáhni si jednotlivé tvary a vyzkoušej si písmena napsat.</vt:lpstr>
      <vt:lpstr>Nauč se s Dorotkou básničku. Podtrhni v básničce písmeno O,o.</vt:lpstr>
      <vt:lpstr>Čti s Dorotkou a pak samostatně.</vt:lpstr>
      <vt:lpstr>Obrázek pojmenuj a pod něj označ slabiky. Zapiš písmeno O do správného políčka na mřížce.</vt:lpstr>
      <vt:lpstr>Hádej s Dorotkou. Kolik písmen o se vyskytuje                      v jednotlivých slovech?</vt:lpstr>
      <vt:lpstr>JSI ŠIKULKA!!!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Dum</cp:lastModifiedBy>
  <cp:revision>25</cp:revision>
  <dcterms:created xsi:type="dcterms:W3CDTF">2012-07-27T19:41:12Z</dcterms:created>
  <dcterms:modified xsi:type="dcterms:W3CDTF">2013-09-02T14:44:59Z</dcterms:modified>
</cp:coreProperties>
</file>