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57" r:id="rId4"/>
    <p:sldId id="258" r:id="rId5"/>
    <p:sldId id="267" r:id="rId6"/>
    <p:sldId id="259" r:id="rId7"/>
    <p:sldId id="260" r:id="rId8"/>
    <p:sldId id="261" r:id="rId9"/>
    <p:sldId id="262" r:id="rId10"/>
    <p:sldId id="263" r:id="rId11"/>
    <p:sldId id="268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VY_32_INOVACE_ 12_ </a:t>
          </a:r>
          <a:r>
            <a:rPr lang="cs-CZ" sz="1000" dirty="0" smtClean="0"/>
            <a:t>10          Vyvození hlásky a písmene U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081FDB-6787-4C3B-B95D-0621D854FEFB}" type="presOf" srcId="{1D895EAB-76A7-41C6-9C6C-7D303AD4C23C}" destId="{94413E88-B296-45A5-9057-6B5765B63A8F}" srcOrd="1" destOrd="0" presId="urn:microsoft.com/office/officeart/2005/8/layout/target3"/>
    <dgm:cxn modelId="{4EBFBAB4-A9BD-4C90-AE67-79A0F26A2499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8D8D8E3-C21B-49D4-B138-DD1BA829C0BE}" type="presOf" srcId="{A4836DAF-3E6B-4198-A089-B3C0D0384F2B}" destId="{4F0AD45D-7E6A-4C4A-90DF-90E27C4B175D}" srcOrd="0" destOrd="0" presId="urn:microsoft.com/office/officeart/2005/8/layout/target3"/>
    <dgm:cxn modelId="{42560BFD-89D8-47B9-BC40-82FD478D5293}" type="presOf" srcId="{1D895EAB-76A7-41C6-9C6C-7D303AD4C23C}" destId="{347D85BD-7382-4413-9298-D06CC996458A}" srcOrd="0" destOrd="0" presId="urn:microsoft.com/office/officeart/2005/8/layout/target3"/>
    <dgm:cxn modelId="{2D49F0DE-FC79-44AE-8913-CE487CF5BDDF}" type="presOf" srcId="{ABD4D77B-BA54-4DFB-A762-4C734220F9AA}" destId="{A6703DA5-6D74-4C8B-9C82-31DC93531BC2}" srcOrd="1" destOrd="0" presId="urn:microsoft.com/office/officeart/2005/8/layout/target3"/>
    <dgm:cxn modelId="{0402E2A8-FB37-4316-A901-9AF3A746C26D}" type="presOf" srcId="{FFA013E9-5C5D-404D-8688-08171EA7A387}" destId="{E1DA18CB-4B0A-4D0C-9459-15C4B327891F}" srcOrd="0" destOrd="0" presId="urn:microsoft.com/office/officeart/2005/8/layout/target3"/>
    <dgm:cxn modelId="{37DB0AE7-E86E-486B-B42E-AF2726F7FF27}" type="presOf" srcId="{D9242A4C-F33A-42E2-BFA4-EC80805DCD32}" destId="{7DDB6D97-C311-42E1-B77C-B194BAE75773}" srcOrd="0" destOrd="0" presId="urn:microsoft.com/office/officeart/2005/8/layout/target3"/>
    <dgm:cxn modelId="{0A80F73B-9B99-4F3D-9AD0-81EBC1100412}" type="presOf" srcId="{D9242A4C-F33A-42E2-BFA4-EC80805DCD32}" destId="{5A434D34-FA65-40B0-A4CE-3A1E2B14A215}" srcOrd="1" destOrd="0" presId="urn:microsoft.com/office/officeart/2005/8/layout/target3"/>
    <dgm:cxn modelId="{28256723-9150-461C-B732-A702EB288205}" type="presOf" srcId="{A4836DAF-3E6B-4198-A089-B3C0D0384F2B}" destId="{36B74B1E-3C18-4C06-BA03-CB2EB266F8FF}" srcOrd="1" destOrd="0" presId="urn:microsoft.com/office/officeart/2005/8/layout/target3"/>
    <dgm:cxn modelId="{CF0088A0-586C-4F16-915D-26A847D2BCBA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5857B56-19D1-4959-9FA0-79808FEBD467}" type="presOf" srcId="{DAAD5A11-3EBC-47AE-AB1C-4F1B938732A7}" destId="{2D933DCE-BBEA-46A5-98BC-CA41A7DBB761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81FC8C-558A-4070-A898-7A788667C30F}" type="presParOf" srcId="{2D933DCE-BBEA-46A5-98BC-CA41A7DBB761}" destId="{D3A73299-62A4-4767-8E25-C16133A0B902}" srcOrd="0" destOrd="0" presId="urn:microsoft.com/office/officeart/2005/8/layout/target3"/>
    <dgm:cxn modelId="{857EA8BF-F1FE-4E4D-A32C-B5B624C9497D}" type="presParOf" srcId="{2D933DCE-BBEA-46A5-98BC-CA41A7DBB761}" destId="{EE30B2AF-DDC9-42DB-9092-5595C6257A57}" srcOrd="1" destOrd="0" presId="urn:microsoft.com/office/officeart/2005/8/layout/target3"/>
    <dgm:cxn modelId="{3164AE2D-1F10-48CD-A577-800A732F8245}" type="presParOf" srcId="{2D933DCE-BBEA-46A5-98BC-CA41A7DBB761}" destId="{E1DA18CB-4B0A-4D0C-9459-15C4B327891F}" srcOrd="2" destOrd="0" presId="urn:microsoft.com/office/officeart/2005/8/layout/target3"/>
    <dgm:cxn modelId="{C318E7FA-FF76-43AA-86A3-C2FB246485FC}" type="presParOf" srcId="{2D933DCE-BBEA-46A5-98BC-CA41A7DBB761}" destId="{29996EEB-8589-4AED-9C98-E2204A026234}" srcOrd="3" destOrd="0" presId="urn:microsoft.com/office/officeart/2005/8/layout/target3"/>
    <dgm:cxn modelId="{E91025D9-A7ED-40C5-A392-2E1CB0D52462}" type="presParOf" srcId="{2D933DCE-BBEA-46A5-98BC-CA41A7DBB761}" destId="{056AE7B2-579D-40D1-A57C-4E33BFED76BE}" srcOrd="4" destOrd="0" presId="urn:microsoft.com/office/officeart/2005/8/layout/target3"/>
    <dgm:cxn modelId="{DA399B98-CBDC-4258-9757-711C18DCCEC2}" type="presParOf" srcId="{2D933DCE-BBEA-46A5-98BC-CA41A7DBB761}" destId="{4F0AD45D-7E6A-4C4A-90DF-90E27C4B175D}" srcOrd="5" destOrd="0" presId="urn:microsoft.com/office/officeart/2005/8/layout/target3"/>
    <dgm:cxn modelId="{23E5EC5D-0A3E-4D48-B592-06E9AD5F070F}" type="presParOf" srcId="{2D933DCE-BBEA-46A5-98BC-CA41A7DBB761}" destId="{1804A346-BBD3-438B-AE0F-7BEBB1E2AF96}" srcOrd="6" destOrd="0" presId="urn:microsoft.com/office/officeart/2005/8/layout/target3"/>
    <dgm:cxn modelId="{10F4F3BD-9034-401D-AD17-BEF210D9C8AD}" type="presParOf" srcId="{2D933DCE-BBEA-46A5-98BC-CA41A7DBB761}" destId="{60CB9877-708D-4C64-AA73-CFD3F3076BC2}" srcOrd="7" destOrd="0" presId="urn:microsoft.com/office/officeart/2005/8/layout/target3"/>
    <dgm:cxn modelId="{4B5E05B5-2DB6-4F9B-9971-3F818AD1E518}" type="presParOf" srcId="{2D933DCE-BBEA-46A5-98BC-CA41A7DBB761}" destId="{347D85BD-7382-4413-9298-D06CC996458A}" srcOrd="8" destOrd="0" presId="urn:microsoft.com/office/officeart/2005/8/layout/target3"/>
    <dgm:cxn modelId="{791D5A38-BEC9-48C8-BDD0-BE0A2F2A54D5}" type="presParOf" srcId="{2D933DCE-BBEA-46A5-98BC-CA41A7DBB761}" destId="{C4DD5B9C-4D9E-449D-A063-107A759DF3D1}" srcOrd="9" destOrd="0" presId="urn:microsoft.com/office/officeart/2005/8/layout/target3"/>
    <dgm:cxn modelId="{35CEDA01-BB47-45E0-9B25-D68E99CDB53C}" type="presParOf" srcId="{2D933DCE-BBEA-46A5-98BC-CA41A7DBB761}" destId="{CD515E15-5457-47F2-8109-A2A59D66C930}" srcOrd="10" destOrd="0" presId="urn:microsoft.com/office/officeart/2005/8/layout/target3"/>
    <dgm:cxn modelId="{8B864FB6-3EE8-4A8C-B43B-02ED44771697}" type="presParOf" srcId="{2D933DCE-BBEA-46A5-98BC-CA41A7DBB761}" destId="{7DDB6D97-C311-42E1-B77C-B194BAE75773}" srcOrd="11" destOrd="0" presId="urn:microsoft.com/office/officeart/2005/8/layout/target3"/>
    <dgm:cxn modelId="{30A170CA-FF3E-4463-91A7-4A617C91E7D7}" type="presParOf" srcId="{2D933DCE-BBEA-46A5-98BC-CA41A7DBB761}" destId="{DE2B4424-17B1-4404-A13F-04051C43B79D}" srcOrd="12" destOrd="0" presId="urn:microsoft.com/office/officeart/2005/8/layout/target3"/>
    <dgm:cxn modelId="{517023DF-F0BC-4FD4-8A1F-0B7B9A1E145C}" type="presParOf" srcId="{2D933DCE-BBEA-46A5-98BC-CA41A7DBB761}" destId="{555607BD-8A1D-4EBB-825A-8C74A1FB0FFC}" srcOrd="13" destOrd="0" presId="urn:microsoft.com/office/officeart/2005/8/layout/target3"/>
    <dgm:cxn modelId="{F627DF10-0CC6-4F4B-AF19-E15F7122CF9C}" type="presParOf" srcId="{2D933DCE-BBEA-46A5-98BC-CA41A7DBB761}" destId="{AAB7E4A6-9D01-402C-9D7A-6D30767F0B58}" srcOrd="14" destOrd="0" presId="urn:microsoft.com/office/officeart/2005/8/layout/target3"/>
    <dgm:cxn modelId="{C3269CBB-5284-4EC0-8A06-D874B16D2648}" type="presParOf" srcId="{2D933DCE-BBEA-46A5-98BC-CA41A7DBB761}" destId="{359A210A-E8C9-4FD6-9BC7-434F4455A6B5}" srcOrd="15" destOrd="0" presId="urn:microsoft.com/office/officeart/2005/8/layout/target3"/>
    <dgm:cxn modelId="{49F6E333-0B6B-4CB6-885D-A1B83B4590B5}" type="presParOf" srcId="{2D933DCE-BBEA-46A5-98BC-CA41A7DBB761}" destId="{36B74B1E-3C18-4C06-BA03-CB2EB266F8FF}" srcOrd="16" destOrd="0" presId="urn:microsoft.com/office/officeart/2005/8/layout/target3"/>
    <dgm:cxn modelId="{37AFCDC2-A9F3-45E1-A1DB-33814F30AD7F}" type="presParOf" srcId="{2D933DCE-BBEA-46A5-98BC-CA41A7DBB761}" destId="{94413E88-B296-45A5-9057-6B5765B63A8F}" srcOrd="17" destOrd="0" presId="urn:microsoft.com/office/officeart/2005/8/layout/target3"/>
    <dgm:cxn modelId="{EFA8A03C-611A-4E89-BBBA-8BA166444D5A}" type="presParOf" srcId="{2D933DCE-BBEA-46A5-98BC-CA41A7DBB761}" destId="{5A434D34-FA65-40B0-A4CE-3A1E2B14A215}" srcOrd="18" destOrd="0" presId="urn:microsoft.com/office/officeart/2005/8/layout/target3"/>
    <dgm:cxn modelId="{23C066E3-96D2-480D-9117-FCEB714E374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VY_32_INOVACE_ 12_ </a:t>
          </a:r>
          <a:r>
            <a:rPr lang="cs-CZ" sz="1000" kern="1200" dirty="0" smtClean="0"/>
            <a:t>10          Vyvození hlásky a písmene U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8CE6CD5-10AD-4404-9F2A-B83D0D613EA5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81761D8-F5E0-4CF2-B40F-95B793576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diamond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f54CYTpDp4&amp;feature=fvwrel" TargetMode="External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jablko&amp;ex=1" TargetMode="External"/><Relationship Id="rId13" Type="http://schemas.openxmlformats.org/officeDocument/2006/relationships/hyperlink" Target="http://office.microsoft.com/cs-cz/images/results.aspx?qu=pono%C5%BEky&amp;ex=1" TargetMode="External"/><Relationship Id="rId18" Type="http://schemas.openxmlformats.org/officeDocument/2006/relationships/hyperlink" Target="http://office.microsoft.com/cs-cz/images/results.aspx?qu=st%C5%AFl&amp;ex=1" TargetMode="External"/><Relationship Id="rId26" Type="http://schemas.openxmlformats.org/officeDocument/2006/relationships/hyperlink" Target="http://office.microsoft.com/cs-cz/images/results.aspx?qu=ufo&amp;ex=1" TargetMode="External"/><Relationship Id="rId3" Type="http://schemas.openxmlformats.org/officeDocument/2006/relationships/hyperlink" Target="http://www.datakabinet.cz/cs/Vyukove-materialy-a-data/Jazyk-a-jazykova-komunikace/Obrazove-karty/Pismeno-u-1.html" TargetMode="External"/><Relationship Id="rId21" Type="http://schemas.openxmlformats.org/officeDocument/2006/relationships/hyperlink" Target="http://office.microsoft.com/cs-cz/images/results.aspx?qu=tabule&amp;ex=1" TargetMode="External"/><Relationship Id="rId7" Type="http://schemas.openxmlformats.org/officeDocument/2006/relationships/hyperlink" Target="http://office.microsoft.com/cs-cz/images/results.aspx?qu=umyvadlo&amp;ex=1" TargetMode="External"/><Relationship Id="rId12" Type="http://schemas.openxmlformats.org/officeDocument/2006/relationships/hyperlink" Target="http://office.microsoft.com/cs-cz/images/results.aspx?qu=televize&amp;sc=1" TargetMode="External"/><Relationship Id="rId17" Type="http://schemas.openxmlformats.org/officeDocument/2006/relationships/hyperlink" Target="http://office.microsoft.com/cs-cz/images/results.aspx?qu=kniha&amp;ex=1" TargetMode="External"/><Relationship Id="rId25" Type="http://schemas.openxmlformats.org/officeDocument/2006/relationships/hyperlink" Target="http://office.microsoft.com/cs-cz/images/results.aspx?qu=sal%C3%A1m&amp;ex=1" TargetMode="External"/><Relationship Id="rId2" Type="http://schemas.openxmlformats.org/officeDocument/2006/relationships/hyperlink" Target="http://www.datakabinet.cz/cs/Vyukove-materialy-a-data/Jazyk-a-jazykova-komunikace/Obrazove-karty/Pismeno-u.html" TargetMode="External"/><Relationship Id="rId16" Type="http://schemas.openxmlformats.org/officeDocument/2006/relationships/hyperlink" Target="http://office.microsoft.com/cs-cz/images/results.aspx?qu=postel&amp;ex=1" TargetMode="External"/><Relationship Id="rId20" Type="http://schemas.openxmlformats.org/officeDocument/2006/relationships/hyperlink" Target="http://office.microsoft.com/cs-cz/images/results.aspx?qu=ku%C5%99e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hristianbackgrounds.info/smile-pictures-wallpapers/" TargetMode="External"/><Relationship Id="rId11" Type="http://schemas.openxmlformats.org/officeDocument/2006/relationships/hyperlink" Target="http://office.microsoft.com/cs-cz/images/results.aspx?qu=hodinky&amp;ex=1" TargetMode="External"/><Relationship Id="rId24" Type="http://schemas.openxmlformats.org/officeDocument/2006/relationships/hyperlink" Target="http://office.microsoft.com/cs-cz/images/results.aspx?qu=panenka&amp;ex=1" TargetMode="External"/><Relationship Id="rId5" Type="http://schemas.openxmlformats.org/officeDocument/2006/relationships/hyperlink" Target="http://www.youtube.com/watch?v=1f54CYTpDp4&amp;feature=fvwrel" TargetMode="External"/><Relationship Id="rId15" Type="http://schemas.openxmlformats.org/officeDocument/2006/relationships/hyperlink" Target="http://office.microsoft.com/cs-cz/images/results.aspx?qu=svetr&amp;ex=1" TargetMode="External"/><Relationship Id="rId23" Type="http://schemas.openxmlformats.org/officeDocument/2006/relationships/hyperlink" Target="http://office.microsoft.com/cs-cz/images/results.aspx?qu=m%C3%A1ma&amp;ex=1" TargetMode="External"/><Relationship Id="rId10" Type="http://schemas.openxmlformats.org/officeDocument/2006/relationships/hyperlink" Target="http://office.microsoft.com/cs-cz/images/results.aspx?qu=pero&amp;ex=1" TargetMode="External"/><Relationship Id="rId19" Type="http://schemas.openxmlformats.org/officeDocument/2006/relationships/hyperlink" Target="http://office.microsoft.com/cs-cz/images/results.aspx?qu=rty&amp;ex=1" TargetMode="External"/><Relationship Id="rId4" Type="http://schemas.openxmlformats.org/officeDocument/2006/relationships/hyperlink" Target="http://www.datakabinet.cz/cs/Vyukove-materialy-a-data/Jazyk-a-jazykova-komunikace/Obrazove-karty/Pismena-Uu.html" TargetMode="External"/><Relationship Id="rId9" Type="http://schemas.openxmlformats.org/officeDocument/2006/relationships/hyperlink" Target="http://office.microsoft.com/cs-cz/images/results.aspx?qu=hru%C5%A1ka&amp;ex=1" TargetMode="External"/><Relationship Id="rId14" Type="http://schemas.openxmlformats.org/officeDocument/2006/relationships/hyperlink" Target="http://office.microsoft.com/cs-cz/images/results.aspx?qu=br%C3%BDle&amp;ex=1" TargetMode="External"/><Relationship Id="rId22" Type="http://schemas.openxmlformats.org/officeDocument/2006/relationships/hyperlink" Target="http://office.microsoft.com/cs-cz/images/results.aspx?qu=sud&amp;sc=1" TargetMode="External"/><Relationship Id="rId27" Type="http://schemas.openxmlformats.org/officeDocument/2006/relationships/hyperlink" Target="http://office.microsoft.com/cs-cz/images/results.aspx?qu=ucho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213992" y="3916288"/>
            <a:ext cx="6172200" cy="1894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1088475274"/>
              </p:ext>
            </p:extLst>
          </p:nvPr>
        </p:nvGraphicFramePr>
        <p:xfrm>
          <a:off x="323528" y="1052736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594" y="3767380"/>
            <a:ext cx="7848872" cy="2000264"/>
          </a:xfrm>
          <a:prstGeom prst="rect">
            <a:avLst/>
          </a:prstGeom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materiál je určen pro žáky 1. ročníku</a:t>
            </a:r>
          </a:p>
          <a:p>
            <a:r>
              <a:rPr lang="cs-CZ" sz="2600" dirty="0" smtClean="0"/>
              <a:t>je určen pro práci na interaktivní tabuli</a:t>
            </a:r>
          </a:p>
          <a:p>
            <a:r>
              <a:rPr lang="cs-CZ" sz="2600" dirty="0" smtClean="0"/>
              <a:t>seznámí žáky s hláskou u a jejím grafickým záznamem – malé a velké písmeno psací i tiskací</a:t>
            </a:r>
          </a:p>
          <a:p>
            <a:r>
              <a:rPr lang="cs-CZ" sz="2600" dirty="0" smtClean="0"/>
              <a:t>žáci se učí motivační básničku</a:t>
            </a:r>
          </a:p>
          <a:p>
            <a:r>
              <a:rPr lang="cs-CZ" sz="2600" dirty="0" smtClean="0"/>
              <a:t>žáci vymýšlí slova, která danou hlásku obsahují</a:t>
            </a:r>
          </a:p>
          <a:p>
            <a:r>
              <a:rPr lang="cs-CZ" sz="2600" dirty="0" smtClean="0"/>
              <a:t>žáci hledají písmena ve slovech</a:t>
            </a:r>
          </a:p>
          <a:p>
            <a:r>
              <a:rPr lang="cs-CZ" sz="2600" dirty="0" smtClean="0"/>
              <a:t>pracují s mřížkou</a:t>
            </a:r>
          </a:p>
          <a:p>
            <a:r>
              <a:rPr lang="cs-CZ" sz="2600" dirty="0" smtClean="0"/>
              <a:t>procvičování tvaru písmen u,U</a:t>
            </a:r>
          </a:p>
          <a:p>
            <a:r>
              <a:rPr lang="cs-CZ" sz="2600" dirty="0" smtClean="0"/>
              <a:t>materiál byl vytvořen a pilotován v prvním pololetí škol. roku 2012/2013</a:t>
            </a:r>
          </a:p>
          <a:p>
            <a:endParaRPr lang="cs-CZ" sz="2400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1200" dirty="0"/>
          </a:p>
        </p:txBody>
      </p:sp>
      <p:pic>
        <p:nvPicPr>
          <p:cNvPr id="4" name="Zástupný symbol pro obsah 3" descr="MH90004515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24187" y="2540000"/>
            <a:ext cx="3095625" cy="30956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Obrázek 4" descr="MH9002904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932997">
            <a:off x="3794534" y="563303"/>
            <a:ext cx="1992838" cy="199283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 descr="MH90029018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904824">
            <a:off x="523748" y="3917251"/>
            <a:ext cx="2411908" cy="241190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 descr="MH90023819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20650689">
            <a:off x="606639" y="615768"/>
            <a:ext cx="2411908" cy="241190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Obrázek 7" descr="MH90043682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0919597">
            <a:off x="6574081" y="1669837"/>
            <a:ext cx="2184098" cy="258737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95536" y="1268760"/>
            <a:ext cx="8748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Na jakou hlásku všechny obrázky začínají?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2636912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C000"/>
                </a:solidFill>
              </a:rPr>
              <a:t>U</a:t>
            </a:r>
            <a:endParaRPr lang="cs-CZ" sz="96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684584" y="1268760"/>
            <a:ext cx="10225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Vymyslíš i jiná slova, která danou hlásku obsahují?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9" grpId="1"/>
      <p:bldP spid="10" grpId="0"/>
      <p:bldP spid="10" grpId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1200" dirty="0"/>
          </a:p>
        </p:txBody>
      </p:sp>
      <p:pic>
        <p:nvPicPr>
          <p:cNvPr id="4" name="Zástupný symbol pro obsah 3" descr="man_pismena_u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-81901"/>
            <a:ext cx="5112568" cy="7039042"/>
          </a:xfrm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man_pismeno_ú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60648"/>
            <a:ext cx="4609270" cy="6346097"/>
          </a:xfrm>
        </p:spPr>
      </p:pic>
      <p:pic>
        <p:nvPicPr>
          <p:cNvPr id="5" name="Obrázek 4" descr="man_pismeno_ů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9141" y="260648"/>
            <a:ext cx="4634859" cy="6381328"/>
          </a:xfrm>
          <a:prstGeom prst="rect">
            <a:avLst/>
          </a:prstGeom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Obtáhni si jednotlivé tvary a vyzkoušej si písmena  U,u,ú,ů napsat.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537321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/>
              <a:t>U</a:t>
            </a:r>
            <a:r>
              <a:rPr lang="cs-CZ" sz="1600" dirty="0" smtClean="0"/>
              <a:t>_____________________________________________________________________________</a:t>
            </a:r>
          </a:p>
          <a:p>
            <a:pPr>
              <a:buNone/>
            </a:pPr>
            <a:endParaRPr lang="cs-CZ" sz="1600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u</a:t>
            </a:r>
            <a:r>
              <a:rPr lang="cs-CZ" sz="1600" dirty="0" smtClean="0"/>
              <a:t>______________________________________________________________________________</a:t>
            </a:r>
          </a:p>
          <a:p>
            <a:pPr>
              <a:buNone/>
            </a:pPr>
            <a:endParaRPr lang="cs-CZ" sz="1600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ú</a:t>
            </a:r>
            <a:r>
              <a:rPr lang="cs-CZ" sz="1600" dirty="0" smtClean="0"/>
              <a:t>______________________________________________________________________________</a:t>
            </a:r>
            <a:endParaRPr lang="cs-CZ" sz="1600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ů</a:t>
            </a:r>
            <a:r>
              <a:rPr lang="cs-CZ" sz="1600" dirty="0" smtClean="0"/>
              <a:t>______________________________________________________________________________</a:t>
            </a:r>
            <a:endParaRPr lang="cs-CZ" sz="1600" dirty="0"/>
          </a:p>
          <a:p>
            <a:pPr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Opakuj:</a:t>
            </a:r>
          </a:p>
          <a:p>
            <a:pPr>
              <a:buNone/>
            </a:pPr>
            <a:endParaRPr lang="cs-CZ" sz="1600" dirty="0"/>
          </a:p>
          <a:p>
            <a:pPr>
              <a:buNone/>
            </a:pPr>
            <a:r>
              <a:rPr lang="cs-CZ" sz="2000" b="1" dirty="0" smtClean="0"/>
              <a:t>A  O  U  P  S  L</a:t>
            </a:r>
            <a:r>
              <a:rPr lang="cs-CZ" sz="1600" dirty="0" smtClean="0"/>
              <a:t>________________________________________________________________</a:t>
            </a:r>
          </a:p>
          <a:p>
            <a:pPr>
              <a:buNone/>
            </a:pPr>
            <a:endParaRPr lang="cs-CZ" sz="1600" dirty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a   o  u p s </a:t>
            </a:r>
            <a:r>
              <a:rPr lang="cs-CZ" sz="2400" b="1" dirty="0" err="1" smtClean="0">
                <a:latin typeface="BatangChe" pitchFamily="49" charset="-127"/>
                <a:ea typeface="BatangChe" pitchFamily="49" charset="-127"/>
              </a:rPr>
              <a:t>l</a:t>
            </a:r>
            <a:r>
              <a:rPr lang="cs-CZ" sz="2400" b="1" dirty="0" err="1" smtClean="0"/>
              <a:t>m</a:t>
            </a:r>
            <a:r>
              <a:rPr lang="cs-CZ" sz="1600" dirty="0" smtClean="0"/>
              <a:t>______________________________________________________________</a:t>
            </a:r>
            <a:endParaRPr lang="cs-CZ" sz="1600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Nauč se s Dorotkou básničku.</a:t>
            </a:r>
            <a:br>
              <a:rPr lang="cs-CZ" sz="2400" dirty="0" smtClean="0"/>
            </a:br>
            <a:r>
              <a:rPr lang="cs-CZ" sz="2400" dirty="0" smtClean="0"/>
              <a:t>V básničce podtrhni všechna písmena U,u,</a:t>
            </a:r>
            <a:r>
              <a:rPr lang="cs-CZ" sz="2400" dirty="0" err="1" smtClean="0"/>
              <a:t>ú</a:t>
            </a:r>
            <a:r>
              <a:rPr lang="cs-CZ" sz="240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284984"/>
            <a:ext cx="4680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b="1" dirty="0" smtClean="0"/>
              <a:t>U hradu se </a:t>
            </a:r>
            <a:r>
              <a:rPr lang="cs-CZ" b="1" dirty="0" err="1" smtClean="0"/>
              <a:t>Uršulka</a:t>
            </a:r>
            <a:r>
              <a:rPr lang="cs-CZ" b="1" dirty="0" smtClean="0"/>
              <a:t> posadila</a:t>
            </a:r>
          </a:p>
          <a:p>
            <a:pPr>
              <a:buNone/>
            </a:pPr>
            <a:r>
              <a:rPr lang="cs-CZ" b="1" dirty="0" smtClean="0"/>
              <a:t>a lahodnou svačinku rozbalila.</a:t>
            </a:r>
          </a:p>
          <a:p>
            <a:pPr>
              <a:buNone/>
            </a:pPr>
            <a:r>
              <a:rPr lang="cs-CZ" b="1" dirty="0" smtClean="0"/>
              <a:t>S chutí snědla </a:t>
            </a:r>
            <a:r>
              <a:rPr lang="cs-CZ" b="1" dirty="0" err="1" smtClean="0"/>
              <a:t>uheráček</a:t>
            </a:r>
            <a:r>
              <a:rPr lang="cs-CZ" b="1" dirty="0" smtClean="0"/>
              <a:t>,</a:t>
            </a:r>
          </a:p>
          <a:p>
            <a:pPr>
              <a:buNone/>
            </a:pPr>
            <a:r>
              <a:rPr lang="cs-CZ" b="1" dirty="0" smtClean="0"/>
              <a:t>co přinesl v úterý strýček Mráček.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284984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U</a:t>
            </a:r>
            <a:r>
              <a:rPr lang="cs-CZ" b="1" dirty="0" smtClean="0"/>
              <a:t> hrad</a:t>
            </a:r>
            <a:r>
              <a:rPr lang="cs-CZ" b="1" dirty="0" smtClean="0">
                <a:solidFill>
                  <a:srgbClr val="C00000"/>
                </a:solidFill>
              </a:rPr>
              <a:t>u </a:t>
            </a:r>
            <a:r>
              <a:rPr lang="cs-CZ" b="1" dirty="0" smtClean="0"/>
              <a:t>se </a:t>
            </a:r>
            <a:r>
              <a:rPr lang="cs-CZ" b="1" dirty="0" err="1" smtClean="0">
                <a:solidFill>
                  <a:srgbClr val="C00000"/>
                </a:solidFill>
              </a:rPr>
              <a:t>U</a:t>
            </a:r>
            <a:r>
              <a:rPr lang="cs-CZ" b="1" dirty="0" err="1" smtClean="0"/>
              <a:t>rš</a:t>
            </a:r>
            <a:r>
              <a:rPr lang="cs-CZ" b="1" dirty="0" err="1" smtClean="0">
                <a:solidFill>
                  <a:srgbClr val="C00000"/>
                </a:solidFill>
              </a:rPr>
              <a:t>u</a:t>
            </a:r>
            <a:r>
              <a:rPr lang="cs-CZ" b="1" dirty="0" err="1" smtClean="0"/>
              <a:t>lka</a:t>
            </a:r>
            <a:r>
              <a:rPr lang="cs-CZ" b="1" dirty="0" smtClean="0"/>
              <a:t> posadila</a:t>
            </a:r>
          </a:p>
          <a:p>
            <a:pPr>
              <a:buNone/>
            </a:pPr>
            <a:r>
              <a:rPr lang="cs-CZ" b="1" dirty="0" smtClean="0"/>
              <a:t>a lahodno</a:t>
            </a:r>
            <a:r>
              <a:rPr lang="cs-CZ" b="1" dirty="0" smtClean="0">
                <a:solidFill>
                  <a:srgbClr val="C00000"/>
                </a:solidFill>
              </a:rPr>
              <a:t>u </a:t>
            </a:r>
            <a:r>
              <a:rPr lang="cs-CZ" b="1" dirty="0" smtClean="0"/>
              <a:t>svačink</a:t>
            </a:r>
            <a:r>
              <a:rPr lang="cs-CZ" b="1" dirty="0" smtClean="0">
                <a:solidFill>
                  <a:srgbClr val="C00000"/>
                </a:solidFill>
              </a:rPr>
              <a:t>u </a:t>
            </a:r>
            <a:r>
              <a:rPr lang="cs-CZ" b="1" dirty="0" smtClean="0"/>
              <a:t>rozbalila.</a:t>
            </a:r>
          </a:p>
          <a:p>
            <a:pPr>
              <a:buNone/>
            </a:pPr>
            <a:r>
              <a:rPr lang="cs-CZ" b="1" dirty="0" smtClean="0"/>
              <a:t>S ch</a:t>
            </a:r>
            <a:r>
              <a:rPr lang="cs-CZ" b="1" dirty="0" smtClean="0">
                <a:solidFill>
                  <a:srgbClr val="C00000"/>
                </a:solidFill>
              </a:rPr>
              <a:t>u</a:t>
            </a:r>
            <a:r>
              <a:rPr lang="cs-CZ" b="1" dirty="0" smtClean="0"/>
              <a:t>tí snědla </a:t>
            </a:r>
            <a:r>
              <a:rPr lang="cs-CZ" b="1" dirty="0" err="1" smtClean="0">
                <a:solidFill>
                  <a:srgbClr val="C00000"/>
                </a:solidFill>
              </a:rPr>
              <a:t>u</a:t>
            </a:r>
            <a:r>
              <a:rPr lang="cs-CZ" b="1" dirty="0" err="1" smtClean="0"/>
              <a:t>heráček</a:t>
            </a:r>
            <a:r>
              <a:rPr lang="cs-CZ" b="1" dirty="0" smtClean="0"/>
              <a:t>,</a:t>
            </a:r>
          </a:p>
          <a:p>
            <a:pPr>
              <a:buNone/>
            </a:pPr>
            <a:r>
              <a:rPr lang="cs-CZ" b="1" dirty="0" smtClean="0"/>
              <a:t>co přinesl v </a:t>
            </a:r>
            <a:r>
              <a:rPr lang="cs-CZ" b="1" dirty="0" smtClean="0">
                <a:solidFill>
                  <a:srgbClr val="C00000"/>
                </a:solidFill>
              </a:rPr>
              <a:t>ú</a:t>
            </a:r>
            <a:r>
              <a:rPr lang="cs-CZ" b="1" dirty="0" smtClean="0"/>
              <a:t>terý strýček Mráček.</a:t>
            </a:r>
          </a:p>
          <a:p>
            <a:endParaRPr lang="cs-CZ" dirty="0"/>
          </a:p>
        </p:txBody>
      </p:sp>
      <p:pic>
        <p:nvPicPr>
          <p:cNvPr id="8" name="Obrázek 7" descr="MH9003557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921561">
            <a:off x="3821303" y="1598184"/>
            <a:ext cx="2914228" cy="29142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MH9000129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493940">
            <a:off x="5988171" y="3962319"/>
            <a:ext cx="2487623" cy="24876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Čti s Dorotkou a pak samostatně.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16832"/>
            <a:ext cx="8229600" cy="4625609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sz="1200" dirty="0" smtClean="0"/>
          </a:p>
          <a:p>
            <a:pPr algn="just">
              <a:buNone/>
            </a:pP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 A       m       s        p       l       á       ú       m        U       L</a:t>
            </a:r>
          </a:p>
          <a:p>
            <a:pPr algn="just">
              <a:buNone/>
            </a:pPr>
            <a:endParaRPr lang="cs-CZ" sz="2800" b="1" dirty="0" smtClean="0">
              <a:latin typeface="Aparajita" pitchFamily="34" charset="0"/>
              <a:cs typeface="Aparajita" pitchFamily="34" charset="0"/>
            </a:endParaRPr>
          </a:p>
          <a:p>
            <a:pPr algn="just">
              <a:buNone/>
            </a:pPr>
            <a:endParaRPr lang="cs-CZ" sz="2800" b="1" dirty="0">
              <a:latin typeface="Aparajita" pitchFamily="34" charset="0"/>
              <a:cs typeface="Aparajita" pitchFamily="34" charset="0"/>
            </a:endParaRPr>
          </a:p>
          <a:p>
            <a:pPr algn="just">
              <a:buNone/>
            </a:pP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O        M       á       ú      o       a        L       S         A       U</a:t>
            </a:r>
          </a:p>
          <a:p>
            <a:pPr algn="just">
              <a:buNone/>
            </a:pPr>
            <a:endParaRPr lang="cs-CZ" sz="2800" b="1" dirty="0" smtClean="0">
              <a:latin typeface="Aparajita" pitchFamily="34" charset="0"/>
              <a:cs typeface="Aparajita" pitchFamily="34" charset="0"/>
            </a:endParaRPr>
          </a:p>
          <a:p>
            <a:pPr algn="just">
              <a:buNone/>
            </a:pPr>
            <a:endParaRPr lang="cs-CZ" sz="2800" b="1" dirty="0">
              <a:latin typeface="Aparajita" pitchFamily="34" charset="0"/>
              <a:cs typeface="Aparajita" pitchFamily="34" charset="0"/>
            </a:endParaRPr>
          </a:p>
          <a:p>
            <a:pPr algn="just">
              <a:buNone/>
            </a:pP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 U       L        S        A      M        L      P      s         o       ú </a:t>
            </a:r>
          </a:p>
          <a:p>
            <a:pPr algn="just">
              <a:buNone/>
            </a:pPr>
            <a:endParaRPr lang="cs-CZ" sz="2800" b="1" dirty="0" smtClean="0">
              <a:latin typeface="Aparajita" pitchFamily="34" charset="0"/>
              <a:cs typeface="Aparajita" pitchFamily="34" charset="0"/>
            </a:endParaRPr>
          </a:p>
          <a:p>
            <a:pPr algn="just">
              <a:buNone/>
            </a:pPr>
            <a:endParaRPr lang="cs-CZ" sz="2800" b="1" dirty="0">
              <a:latin typeface="Aparajita" pitchFamily="34" charset="0"/>
              <a:cs typeface="Aparajita" pitchFamily="34" charset="0"/>
            </a:endParaRPr>
          </a:p>
          <a:p>
            <a:pPr algn="just">
              <a:buNone/>
            </a:pP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  P       m      S        p     ú        u         l       a         o       é</a:t>
            </a:r>
          </a:p>
          <a:p>
            <a:pPr algn="just">
              <a:buNone/>
            </a:pPr>
            <a:endParaRPr lang="cs-CZ" sz="1200" dirty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Obrázek pojmenuj a pod obrázek označ slabiky. Zapiš písmeno U do správného políčka na mřížce.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48000" y="220486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048000" y="292494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048001" y="3789040"/>
          <a:ext cx="6095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048000" y="479715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048000" y="594928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MH9002907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484784"/>
            <a:ext cx="1115764" cy="1115764"/>
          </a:xfrm>
          <a:prstGeom prst="rect">
            <a:avLst/>
          </a:prstGeom>
        </p:spPr>
      </p:pic>
      <p:pic>
        <p:nvPicPr>
          <p:cNvPr id="10" name="Obrázek 9" descr="MH9003325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4149080"/>
            <a:ext cx="1080120" cy="1080120"/>
          </a:xfrm>
          <a:prstGeom prst="rect">
            <a:avLst/>
          </a:prstGeom>
        </p:spPr>
      </p:pic>
      <p:pic>
        <p:nvPicPr>
          <p:cNvPr id="11" name="Obrázek 10" descr="MH90037086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5157192"/>
            <a:ext cx="1187624" cy="1043608"/>
          </a:xfrm>
          <a:prstGeom prst="rect">
            <a:avLst/>
          </a:prstGeom>
        </p:spPr>
      </p:pic>
      <p:pic>
        <p:nvPicPr>
          <p:cNvPr id="12" name="Obrázek 11" descr="MH90040461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3429000"/>
            <a:ext cx="971600" cy="971600"/>
          </a:xfrm>
          <a:prstGeom prst="rect">
            <a:avLst/>
          </a:prstGeom>
        </p:spPr>
      </p:pic>
      <p:pic>
        <p:nvPicPr>
          <p:cNvPr id="13" name="Obrázek 12" descr="MH90029018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259632" y="2564904"/>
            <a:ext cx="1008112" cy="1008112"/>
          </a:xfrm>
          <a:prstGeom prst="rect">
            <a:avLst/>
          </a:prstGeom>
        </p:spPr>
      </p:pic>
      <p:sp>
        <p:nvSpPr>
          <p:cNvPr id="15" name="Elipsa 14"/>
          <p:cNvSpPr/>
          <p:nvPr/>
        </p:nvSpPr>
        <p:spPr>
          <a:xfrm>
            <a:off x="179512" y="4509120"/>
            <a:ext cx="216024" cy="288032"/>
          </a:xfrm>
          <a:prstGeom prst="ellipse">
            <a:avLst/>
          </a:prstGeom>
          <a:ln w="730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403648" y="3645024"/>
            <a:ext cx="216024" cy="288032"/>
          </a:xfrm>
          <a:prstGeom prst="ellipse">
            <a:avLst/>
          </a:prstGeom>
          <a:ln w="730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67544" y="2708920"/>
            <a:ext cx="216024" cy="288032"/>
          </a:xfrm>
          <a:prstGeom prst="ellipse">
            <a:avLst/>
          </a:prstGeom>
          <a:ln w="730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691680" y="3645024"/>
            <a:ext cx="216024" cy="288032"/>
          </a:xfrm>
          <a:prstGeom prst="ellipse">
            <a:avLst/>
          </a:prstGeom>
          <a:ln w="730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51720" y="5301208"/>
            <a:ext cx="216024" cy="288032"/>
          </a:xfrm>
          <a:prstGeom prst="ellipse">
            <a:avLst/>
          </a:prstGeom>
          <a:ln w="730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755576" y="4509120"/>
            <a:ext cx="216024" cy="288032"/>
          </a:xfrm>
          <a:prstGeom prst="ellipse">
            <a:avLst/>
          </a:prstGeom>
          <a:ln w="730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55576" y="6237312"/>
            <a:ext cx="216024" cy="288032"/>
          </a:xfrm>
          <a:prstGeom prst="ellipse">
            <a:avLst/>
          </a:prstGeom>
          <a:ln w="730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67544" y="6237312"/>
            <a:ext cx="216024" cy="288032"/>
          </a:xfrm>
          <a:prstGeom prst="ellipse">
            <a:avLst/>
          </a:prstGeom>
          <a:ln w="730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79512" y="6237312"/>
            <a:ext cx="216024" cy="288032"/>
          </a:xfrm>
          <a:prstGeom prst="ellipse">
            <a:avLst/>
          </a:prstGeom>
          <a:ln w="730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ínus 23"/>
          <p:cNvSpPr/>
          <p:nvPr/>
        </p:nvSpPr>
        <p:spPr>
          <a:xfrm>
            <a:off x="395536" y="4509120"/>
            <a:ext cx="360040" cy="360040"/>
          </a:xfrm>
          <a:prstGeom prst="mathMinus">
            <a:avLst/>
          </a:prstGeom>
          <a:ln w="698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ínus 24"/>
          <p:cNvSpPr/>
          <p:nvPr/>
        </p:nvSpPr>
        <p:spPr>
          <a:xfrm>
            <a:off x="1619672" y="5301208"/>
            <a:ext cx="360040" cy="360040"/>
          </a:xfrm>
          <a:prstGeom prst="mathMinus">
            <a:avLst/>
          </a:prstGeom>
          <a:ln w="698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372200" y="59492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39952" y="37890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48064" y="29249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940152" y="220486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172400" y="47971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</a:t>
            </a:r>
            <a:endParaRPr lang="cs-CZ" b="1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/>
      <p:bldP spid="27" grpId="0"/>
      <p:bldP spid="28" grpId="0"/>
      <p:bldP spid="29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Nezbedný kamarád Dorotky </a:t>
            </a:r>
            <a:r>
              <a:rPr lang="cs-CZ" sz="2400" dirty="0" err="1" smtClean="0"/>
              <a:t>Bertík</a:t>
            </a:r>
            <a:r>
              <a:rPr lang="cs-CZ" sz="2400" dirty="0" smtClean="0"/>
              <a:t> rozházel  Dorotčiny věci  po jejím domečku. Aby ji ulehčil </a:t>
            </a:r>
            <a:r>
              <a:rPr lang="cs-CZ" sz="2400" dirty="0" smtClean="0"/>
              <a:t>hledání, </a:t>
            </a:r>
            <a:r>
              <a:rPr lang="cs-CZ" sz="2400" dirty="0" smtClean="0"/>
              <a:t>napsal Dorotce, kde má hledat. Pomozte ji  zprávu přečíst.</a:t>
            </a:r>
            <a:endParaRPr lang="cs-CZ" sz="2400" dirty="0"/>
          </a:p>
        </p:txBody>
      </p:sp>
      <p:pic>
        <p:nvPicPr>
          <p:cNvPr id="7" name="Obrázek 6" descr="MH90029005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1628800"/>
            <a:ext cx="1800200" cy="1800200"/>
          </a:xfrm>
          <a:prstGeom prst="rect">
            <a:avLst/>
          </a:prstGeom>
        </p:spPr>
      </p:pic>
      <p:pic>
        <p:nvPicPr>
          <p:cNvPr id="10" name="Obrázek 9" descr="MH90030151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1628800"/>
            <a:ext cx="1944216" cy="1944216"/>
          </a:xfrm>
          <a:prstGeom prst="rect">
            <a:avLst/>
          </a:prstGeom>
        </p:spPr>
      </p:pic>
      <p:pic>
        <p:nvPicPr>
          <p:cNvPr id="12" name="Obrázek 11" descr="MH9002961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6" y="4581128"/>
            <a:ext cx="1691828" cy="1691828"/>
          </a:xfrm>
          <a:prstGeom prst="rect">
            <a:avLst/>
          </a:prstGeom>
        </p:spPr>
      </p:pic>
      <p:pic>
        <p:nvPicPr>
          <p:cNvPr id="13" name="Obrázek 12" descr="MH90035237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7020272" y="4653136"/>
            <a:ext cx="1728192" cy="1728192"/>
          </a:xfrm>
          <a:prstGeom prst="rect">
            <a:avLst/>
          </a:prstGeom>
        </p:spPr>
      </p:pic>
      <p:pic>
        <p:nvPicPr>
          <p:cNvPr id="14" name="Obrázek 13" descr="MH90044170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3568" y="4725144"/>
            <a:ext cx="1656184" cy="1656184"/>
          </a:xfrm>
          <a:prstGeom prst="rect">
            <a:avLst/>
          </a:prstGeom>
        </p:spPr>
      </p:pic>
      <p:pic>
        <p:nvPicPr>
          <p:cNvPr id="15" name="Obrázek 14" descr="MH90044172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1556792"/>
            <a:ext cx="1872208" cy="1872208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5940152" y="558924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573325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263691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99792" y="263691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MH90029045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4005064"/>
            <a:ext cx="1907852" cy="1907852"/>
          </a:xfrm>
          <a:prstGeom prst="rect">
            <a:avLst/>
          </a:prstGeom>
        </p:spPr>
      </p:pic>
      <p:pic>
        <p:nvPicPr>
          <p:cNvPr id="5" name="Obrázek 4" descr="MH9003515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620688"/>
            <a:ext cx="1800200" cy="1800200"/>
          </a:xfrm>
          <a:prstGeom prst="rect">
            <a:avLst/>
          </a:prstGeom>
        </p:spPr>
      </p:pic>
      <p:pic>
        <p:nvPicPr>
          <p:cNvPr id="6" name="Obrázek 5" descr="MH9002521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3861048"/>
            <a:ext cx="2016224" cy="2016224"/>
          </a:xfrm>
          <a:prstGeom prst="rect">
            <a:avLst/>
          </a:prstGeom>
        </p:spPr>
      </p:pic>
      <p:pic>
        <p:nvPicPr>
          <p:cNvPr id="7" name="Obrázek 6" descr="MH90011333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23928" y="692696"/>
            <a:ext cx="1800200" cy="1800200"/>
          </a:xfrm>
          <a:prstGeom prst="rect">
            <a:avLst/>
          </a:prstGeom>
        </p:spPr>
      </p:pic>
      <p:pic>
        <p:nvPicPr>
          <p:cNvPr id="8" name="Obrázek 7" descr="MH90004865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20272" y="692696"/>
            <a:ext cx="1800200" cy="1800200"/>
          </a:xfrm>
          <a:prstGeom prst="rect">
            <a:avLst/>
          </a:prstGeom>
        </p:spPr>
      </p:pic>
      <p:pic>
        <p:nvPicPr>
          <p:cNvPr id="9" name="Obrázek 8" descr="MH90001677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1560" y="4005064"/>
            <a:ext cx="1656184" cy="165618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228184" y="515719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1772816"/>
            <a:ext cx="576064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494116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1772816"/>
            <a:ext cx="720080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JSI ŠIKULKA!!!</a:t>
            </a:r>
            <a:endParaRPr lang="cs-CZ" dirty="0"/>
          </a:p>
        </p:txBody>
      </p:sp>
      <p:pic>
        <p:nvPicPr>
          <p:cNvPr id="4" name="Zástupný symbol pro obsah 3" descr="Obrázek1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980728"/>
            <a:ext cx="6164858" cy="462597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87624" y="580526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MNOU!!!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eselý obličej 5">
            <a:hlinkClick r:id="rId3"/>
          </p:cNvPr>
          <p:cNvSpPr/>
          <p:nvPr/>
        </p:nvSpPr>
        <p:spPr>
          <a:xfrm>
            <a:off x="7020272" y="5805264"/>
            <a:ext cx="504056" cy="576064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200" dirty="0" smtClean="0">
                <a:solidFill>
                  <a:srgbClr val="0070C0"/>
                </a:solidFill>
              </a:rPr>
              <a:t>archiv autora</a:t>
            </a:r>
          </a:p>
          <a:p>
            <a:r>
              <a:rPr lang="cs-CZ" sz="1200" dirty="0" smtClean="0">
                <a:solidFill>
                  <a:srgbClr val="0070C0"/>
                </a:solidFill>
                <a:hlinkClick r:id="rId2"/>
              </a:rPr>
              <a:t>http://www.</a:t>
            </a:r>
            <a:r>
              <a:rPr lang="cs-CZ" sz="1200" dirty="0" err="1" smtClean="0">
                <a:solidFill>
                  <a:srgbClr val="0070C0"/>
                </a:solidFill>
                <a:hlinkClick r:id="rId2"/>
              </a:rPr>
              <a:t>datakabinet.cz</a:t>
            </a:r>
            <a:r>
              <a:rPr lang="cs-CZ" sz="1200" dirty="0" smtClean="0">
                <a:solidFill>
                  <a:srgbClr val="0070C0"/>
                </a:solidFill>
                <a:hlinkClick r:id="rId2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2"/>
              </a:rPr>
              <a:t>cs</a:t>
            </a:r>
            <a:r>
              <a:rPr lang="cs-CZ" sz="1200" dirty="0" smtClean="0">
                <a:solidFill>
                  <a:srgbClr val="0070C0"/>
                </a:solidFill>
                <a:hlinkClick r:id="rId2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2"/>
              </a:rPr>
              <a:t>Vyukove</a:t>
            </a:r>
            <a:r>
              <a:rPr lang="cs-CZ" sz="1200" dirty="0" smtClean="0">
                <a:solidFill>
                  <a:srgbClr val="0070C0"/>
                </a:solidFill>
                <a:hlinkClick r:id="rId2"/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  <a:hlinkClick r:id="rId2"/>
              </a:rPr>
              <a:t>materialy</a:t>
            </a:r>
            <a:r>
              <a:rPr lang="cs-CZ" sz="1200" dirty="0" smtClean="0">
                <a:solidFill>
                  <a:srgbClr val="0070C0"/>
                </a:solidFill>
                <a:hlinkClick r:id="rId2"/>
              </a:rPr>
              <a:t>-a-data/Jazyk-a-</a:t>
            </a:r>
            <a:r>
              <a:rPr lang="cs-CZ" sz="1200" dirty="0" err="1" smtClean="0">
                <a:solidFill>
                  <a:srgbClr val="0070C0"/>
                </a:solidFill>
                <a:hlinkClick r:id="rId2"/>
              </a:rPr>
              <a:t>jazykova</a:t>
            </a:r>
            <a:r>
              <a:rPr lang="cs-CZ" sz="1200" dirty="0" smtClean="0">
                <a:solidFill>
                  <a:srgbClr val="0070C0"/>
                </a:solidFill>
                <a:hlinkClick r:id="rId2"/>
              </a:rPr>
              <a:t>-komunikace/</a:t>
            </a:r>
            <a:r>
              <a:rPr lang="cs-CZ" sz="1200" dirty="0" err="1" smtClean="0">
                <a:solidFill>
                  <a:srgbClr val="0070C0"/>
                </a:solidFill>
                <a:hlinkClick r:id="rId2"/>
              </a:rPr>
              <a:t>Obrazove</a:t>
            </a:r>
            <a:r>
              <a:rPr lang="cs-CZ" sz="1200" dirty="0" smtClean="0">
                <a:solidFill>
                  <a:srgbClr val="0070C0"/>
                </a:solidFill>
                <a:hlinkClick r:id="rId2"/>
              </a:rPr>
              <a:t>-karty/</a:t>
            </a:r>
            <a:r>
              <a:rPr lang="cs-CZ" sz="1200" dirty="0" err="1" smtClean="0">
                <a:solidFill>
                  <a:srgbClr val="0070C0"/>
                </a:solidFill>
                <a:hlinkClick r:id="rId2"/>
              </a:rPr>
              <a:t>Pismeno</a:t>
            </a:r>
            <a:r>
              <a:rPr lang="cs-CZ" sz="1200" dirty="0" smtClean="0">
                <a:solidFill>
                  <a:srgbClr val="0070C0"/>
                </a:solidFill>
                <a:hlinkClick r:id="rId2"/>
              </a:rPr>
              <a:t>-u.</a:t>
            </a:r>
            <a:r>
              <a:rPr lang="cs-CZ" sz="1200" dirty="0" err="1" smtClean="0">
                <a:solidFill>
                  <a:srgbClr val="0070C0"/>
                </a:solidFill>
                <a:hlinkClick r:id="rId2"/>
              </a:rPr>
              <a:t>html</a:t>
            </a:r>
            <a:endParaRPr lang="cs-CZ" sz="1200" dirty="0" smtClean="0">
              <a:solidFill>
                <a:srgbClr val="0070C0"/>
              </a:solidFill>
            </a:endParaRPr>
          </a:p>
          <a:p>
            <a:r>
              <a:rPr lang="cs-CZ" sz="1200" dirty="0" smtClean="0">
                <a:solidFill>
                  <a:srgbClr val="0070C0"/>
                </a:solidFill>
                <a:hlinkClick r:id="rId3"/>
              </a:rPr>
              <a:t>http://www.</a:t>
            </a:r>
            <a:r>
              <a:rPr lang="cs-CZ" sz="1200" dirty="0" err="1" smtClean="0">
                <a:solidFill>
                  <a:srgbClr val="0070C0"/>
                </a:solidFill>
                <a:hlinkClick r:id="rId3"/>
              </a:rPr>
              <a:t>datakabinet.cz</a:t>
            </a:r>
            <a:r>
              <a:rPr lang="cs-CZ" sz="1200" dirty="0" smtClean="0">
                <a:solidFill>
                  <a:srgbClr val="0070C0"/>
                </a:solidFill>
                <a:hlinkClick r:id="rId3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3"/>
              </a:rPr>
              <a:t>cs</a:t>
            </a:r>
            <a:r>
              <a:rPr lang="cs-CZ" sz="1200" dirty="0" smtClean="0">
                <a:solidFill>
                  <a:srgbClr val="0070C0"/>
                </a:solidFill>
                <a:hlinkClick r:id="rId3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3"/>
              </a:rPr>
              <a:t>Vyukove</a:t>
            </a:r>
            <a:r>
              <a:rPr lang="cs-CZ" sz="1200" dirty="0" smtClean="0">
                <a:solidFill>
                  <a:srgbClr val="0070C0"/>
                </a:solidFill>
                <a:hlinkClick r:id="rId3"/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  <a:hlinkClick r:id="rId3"/>
              </a:rPr>
              <a:t>materialy</a:t>
            </a:r>
            <a:r>
              <a:rPr lang="cs-CZ" sz="1200" dirty="0" smtClean="0">
                <a:solidFill>
                  <a:srgbClr val="0070C0"/>
                </a:solidFill>
                <a:hlinkClick r:id="rId3"/>
              </a:rPr>
              <a:t>-a-data/Jazyk-a-</a:t>
            </a:r>
            <a:r>
              <a:rPr lang="cs-CZ" sz="1200" dirty="0" err="1" smtClean="0">
                <a:solidFill>
                  <a:srgbClr val="0070C0"/>
                </a:solidFill>
                <a:hlinkClick r:id="rId3"/>
              </a:rPr>
              <a:t>jazykova</a:t>
            </a:r>
            <a:r>
              <a:rPr lang="cs-CZ" sz="1200" dirty="0" smtClean="0">
                <a:solidFill>
                  <a:srgbClr val="0070C0"/>
                </a:solidFill>
                <a:hlinkClick r:id="rId3"/>
              </a:rPr>
              <a:t>-komunikace/</a:t>
            </a:r>
            <a:r>
              <a:rPr lang="cs-CZ" sz="1200" dirty="0" err="1" smtClean="0">
                <a:solidFill>
                  <a:srgbClr val="0070C0"/>
                </a:solidFill>
                <a:hlinkClick r:id="rId3"/>
              </a:rPr>
              <a:t>Obrazove</a:t>
            </a:r>
            <a:r>
              <a:rPr lang="cs-CZ" sz="1200" dirty="0" smtClean="0">
                <a:solidFill>
                  <a:srgbClr val="0070C0"/>
                </a:solidFill>
                <a:hlinkClick r:id="rId3"/>
              </a:rPr>
              <a:t>-karty/</a:t>
            </a:r>
            <a:r>
              <a:rPr lang="cs-CZ" sz="1200" dirty="0" err="1" smtClean="0">
                <a:solidFill>
                  <a:srgbClr val="0070C0"/>
                </a:solidFill>
                <a:hlinkClick r:id="rId3"/>
              </a:rPr>
              <a:t>Pismeno</a:t>
            </a:r>
            <a:r>
              <a:rPr lang="cs-CZ" sz="1200" dirty="0" smtClean="0">
                <a:solidFill>
                  <a:srgbClr val="0070C0"/>
                </a:solidFill>
                <a:hlinkClick r:id="rId3"/>
              </a:rPr>
              <a:t>-u-1.html</a:t>
            </a:r>
            <a:endParaRPr lang="cs-CZ" sz="1200" dirty="0" smtClean="0">
              <a:solidFill>
                <a:srgbClr val="0070C0"/>
              </a:solidFill>
            </a:endParaRPr>
          </a:p>
          <a:p>
            <a:r>
              <a:rPr lang="cs-CZ" sz="1200" dirty="0" smtClean="0">
                <a:solidFill>
                  <a:srgbClr val="0070C0"/>
                </a:solidFill>
                <a:hlinkClick r:id="rId4"/>
              </a:rPr>
              <a:t>http://www.</a:t>
            </a:r>
            <a:r>
              <a:rPr lang="cs-CZ" sz="1200" dirty="0" err="1" smtClean="0">
                <a:solidFill>
                  <a:srgbClr val="0070C0"/>
                </a:solidFill>
                <a:hlinkClick r:id="rId4"/>
              </a:rPr>
              <a:t>datakabinet.cz</a:t>
            </a:r>
            <a:r>
              <a:rPr lang="cs-CZ" sz="1200" dirty="0" smtClean="0">
                <a:solidFill>
                  <a:srgbClr val="0070C0"/>
                </a:solidFill>
                <a:hlinkClick r:id="rId4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4"/>
              </a:rPr>
              <a:t>cs</a:t>
            </a:r>
            <a:r>
              <a:rPr lang="cs-CZ" sz="1200" dirty="0" smtClean="0">
                <a:solidFill>
                  <a:srgbClr val="0070C0"/>
                </a:solidFill>
                <a:hlinkClick r:id="rId4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4"/>
              </a:rPr>
              <a:t>Vyukove</a:t>
            </a:r>
            <a:r>
              <a:rPr lang="cs-CZ" sz="1200" dirty="0" smtClean="0">
                <a:solidFill>
                  <a:srgbClr val="0070C0"/>
                </a:solidFill>
                <a:hlinkClick r:id="rId4"/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  <a:hlinkClick r:id="rId4"/>
              </a:rPr>
              <a:t>materialy</a:t>
            </a:r>
            <a:r>
              <a:rPr lang="cs-CZ" sz="1200" dirty="0" smtClean="0">
                <a:solidFill>
                  <a:srgbClr val="0070C0"/>
                </a:solidFill>
                <a:hlinkClick r:id="rId4"/>
              </a:rPr>
              <a:t>-a-data/Jazyk-a-</a:t>
            </a:r>
            <a:r>
              <a:rPr lang="cs-CZ" sz="1200" dirty="0" err="1" smtClean="0">
                <a:solidFill>
                  <a:srgbClr val="0070C0"/>
                </a:solidFill>
                <a:hlinkClick r:id="rId4"/>
              </a:rPr>
              <a:t>jazykova</a:t>
            </a:r>
            <a:r>
              <a:rPr lang="cs-CZ" sz="1200" dirty="0" smtClean="0">
                <a:solidFill>
                  <a:srgbClr val="0070C0"/>
                </a:solidFill>
                <a:hlinkClick r:id="rId4"/>
              </a:rPr>
              <a:t>-komunikace/</a:t>
            </a:r>
            <a:r>
              <a:rPr lang="cs-CZ" sz="1200" dirty="0" err="1" smtClean="0">
                <a:solidFill>
                  <a:srgbClr val="0070C0"/>
                </a:solidFill>
                <a:hlinkClick r:id="rId4"/>
              </a:rPr>
              <a:t>Obrazove</a:t>
            </a:r>
            <a:r>
              <a:rPr lang="cs-CZ" sz="1200" dirty="0" smtClean="0">
                <a:solidFill>
                  <a:srgbClr val="0070C0"/>
                </a:solidFill>
                <a:hlinkClick r:id="rId4"/>
              </a:rPr>
              <a:t>-karty/</a:t>
            </a:r>
            <a:r>
              <a:rPr lang="cs-CZ" sz="1200" dirty="0" err="1" smtClean="0">
                <a:solidFill>
                  <a:srgbClr val="0070C0"/>
                </a:solidFill>
                <a:hlinkClick r:id="rId4"/>
              </a:rPr>
              <a:t>Pismena</a:t>
            </a:r>
            <a:r>
              <a:rPr lang="cs-CZ" sz="1200" dirty="0" smtClean="0">
                <a:solidFill>
                  <a:srgbClr val="0070C0"/>
                </a:solidFill>
                <a:hlinkClick r:id="rId4"/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  <a:hlinkClick r:id="rId4"/>
              </a:rPr>
              <a:t>Uu.html</a:t>
            </a:r>
            <a:endParaRPr lang="cs-CZ" sz="1200" dirty="0" smtClean="0">
              <a:solidFill>
                <a:srgbClr val="0070C0"/>
              </a:solidFill>
            </a:endParaRPr>
          </a:p>
          <a:p>
            <a:r>
              <a:rPr lang="cs-CZ" sz="1200" dirty="0" smtClean="0">
                <a:solidFill>
                  <a:srgbClr val="0070C0"/>
                </a:solidFill>
                <a:hlinkClick r:id="rId5"/>
              </a:rPr>
              <a:t>http://www.</a:t>
            </a:r>
            <a:r>
              <a:rPr lang="cs-CZ" sz="1200" dirty="0" err="1" smtClean="0">
                <a:solidFill>
                  <a:srgbClr val="0070C0"/>
                </a:solidFill>
                <a:hlinkClick r:id="rId5"/>
              </a:rPr>
              <a:t>youtube.com</a:t>
            </a:r>
            <a:r>
              <a:rPr lang="cs-CZ" sz="1200" dirty="0" smtClean="0">
                <a:solidFill>
                  <a:srgbClr val="0070C0"/>
                </a:solidFill>
                <a:hlinkClick r:id="rId5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5"/>
              </a:rPr>
              <a:t>watch</a:t>
            </a:r>
            <a:r>
              <a:rPr lang="cs-CZ" sz="1200" dirty="0" smtClean="0">
                <a:solidFill>
                  <a:srgbClr val="0070C0"/>
                </a:solidFill>
                <a:hlinkClick r:id="rId5"/>
              </a:rPr>
              <a:t>?v=1f54CYTpDp4&amp;feature=</a:t>
            </a:r>
            <a:r>
              <a:rPr lang="cs-CZ" sz="1200" dirty="0" err="1" smtClean="0">
                <a:solidFill>
                  <a:srgbClr val="0070C0"/>
                </a:solidFill>
                <a:hlinkClick r:id="rId5"/>
              </a:rPr>
              <a:t>fvwrel</a:t>
            </a:r>
            <a:endParaRPr lang="cs-CZ" sz="1200" dirty="0" smtClean="0">
              <a:solidFill>
                <a:srgbClr val="0070C0"/>
              </a:solidFill>
            </a:endParaRPr>
          </a:p>
          <a:p>
            <a:r>
              <a:rPr lang="cs-CZ" sz="1200" dirty="0" smtClean="0">
                <a:hlinkClick r:id="rId6"/>
              </a:rPr>
              <a:t>http://christianbackgrounds.info/smile-pictures-wallpapers/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=umyvadlo&amp;ex=1#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:MC900290452|</a:t>
            </a:r>
            <a:r>
              <a:rPr lang="cs-CZ" sz="1200" dirty="0" err="1" smtClean="0">
                <a:hlinkClick r:id="rId7"/>
              </a:rPr>
              <a:t>mt</a:t>
            </a:r>
            <a:r>
              <a:rPr lang="cs-CZ" sz="1200" dirty="0" smtClean="0">
                <a:hlinkClick r:id="rId7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solidFill>
                  <a:srgbClr val="FF0000"/>
                </a:solidFill>
                <a:hlinkClick r:id="rId8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=jablko&amp;ex=1#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:MC900441708|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9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=hru%C5%A1ka&amp;ex=1#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:MC900296182|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00B0F0"/>
                </a:solidFill>
                <a:hlinkClick r:id="rId10"/>
              </a:rPr>
              <a:t>http://office.</a:t>
            </a:r>
            <a:r>
              <a:rPr lang="cs-CZ" sz="1200" dirty="0" err="1" smtClean="0">
                <a:solidFill>
                  <a:srgbClr val="00B0F0"/>
                </a:solidFill>
                <a:hlinkClick r:id="rId10"/>
              </a:rPr>
              <a:t>microsoft.com</a:t>
            </a:r>
            <a:r>
              <a:rPr lang="cs-CZ" sz="1200" dirty="0" smtClean="0">
                <a:solidFill>
                  <a:srgbClr val="00B0F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00B0F0"/>
                </a:solidFill>
                <a:hlinkClick r:id="rId10"/>
              </a:rPr>
              <a:t>cs</a:t>
            </a:r>
            <a:r>
              <a:rPr lang="cs-CZ" sz="1200" dirty="0" smtClean="0">
                <a:solidFill>
                  <a:srgbClr val="00B0F0"/>
                </a:solidFill>
                <a:hlinkClick r:id="rId10"/>
              </a:rPr>
              <a:t>-</a:t>
            </a:r>
            <a:r>
              <a:rPr lang="cs-CZ" sz="1200" dirty="0" err="1" smtClean="0">
                <a:solidFill>
                  <a:srgbClr val="00B0F0"/>
                </a:solidFill>
                <a:hlinkClick r:id="rId10"/>
              </a:rPr>
              <a:t>cz</a:t>
            </a:r>
            <a:r>
              <a:rPr lang="cs-CZ" sz="1200" dirty="0" smtClean="0">
                <a:solidFill>
                  <a:srgbClr val="00B0F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00B0F0"/>
                </a:solidFill>
                <a:hlinkClick r:id="rId10"/>
              </a:rPr>
              <a:t>images</a:t>
            </a:r>
            <a:r>
              <a:rPr lang="cs-CZ" sz="1200" dirty="0" smtClean="0">
                <a:solidFill>
                  <a:srgbClr val="00B0F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00B0F0"/>
                </a:solidFill>
                <a:hlinkClick r:id="rId10"/>
              </a:rPr>
              <a:t>results.aspx</a:t>
            </a:r>
            <a:r>
              <a:rPr lang="cs-CZ" sz="1200" dirty="0" smtClean="0">
                <a:solidFill>
                  <a:srgbClr val="00B0F0"/>
                </a:solidFill>
                <a:hlinkClick r:id="rId10"/>
              </a:rPr>
              <a:t>?</a:t>
            </a:r>
            <a:r>
              <a:rPr lang="cs-CZ" sz="1200" dirty="0" err="1" smtClean="0">
                <a:solidFill>
                  <a:srgbClr val="00B0F0"/>
                </a:solidFill>
                <a:hlinkClick r:id="rId10"/>
              </a:rPr>
              <a:t>qu</a:t>
            </a:r>
            <a:r>
              <a:rPr lang="cs-CZ" sz="1200" dirty="0" smtClean="0">
                <a:solidFill>
                  <a:srgbClr val="00B0F0"/>
                </a:solidFill>
                <a:hlinkClick r:id="rId10"/>
              </a:rPr>
              <a:t>=pero&amp;ex=1#</a:t>
            </a:r>
            <a:r>
              <a:rPr lang="cs-CZ" sz="1200" dirty="0" err="1" smtClean="0">
                <a:solidFill>
                  <a:srgbClr val="00B0F0"/>
                </a:solidFill>
                <a:hlinkClick r:id="rId10"/>
              </a:rPr>
              <a:t>ai</a:t>
            </a:r>
            <a:r>
              <a:rPr lang="cs-CZ" sz="1200" dirty="0" smtClean="0">
                <a:solidFill>
                  <a:srgbClr val="00B0F0"/>
                </a:solidFill>
                <a:hlinkClick r:id="rId10"/>
              </a:rPr>
              <a:t>:MC900441726|</a:t>
            </a:r>
            <a:endParaRPr lang="cs-CZ" sz="1200" dirty="0" smtClean="0">
              <a:solidFill>
                <a:srgbClr val="00B0F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=hodinky&amp;ex=1#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:MC900016775|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=televize&amp;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sc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=1#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:MC900048652|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pono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%C5%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BEky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&amp;ex=1#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:MC900351512|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=br%C3%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BDle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&amp;ex=1#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:MC900252117|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=svetr&amp;ex=1#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:MC900113336|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=postel&amp;ex=1#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:MC900352376|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=kniha&amp;ex=1#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:MC900290053|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st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%C5%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AFl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&amp;ex=1#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:MC900301514|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=rty&amp;ex=1#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:MC900290188|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=ku%C5%99e&amp;ex=1#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:MC900404613|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=tabule&amp;ex=1#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:MC900370868|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=sud&amp;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sc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=1#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:MC900290763|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3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3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3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3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3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3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3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3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3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3"/>
              </a:rPr>
              <a:t>=m%C3%A1ma&amp;ex=1#</a:t>
            </a:r>
            <a:r>
              <a:rPr lang="cs-CZ" sz="1200" dirty="0" err="1" smtClean="0">
                <a:solidFill>
                  <a:srgbClr val="FF0000"/>
                </a:solidFill>
                <a:hlinkClick r:id="rId23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3"/>
              </a:rPr>
              <a:t>:MC900332590|</a:t>
            </a:r>
            <a:r>
              <a:rPr lang="cs-CZ" sz="1200" dirty="0" err="1" smtClean="0">
                <a:solidFill>
                  <a:srgbClr val="FF0000"/>
                </a:solidFill>
                <a:hlinkClick r:id="rId23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23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4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4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4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4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4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4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4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4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4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4"/>
              </a:rPr>
              <a:t>=panenka&amp;ex=1#</a:t>
            </a:r>
            <a:r>
              <a:rPr lang="cs-CZ" sz="1200" dirty="0" err="1" smtClean="0">
                <a:solidFill>
                  <a:srgbClr val="FF0000"/>
                </a:solidFill>
                <a:hlinkClick r:id="rId24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4"/>
              </a:rPr>
              <a:t>:MC900355711|</a:t>
            </a:r>
            <a:r>
              <a:rPr lang="cs-CZ" sz="1200" dirty="0" err="1" smtClean="0">
                <a:solidFill>
                  <a:srgbClr val="FF0000"/>
                </a:solidFill>
                <a:hlinkClick r:id="rId24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24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5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5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5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5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5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5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5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5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5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5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25"/>
              </a:rPr>
              <a:t>sal</a:t>
            </a:r>
            <a:r>
              <a:rPr lang="cs-CZ" sz="1200" dirty="0" smtClean="0">
                <a:solidFill>
                  <a:srgbClr val="FF0000"/>
                </a:solidFill>
                <a:hlinkClick r:id="rId25"/>
              </a:rPr>
              <a:t>%C3%A1m&amp;ex=1#</a:t>
            </a:r>
            <a:r>
              <a:rPr lang="cs-CZ" sz="1200" dirty="0" err="1" smtClean="0">
                <a:solidFill>
                  <a:srgbClr val="FF0000"/>
                </a:solidFill>
                <a:hlinkClick r:id="rId25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5"/>
              </a:rPr>
              <a:t>:MC900012950|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6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6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6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6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6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6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26"/>
              </a:rPr>
              <a:t>ufo</a:t>
            </a:r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&amp;ex=1#</a:t>
            </a:r>
            <a:r>
              <a:rPr lang="cs-CZ" sz="1200" dirty="0" err="1" smtClean="0">
                <a:solidFill>
                  <a:srgbClr val="FF0000"/>
                </a:solidFill>
                <a:hlinkClick r:id="rId26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:MC900045153|</a:t>
            </a:r>
            <a:r>
              <a:rPr lang="cs-CZ" sz="1200" dirty="0" err="1" smtClean="0">
                <a:solidFill>
                  <a:srgbClr val="FF0000"/>
                </a:solidFill>
                <a:hlinkClick r:id="rId26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26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7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7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7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7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7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7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7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7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7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7"/>
              </a:rPr>
              <a:t>=ucho&amp;ex=1#</a:t>
            </a:r>
            <a:r>
              <a:rPr lang="cs-CZ" sz="1200" dirty="0" err="1" smtClean="0">
                <a:solidFill>
                  <a:srgbClr val="FF0000"/>
                </a:solidFill>
                <a:hlinkClick r:id="rId27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7"/>
              </a:rPr>
              <a:t>:MC900238192|</a:t>
            </a:r>
            <a:r>
              <a:rPr lang="cs-CZ" sz="1200" dirty="0" err="1" smtClean="0">
                <a:solidFill>
                  <a:srgbClr val="FF0000"/>
                </a:solidFill>
                <a:hlinkClick r:id="rId27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27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/>
          </a:p>
          <a:p>
            <a:endParaRPr lang="cs-CZ" sz="1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175</TotalTime>
  <Words>439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</vt:lpstr>
      <vt:lpstr>Snímek 1</vt:lpstr>
      <vt:lpstr>ANOTACE</vt:lpstr>
      <vt:lpstr>Snímek 3</vt:lpstr>
      <vt:lpstr>Snímek 4</vt:lpstr>
      <vt:lpstr>Snímek 5</vt:lpstr>
      <vt:lpstr>Obtáhni si jednotlivé tvary a vyzkoušej si písmena  U,u,ú,ů napsat.</vt:lpstr>
      <vt:lpstr>Nauč se s Dorotkou básničku. V básničce podtrhni všechna písmena U,u,ú.</vt:lpstr>
      <vt:lpstr>Čti s Dorotkou a pak samostatně.</vt:lpstr>
      <vt:lpstr>Obrázek pojmenuj a pod obrázek označ slabiky. Zapiš písmeno U do správného políčka na mřížce.</vt:lpstr>
      <vt:lpstr>Nezbedný kamarád Dorotky Bertík rozházel  Dorotčiny věci  po jejím domečku. Aby ji ulehčil hledání, napsal Dorotce, kde má hledat. Pomozte ji  zprávu přečíst.</vt:lpstr>
      <vt:lpstr>Snímek 11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30</cp:revision>
  <dcterms:created xsi:type="dcterms:W3CDTF">2012-07-30T14:10:35Z</dcterms:created>
  <dcterms:modified xsi:type="dcterms:W3CDTF">2013-09-02T14:43:30Z</dcterms:modified>
</cp:coreProperties>
</file>