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200" smtClean="0"/>
            <a:t> </a:t>
          </a:r>
          <a:r>
            <a:rPr lang="cs-CZ" sz="1200" smtClean="0"/>
            <a:t>VY_32_INOVACE_12_11    </a:t>
          </a:r>
          <a:r>
            <a:rPr lang="cs-CZ" sz="1200" dirty="0" smtClean="0"/>
            <a:t>Vyvození hlásky a písmene 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3262E3-1FB9-46B6-B5B3-89752695D30B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969880E-5061-42F8-B3CF-A1AC94DCC746}" type="presOf" srcId="{ABD4D77B-BA54-4DFB-A762-4C734220F9AA}" destId="{A6703DA5-6D74-4C8B-9C82-31DC93531BC2}" srcOrd="1" destOrd="0" presId="urn:microsoft.com/office/officeart/2005/8/layout/target3"/>
    <dgm:cxn modelId="{6C83A627-7729-49AF-BAC1-7BAC26CE7697}" type="presOf" srcId="{A4836DAF-3E6B-4198-A089-B3C0D0384F2B}" destId="{4F0AD45D-7E6A-4C4A-90DF-90E27C4B175D}" srcOrd="0" destOrd="0" presId="urn:microsoft.com/office/officeart/2005/8/layout/target3"/>
    <dgm:cxn modelId="{6AB0A986-D75F-45A3-9049-1B617A39B715}" type="presOf" srcId="{DAAD5A11-3EBC-47AE-AB1C-4F1B938732A7}" destId="{2D933DCE-BBEA-46A5-98BC-CA41A7DBB761}" srcOrd="0" destOrd="0" presId="urn:microsoft.com/office/officeart/2005/8/layout/target3"/>
    <dgm:cxn modelId="{BD2D0912-F0F3-4CDB-83B3-D2FBCFEA9C2E}" type="presOf" srcId="{1D895EAB-76A7-41C6-9C6C-7D303AD4C23C}" destId="{347D85BD-7382-4413-9298-D06CC996458A}" srcOrd="0" destOrd="0" presId="urn:microsoft.com/office/officeart/2005/8/layout/target3"/>
    <dgm:cxn modelId="{B8B6F197-416D-4565-9ADD-3A8457AAF7AB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C5932A6A-D8BB-4B07-9A27-90F568CD0587}" type="presOf" srcId="{A4836DAF-3E6B-4198-A089-B3C0D0384F2B}" destId="{36B74B1E-3C18-4C06-BA03-CB2EB266F8FF}" srcOrd="1" destOrd="0" presId="urn:microsoft.com/office/officeart/2005/8/layout/target3"/>
    <dgm:cxn modelId="{25027FD3-326A-4B13-86CA-391F3D0B7C48}" type="presOf" srcId="{D9242A4C-F33A-42E2-BFA4-EC80805DCD32}" destId="{7DDB6D97-C311-42E1-B77C-B194BAE75773}" srcOrd="0" destOrd="0" presId="urn:microsoft.com/office/officeart/2005/8/layout/target3"/>
    <dgm:cxn modelId="{D6DD45DB-3BC2-4F2F-BB8B-D86DA663C9DF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0D7D6F3-B52A-4F94-9EFE-69BFE2F6EC5D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E9E093D-54A5-4E83-8623-4E5C696E9915}" type="presOf" srcId="{FFA013E9-5C5D-404D-8688-08171EA7A387}" destId="{359A210A-E8C9-4FD6-9BC7-434F4455A6B5}" srcOrd="1" destOrd="0" presId="urn:microsoft.com/office/officeart/2005/8/layout/target3"/>
    <dgm:cxn modelId="{07C6FF14-4FDB-4786-B7B1-F6D53AE78CE8}" type="presParOf" srcId="{2D933DCE-BBEA-46A5-98BC-CA41A7DBB761}" destId="{D3A73299-62A4-4767-8E25-C16133A0B902}" srcOrd="0" destOrd="0" presId="urn:microsoft.com/office/officeart/2005/8/layout/target3"/>
    <dgm:cxn modelId="{B1CD7880-8395-46F0-AB5D-8C8E3684DEA6}" type="presParOf" srcId="{2D933DCE-BBEA-46A5-98BC-CA41A7DBB761}" destId="{EE30B2AF-DDC9-42DB-9092-5595C6257A57}" srcOrd="1" destOrd="0" presId="urn:microsoft.com/office/officeart/2005/8/layout/target3"/>
    <dgm:cxn modelId="{27BB6D96-5306-42F8-953C-F0EFB69A29BA}" type="presParOf" srcId="{2D933DCE-BBEA-46A5-98BC-CA41A7DBB761}" destId="{E1DA18CB-4B0A-4D0C-9459-15C4B327891F}" srcOrd="2" destOrd="0" presId="urn:microsoft.com/office/officeart/2005/8/layout/target3"/>
    <dgm:cxn modelId="{FA9A9578-81A3-48A8-B486-630053E9D68B}" type="presParOf" srcId="{2D933DCE-BBEA-46A5-98BC-CA41A7DBB761}" destId="{29996EEB-8589-4AED-9C98-E2204A026234}" srcOrd="3" destOrd="0" presId="urn:microsoft.com/office/officeart/2005/8/layout/target3"/>
    <dgm:cxn modelId="{0711C6D1-3D24-4D57-939C-9CD713DB8C59}" type="presParOf" srcId="{2D933DCE-BBEA-46A5-98BC-CA41A7DBB761}" destId="{056AE7B2-579D-40D1-A57C-4E33BFED76BE}" srcOrd="4" destOrd="0" presId="urn:microsoft.com/office/officeart/2005/8/layout/target3"/>
    <dgm:cxn modelId="{787D6B73-E137-4EA1-9F96-58B4D828BCC4}" type="presParOf" srcId="{2D933DCE-BBEA-46A5-98BC-CA41A7DBB761}" destId="{4F0AD45D-7E6A-4C4A-90DF-90E27C4B175D}" srcOrd="5" destOrd="0" presId="urn:microsoft.com/office/officeart/2005/8/layout/target3"/>
    <dgm:cxn modelId="{73EBA158-031C-4E78-8AA7-EF1D010A3225}" type="presParOf" srcId="{2D933DCE-BBEA-46A5-98BC-CA41A7DBB761}" destId="{1804A346-BBD3-438B-AE0F-7BEBB1E2AF96}" srcOrd="6" destOrd="0" presId="urn:microsoft.com/office/officeart/2005/8/layout/target3"/>
    <dgm:cxn modelId="{B17C1C29-39EA-4143-8AD1-B46A2F98998F}" type="presParOf" srcId="{2D933DCE-BBEA-46A5-98BC-CA41A7DBB761}" destId="{60CB9877-708D-4C64-AA73-CFD3F3076BC2}" srcOrd="7" destOrd="0" presId="urn:microsoft.com/office/officeart/2005/8/layout/target3"/>
    <dgm:cxn modelId="{2FE54069-24A7-4177-9F14-1956CBA942AB}" type="presParOf" srcId="{2D933DCE-BBEA-46A5-98BC-CA41A7DBB761}" destId="{347D85BD-7382-4413-9298-D06CC996458A}" srcOrd="8" destOrd="0" presId="urn:microsoft.com/office/officeart/2005/8/layout/target3"/>
    <dgm:cxn modelId="{70BE09F0-A137-421C-9926-63E83E70380E}" type="presParOf" srcId="{2D933DCE-BBEA-46A5-98BC-CA41A7DBB761}" destId="{C4DD5B9C-4D9E-449D-A063-107A759DF3D1}" srcOrd="9" destOrd="0" presId="urn:microsoft.com/office/officeart/2005/8/layout/target3"/>
    <dgm:cxn modelId="{E8CEBE32-6540-49F5-9C66-F8FC8A7BCD07}" type="presParOf" srcId="{2D933DCE-BBEA-46A5-98BC-CA41A7DBB761}" destId="{CD515E15-5457-47F2-8109-A2A59D66C930}" srcOrd="10" destOrd="0" presId="urn:microsoft.com/office/officeart/2005/8/layout/target3"/>
    <dgm:cxn modelId="{D2D5DC6B-7356-4AAF-B95F-272188BBC51A}" type="presParOf" srcId="{2D933DCE-BBEA-46A5-98BC-CA41A7DBB761}" destId="{7DDB6D97-C311-42E1-B77C-B194BAE75773}" srcOrd="11" destOrd="0" presId="urn:microsoft.com/office/officeart/2005/8/layout/target3"/>
    <dgm:cxn modelId="{324692B4-FBAB-4C4E-9AA2-A9A131D14EBE}" type="presParOf" srcId="{2D933DCE-BBEA-46A5-98BC-CA41A7DBB761}" destId="{DE2B4424-17B1-4404-A13F-04051C43B79D}" srcOrd="12" destOrd="0" presId="urn:microsoft.com/office/officeart/2005/8/layout/target3"/>
    <dgm:cxn modelId="{EE862A6A-29E8-4D5B-93FA-64077C71C118}" type="presParOf" srcId="{2D933DCE-BBEA-46A5-98BC-CA41A7DBB761}" destId="{555607BD-8A1D-4EBB-825A-8C74A1FB0FFC}" srcOrd="13" destOrd="0" presId="urn:microsoft.com/office/officeart/2005/8/layout/target3"/>
    <dgm:cxn modelId="{6284DA1C-AA48-465D-91F2-7D66BC99E560}" type="presParOf" srcId="{2D933DCE-BBEA-46A5-98BC-CA41A7DBB761}" destId="{AAB7E4A6-9D01-402C-9D7A-6D30767F0B58}" srcOrd="14" destOrd="0" presId="urn:microsoft.com/office/officeart/2005/8/layout/target3"/>
    <dgm:cxn modelId="{97782949-6C5D-431D-B277-D1EF42406657}" type="presParOf" srcId="{2D933DCE-BBEA-46A5-98BC-CA41A7DBB761}" destId="{359A210A-E8C9-4FD6-9BC7-434F4455A6B5}" srcOrd="15" destOrd="0" presId="urn:microsoft.com/office/officeart/2005/8/layout/target3"/>
    <dgm:cxn modelId="{F1BA16A6-9024-4C7F-ABDC-B15407DEFF69}" type="presParOf" srcId="{2D933DCE-BBEA-46A5-98BC-CA41A7DBB761}" destId="{36B74B1E-3C18-4C06-BA03-CB2EB266F8FF}" srcOrd="16" destOrd="0" presId="urn:microsoft.com/office/officeart/2005/8/layout/target3"/>
    <dgm:cxn modelId="{0E9D91C0-6145-4FD6-AD40-DE27A36FE4A8}" type="presParOf" srcId="{2D933DCE-BBEA-46A5-98BC-CA41A7DBB761}" destId="{94413E88-B296-45A5-9057-6B5765B63A8F}" srcOrd="17" destOrd="0" presId="urn:microsoft.com/office/officeart/2005/8/layout/target3"/>
    <dgm:cxn modelId="{82EDF53D-1A3C-4FFC-8F42-0BC02E1E0E36}" type="presParOf" srcId="{2D933DCE-BBEA-46A5-98BC-CA41A7DBB761}" destId="{5A434D34-FA65-40B0-A4CE-3A1E2B14A215}" srcOrd="18" destOrd="0" presId="urn:microsoft.com/office/officeart/2005/8/layout/target3"/>
    <dgm:cxn modelId="{B66A09B8-598B-4CF3-8EB1-C99071CE4E4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200" kern="1200" smtClean="0"/>
            <a:t> </a:t>
          </a:r>
          <a:r>
            <a:rPr lang="cs-CZ" sz="1200" kern="1200" smtClean="0"/>
            <a:t>VY_32_INOVACE_12_11    </a:t>
          </a:r>
          <a:r>
            <a:rPr lang="cs-CZ" sz="1200" kern="1200" dirty="0" smtClean="0"/>
            <a:t>Vyvození hlásky a písmene E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60919D-A690-4D92-B163-F6D7E043D69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4BFFA-799F-4B6D-AD95-4D3D22461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EC7375-F245-48F9-BF7C-04846DB4649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1CC667-C440-4B1E-A400-0B225D2AD8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circl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8ZRMhpyYEM" TargetMode="External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_-KKbkTCyoQ&amp;feature=related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trom&amp;ex=1" TargetMode="External"/><Relationship Id="rId13" Type="http://schemas.openxmlformats.org/officeDocument/2006/relationships/hyperlink" Target="http://office.microsoft.com/cs-cz/images/results.aspx?qu=eskim%C3%A1k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pes&amp;ex=1" TargetMode="External"/><Relationship Id="rId12" Type="http://schemas.openxmlformats.org/officeDocument/2006/relationships/hyperlink" Target="http://office.microsoft.com/cs-cz/images/results.aspx?qu=eso&amp;ex=1" TargetMode="External"/><Relationship Id="rId17" Type="http://schemas.openxmlformats.org/officeDocument/2006/relationships/hyperlink" Target="http://www.datakabinet.cz/cs/Vyukove-materialy-a-data/Jazyk-a-jazykova-komunikace/Obrazove-karty/Pismena-Ee.html" TargetMode="External"/><Relationship Id="rId2" Type="http://schemas.openxmlformats.org/officeDocument/2006/relationships/hyperlink" Target="http://office.microsoft.com/cs-cz/images/results.aspx?qu=pero&amp;ex=1" TargetMode="External"/><Relationship Id="rId16" Type="http://schemas.openxmlformats.org/officeDocument/2006/relationships/hyperlink" Target="http://www.datakabinet.cz/cs/Vyukove-materialy-a-data/Jazyk-a-jazykova-komunikace/Obrazove-karty/Pismeno-e-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televize&amp;sc=1" TargetMode="External"/><Relationship Id="rId11" Type="http://schemas.openxmlformats.org/officeDocument/2006/relationships/hyperlink" Target="http://office.microsoft.com/cs-cz/images/results.aspx?qu=s%C3%BDr&amp;ex=1" TargetMode="External"/><Relationship Id="rId5" Type="http://schemas.openxmlformats.org/officeDocument/2006/relationships/hyperlink" Target="http://www.youtube.com/watch?v=_-KKbkTCyoQ&amp;feature=related" TargetMode="External"/><Relationship Id="rId15" Type="http://schemas.openxmlformats.org/officeDocument/2006/relationships/hyperlink" Target="http://www.datakabinet.cz/cs/Vyukove-materialy-a-data/Jazyk-a-jazykova-komunikace/Obrazove-karty/Pismeno-e.html" TargetMode="External"/><Relationship Id="rId10" Type="http://schemas.openxmlformats.org/officeDocument/2006/relationships/hyperlink" Target="http://office.microsoft.com/cs-cz/images/results.aspx?qu=netopyr&amp;ex=1" TargetMode="External"/><Relationship Id="rId4" Type="http://schemas.openxmlformats.org/officeDocument/2006/relationships/hyperlink" Target="http://www.youtube.com/watch?v=E8ZRMhpyYEM" TargetMode="External"/><Relationship Id="rId9" Type="http://schemas.openxmlformats.org/officeDocument/2006/relationships/hyperlink" Target="http://office.microsoft.com/cs-cz/images/results.aspx?qu=veverka&amp;ex=1" TargetMode="External"/><Relationship Id="rId14" Type="http://schemas.openxmlformats.org/officeDocument/2006/relationships/hyperlink" Target="http://office.microsoft.com/cs-cz/images/results.aspx?qu=erb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95536" y="90872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4502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materiál je určen pro žáky 1.ročníku</a:t>
            </a:r>
          </a:p>
          <a:p>
            <a:r>
              <a:rPr lang="cs-CZ" sz="2600" dirty="0" smtClean="0"/>
              <a:t>je určen pro práci na interaktivní tabuli</a:t>
            </a:r>
          </a:p>
          <a:p>
            <a:r>
              <a:rPr lang="cs-CZ" sz="2600" dirty="0" smtClean="0"/>
              <a:t>seznámí žáky s hláskou e a jejím grafickým záznamem – malé a velké písmeno psací i tiskací</a:t>
            </a:r>
          </a:p>
          <a:p>
            <a:r>
              <a:rPr lang="cs-CZ" sz="2600" dirty="0" smtClean="0"/>
              <a:t>žáci se učí motivační básničku</a:t>
            </a:r>
          </a:p>
          <a:p>
            <a:r>
              <a:rPr lang="cs-CZ" sz="2600" dirty="0" smtClean="0"/>
              <a:t>žáci vymýšlí slova, která písmeno e  obsahují</a:t>
            </a:r>
          </a:p>
          <a:p>
            <a:r>
              <a:rPr lang="cs-CZ" sz="2600" dirty="0" smtClean="0"/>
              <a:t>žáci hledají písmeno e ve slovech</a:t>
            </a:r>
          </a:p>
          <a:p>
            <a:r>
              <a:rPr lang="cs-CZ" sz="2600" dirty="0" smtClean="0"/>
              <a:t>žáci pracují s mřížkou</a:t>
            </a:r>
          </a:p>
          <a:p>
            <a:r>
              <a:rPr lang="cs-CZ" sz="2600" dirty="0" smtClean="0"/>
              <a:t>žáci procvičují tvar písmen e, </a:t>
            </a:r>
            <a:r>
              <a:rPr lang="cs-CZ" sz="2600" dirty="0" err="1" smtClean="0"/>
              <a:t>E</a:t>
            </a:r>
            <a:endParaRPr lang="cs-CZ" sz="2600" dirty="0" smtClean="0"/>
          </a:p>
          <a:p>
            <a:r>
              <a:rPr lang="cs-CZ" sz="2600" dirty="0" smtClean="0"/>
              <a:t>materiál byl vyroben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H9000170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376693">
            <a:off x="5323266" y="3733262"/>
            <a:ext cx="2823408" cy="25800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Obrázek 4" descr="MH9002105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518308">
            <a:off x="356252" y="3569229"/>
            <a:ext cx="2736304" cy="27363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6" name="Obrázek 5" descr="MH90021577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557921">
            <a:off x="5808830" y="360649"/>
            <a:ext cx="2851934" cy="285193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Obrázek 6" descr="MH90030804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368767">
            <a:off x="367723" y="367724"/>
            <a:ext cx="2376264" cy="23762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 descr="MH90044069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413022">
            <a:off x="2987765" y="1556733"/>
            <a:ext cx="2555925" cy="25559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0" name="TextovéPole 9"/>
          <p:cNvSpPr txBox="1"/>
          <p:nvPr/>
        </p:nvSpPr>
        <p:spPr>
          <a:xfrm>
            <a:off x="395536" y="184482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jakou hlásku všechny obrázky začínají?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501008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C00000"/>
                </a:solidFill>
              </a:rPr>
              <a:t>E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84482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Vymyslíš i další slova, která danou hlásku obsahují?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checkerboard(across)">
                                      <p:cBhvr>
                                        <p:cTn id="1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0" grpId="1"/>
      <p:bldP spid="11" grpId="0"/>
      <p:bldP spid="11" grpId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man_pismena_e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0"/>
            <a:ext cx="4752528" cy="6858000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4" descr="man_pismeno_é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0"/>
            <a:ext cx="4499992" cy="6858000"/>
          </a:xfrm>
        </p:spPr>
      </p:pic>
      <p:pic>
        <p:nvPicPr>
          <p:cNvPr id="5" name="Obrázek 4" descr="man_pismeno_ě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644008" cy="6858000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Obtáhni si jednotlivé tvary a vyzkoušej si písmena napsat.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E</a:t>
            </a:r>
            <a:r>
              <a:rPr lang="cs-CZ" sz="1200" dirty="0" smtClean="0"/>
              <a:t>___________________________________________________________________________________________________</a:t>
            </a: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e</a:t>
            </a:r>
            <a:r>
              <a:rPr lang="cs-CZ" sz="1200" dirty="0" smtClean="0"/>
              <a:t>___________________________________________________________________________________________________</a:t>
            </a: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é</a:t>
            </a:r>
            <a:r>
              <a:rPr lang="cs-CZ" sz="1200" dirty="0" smtClean="0"/>
              <a:t>___________________________________________________________________________________________________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Opakuj: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2000" b="1" dirty="0" smtClean="0"/>
              <a:t>a   e    o   á  ó  é</a:t>
            </a:r>
            <a:r>
              <a:rPr lang="cs-CZ" sz="1200" dirty="0" smtClean="0"/>
              <a:t>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A   E   O  Á  É  Ó  </a:t>
            </a:r>
            <a:r>
              <a:rPr lang="cs-CZ" sz="1200" dirty="0" smtClean="0"/>
              <a:t>_______________________________________________________________________</a:t>
            </a:r>
            <a:endParaRPr lang="cs-CZ" sz="12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Nauč se s Dorotkou básničku.</a:t>
            </a:r>
            <a:br>
              <a:rPr lang="cs-CZ" sz="2400" b="1" dirty="0" smtClean="0"/>
            </a:br>
            <a:r>
              <a:rPr lang="cs-CZ" sz="2400" b="1" dirty="0" smtClean="0"/>
              <a:t>Podtrhni v básničce všechna písmena  E,           .      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406794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Ementál je sýrů král.</a:t>
            </a:r>
          </a:p>
          <a:p>
            <a:pPr>
              <a:buNone/>
            </a:pPr>
            <a:r>
              <a:rPr lang="cs-CZ" sz="2000" b="1" dirty="0" err="1" smtClean="0"/>
              <a:t>Edík</a:t>
            </a:r>
            <a:r>
              <a:rPr lang="cs-CZ" sz="2000" b="1" dirty="0" smtClean="0"/>
              <a:t> si na něm s chutí pochutnal.</a:t>
            </a:r>
          </a:p>
          <a:p>
            <a:pPr>
              <a:buNone/>
            </a:pPr>
            <a:r>
              <a:rPr lang="cs-CZ" sz="2000" b="1" dirty="0" smtClean="0"/>
              <a:t>Evička se za stůl posadila</a:t>
            </a:r>
          </a:p>
          <a:p>
            <a:pPr>
              <a:buNone/>
            </a:pPr>
            <a:r>
              <a:rPr lang="cs-CZ" sz="2000" b="1" dirty="0" smtClean="0"/>
              <a:t>a ten ementál také s chutí okusila.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2896"/>
            <a:ext cx="403244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ntál j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 sýrů král.</a:t>
            </a:r>
          </a:p>
          <a:p>
            <a:pPr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E</a:t>
            </a:r>
            <a:r>
              <a:rPr lang="cs-CZ" sz="2000" b="1" dirty="0" err="1" smtClean="0"/>
              <a:t>dík</a:t>
            </a:r>
            <a:r>
              <a:rPr lang="cs-CZ" sz="2000" b="1" dirty="0" smtClean="0"/>
              <a:t> si na n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  <a:r>
              <a:rPr lang="cs-CZ" sz="2000" b="1" dirty="0" smtClean="0"/>
              <a:t>m s chutí pochutnal.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vička s</a:t>
            </a:r>
            <a:r>
              <a:rPr lang="cs-CZ" sz="2000" b="1" dirty="0" smtClean="0">
                <a:solidFill>
                  <a:srgbClr val="FF0000"/>
                </a:solidFill>
              </a:rPr>
              <a:t>e </a:t>
            </a:r>
            <a:r>
              <a:rPr lang="cs-CZ" sz="2000" b="1" dirty="0" smtClean="0"/>
              <a:t>za stůl posadila</a:t>
            </a:r>
          </a:p>
          <a:p>
            <a:pPr>
              <a:buNone/>
            </a:pPr>
            <a:r>
              <a:rPr lang="cs-CZ" sz="2000" b="1" dirty="0" smtClean="0"/>
              <a:t>a t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n 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r>
              <a:rPr lang="cs-CZ" sz="2000" b="1" dirty="0" smtClean="0"/>
              <a:t>ntál tak</a:t>
            </a:r>
            <a:r>
              <a:rPr lang="cs-CZ" sz="2000" b="1" dirty="0" smtClean="0">
                <a:solidFill>
                  <a:srgbClr val="FF0000"/>
                </a:solidFill>
              </a:rPr>
              <a:t>é</a:t>
            </a:r>
            <a:r>
              <a:rPr lang="cs-CZ" sz="2000" b="1" dirty="0" smtClean="0"/>
              <a:t> s chutí okusila.</a:t>
            </a:r>
          </a:p>
          <a:p>
            <a:endParaRPr lang="cs-CZ" dirty="0"/>
          </a:p>
        </p:txBody>
      </p:sp>
      <p:pic>
        <p:nvPicPr>
          <p:cNvPr id="7" name="Obrázek 6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694200">
            <a:off x="5155328" y="1656463"/>
            <a:ext cx="3340499" cy="33404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Obrázek 7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86359">
            <a:off x="3141769" y="4303025"/>
            <a:ext cx="1983473" cy="198347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 descr="MH9002157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611580">
            <a:off x="517296" y="4751525"/>
            <a:ext cx="1568778" cy="15687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0" name="TextovéPole 9"/>
          <p:cNvSpPr txBox="1"/>
          <p:nvPr/>
        </p:nvSpPr>
        <p:spPr>
          <a:xfrm>
            <a:off x="6588224" y="62068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e,é,ě</a:t>
            </a:r>
            <a:endParaRPr lang="cs-CZ" sz="2400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Čti s Dorotkou a pak samostatně.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532859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b="1" dirty="0" smtClean="0">
                <a:latin typeface="Aparajita" pitchFamily="34" charset="0"/>
                <a:cs typeface="Aparajita" pitchFamily="34" charset="0"/>
              </a:rPr>
              <a:t>A       e       p       l       s      m       ó        e         á</a:t>
            </a:r>
          </a:p>
          <a:p>
            <a:pPr algn="ctr">
              <a:buNone/>
            </a:pPr>
            <a:endParaRPr lang="cs-CZ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b="1" dirty="0" smtClean="0">
                <a:latin typeface="Aparajita" pitchFamily="34" charset="0"/>
                <a:cs typeface="Aparajita" pitchFamily="34" charset="0"/>
              </a:rPr>
              <a:t>P      m      a       o      e       l        s         S          L</a:t>
            </a:r>
          </a:p>
          <a:p>
            <a:pPr algn="ctr">
              <a:buNone/>
            </a:pPr>
            <a:endParaRPr lang="cs-CZ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b="1" dirty="0" smtClean="0">
                <a:latin typeface="Aparajita" pitchFamily="34" charset="0"/>
                <a:cs typeface="Aparajita" pitchFamily="34" charset="0"/>
              </a:rPr>
              <a:t>M     A       l        s      o      </a:t>
            </a:r>
            <a:r>
              <a:rPr lang="cs-CZ" b="1" dirty="0" err="1" smtClean="0">
                <a:latin typeface="Aparajita" pitchFamily="34" charset="0"/>
                <a:cs typeface="Aparajita" pitchFamily="34" charset="0"/>
              </a:rPr>
              <a:t>O</a:t>
            </a:r>
            <a:r>
              <a:rPr lang="cs-CZ" b="1" dirty="0" smtClean="0">
                <a:latin typeface="Aparajita" pitchFamily="34" charset="0"/>
                <a:cs typeface="Aparajita" pitchFamily="34" charset="0"/>
              </a:rPr>
              <a:t>       E        S          é</a:t>
            </a:r>
          </a:p>
          <a:p>
            <a:pPr algn="ctr">
              <a:buNone/>
            </a:pPr>
            <a:endParaRPr lang="cs-CZ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b="1" dirty="0" smtClean="0">
                <a:latin typeface="Aparajita" pitchFamily="34" charset="0"/>
                <a:cs typeface="Aparajita" pitchFamily="34" charset="0"/>
              </a:rPr>
              <a:t>S      L       a        o     e      Á        P         m         p</a:t>
            </a:r>
            <a:r>
              <a:rPr lang="cs-CZ" sz="2800" b="1" dirty="0" smtClean="0"/>
              <a:t>   </a:t>
            </a:r>
            <a:endParaRPr lang="cs-CZ" sz="2800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8382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Obrázek pojmenuj a pod obrázek označ slabiky. Zapiš písmeno E do správného políčka na mřížce.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48001" y="1844824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048001" y="2924944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48000" y="386104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48000" y="494116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048000" y="587727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H90004865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157192"/>
            <a:ext cx="1187624" cy="1043757"/>
          </a:xfrm>
          <a:prstGeom prst="rect">
            <a:avLst/>
          </a:prstGeom>
        </p:spPr>
      </p:pic>
      <p:pic>
        <p:nvPicPr>
          <p:cNvPr id="10" name="Obrázek 9" descr="MH9003264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2204864"/>
            <a:ext cx="1115765" cy="1115765"/>
          </a:xfrm>
          <a:prstGeom prst="rect">
            <a:avLst/>
          </a:prstGeom>
        </p:spPr>
      </p:pic>
      <p:pic>
        <p:nvPicPr>
          <p:cNvPr id="11" name="Obrázek 10" descr="MH90032947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1268760"/>
            <a:ext cx="1115616" cy="1080120"/>
          </a:xfrm>
          <a:prstGeom prst="rect">
            <a:avLst/>
          </a:prstGeom>
        </p:spPr>
      </p:pic>
      <p:pic>
        <p:nvPicPr>
          <p:cNvPr id="12" name="Obrázek 11" descr="MH9004381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140968"/>
            <a:ext cx="1115616" cy="1043757"/>
          </a:xfrm>
          <a:prstGeom prst="rect">
            <a:avLst/>
          </a:prstGeom>
        </p:spPr>
      </p:pic>
      <p:pic>
        <p:nvPicPr>
          <p:cNvPr id="13" name="Obrázek 12" descr="MH90044172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15616" y="4149080"/>
            <a:ext cx="1107504" cy="1107504"/>
          </a:xfrm>
          <a:prstGeom prst="rect">
            <a:avLst/>
          </a:prstGeom>
        </p:spPr>
      </p:pic>
      <p:sp>
        <p:nvSpPr>
          <p:cNvPr id="20" name="Elipsa 19"/>
          <p:cNvSpPr/>
          <p:nvPr/>
        </p:nvSpPr>
        <p:spPr>
          <a:xfrm>
            <a:off x="1907704" y="335699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547664" y="335699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259632" y="335699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0" y="2420888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23528" y="2420888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95536" y="4221088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763688" y="5301208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475656" y="5301208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55576" y="623731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67544" y="623731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179512" y="623731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ínus 31"/>
          <p:cNvSpPr/>
          <p:nvPr/>
        </p:nvSpPr>
        <p:spPr>
          <a:xfrm>
            <a:off x="611560" y="2348880"/>
            <a:ext cx="360040" cy="504056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076056" y="49411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796136" y="29249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067944" y="29249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18448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68144" y="38610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64088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7936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1043608" y="6237312"/>
            <a:ext cx="216024" cy="28803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Dorotka si připravila úkol pro chytré žáčky. Dovedeš  rozluštit, co je zde napsáno?</a:t>
            </a:r>
            <a:br>
              <a:rPr lang="cs-CZ" sz="2400" b="1" dirty="0" smtClean="0"/>
            </a:br>
            <a:r>
              <a:rPr lang="cs-CZ" sz="2400" b="1" dirty="0" smtClean="0"/>
              <a:t>Dorotka  vám pomůže 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1200" dirty="0" smtClean="0"/>
          </a:p>
          <a:p>
            <a:pPr algn="just">
              <a:buNone/>
            </a:pPr>
            <a:r>
              <a:rPr lang="cs-CZ" sz="2800" b="1" dirty="0" smtClean="0">
                <a:latin typeface="Californian FB" pitchFamily="18" charset="0"/>
              </a:rPr>
              <a:t>        </a:t>
            </a: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l  e  s                             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  <a:latin typeface="Californian FB" pitchFamily="18" charset="0"/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 o l</a:t>
            </a:r>
          </a:p>
          <a:p>
            <a:pPr algn="just">
              <a:buNone/>
            </a:pPr>
            <a:endParaRPr lang="cs-CZ" sz="2800" b="1" dirty="0">
              <a:solidFill>
                <a:srgbClr val="FF0000"/>
              </a:solidFill>
              <a:latin typeface="Californian FB" pitchFamily="18" charset="0"/>
            </a:endParaRPr>
          </a:p>
          <a:p>
            <a:pPr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        p e  s                                                                       m o l</a:t>
            </a:r>
          </a:p>
          <a:p>
            <a:pPr algn="just">
              <a:buNone/>
            </a:pPr>
            <a:endParaRPr lang="cs-CZ" sz="2800" b="1" dirty="0">
              <a:solidFill>
                <a:srgbClr val="FF0000"/>
              </a:solidFill>
              <a:latin typeface="Californian FB" pitchFamily="18" charset="0"/>
            </a:endParaRPr>
          </a:p>
          <a:p>
            <a:pPr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        l  o  s                                                                       m e l</a:t>
            </a:r>
          </a:p>
          <a:p>
            <a:pPr algn="just">
              <a:buNone/>
            </a:pPr>
            <a:endParaRPr lang="cs-CZ" sz="2800" b="1" dirty="0">
              <a:solidFill>
                <a:srgbClr val="FF0000"/>
              </a:solidFill>
              <a:latin typeface="Californian FB" pitchFamily="18" charset="0"/>
            </a:endParaRPr>
          </a:p>
          <a:p>
            <a:pPr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        s  á  l                                                                       s á m</a:t>
            </a:r>
          </a:p>
          <a:p>
            <a:pPr algn="just">
              <a:buNone/>
            </a:pPr>
            <a:endParaRPr lang="cs-CZ" sz="2800" b="1" dirty="0">
              <a:solidFill>
                <a:srgbClr val="FF0000"/>
              </a:solidFill>
              <a:latin typeface="Californian FB" pitchFamily="18" charset="0"/>
            </a:endParaRPr>
          </a:p>
          <a:p>
            <a:pPr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fornian FB" pitchFamily="18" charset="0"/>
              </a:rPr>
              <a:t>        p  a  l                                                                      s e l e</a:t>
            </a:r>
          </a:p>
          <a:p>
            <a:pPr>
              <a:buNone/>
            </a:pPr>
            <a:endParaRPr lang="cs-CZ" sz="25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MH9000698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269765">
            <a:off x="2860857" y="4022112"/>
            <a:ext cx="2010879" cy="201087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Obrázek 4" descr="MH900438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34672">
            <a:off x="4006155" y="1639020"/>
            <a:ext cx="2208253" cy="22082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JSI ŠIKULKA!!!</a:t>
            </a:r>
            <a:endParaRPr lang="cs-CZ" b="1" dirty="0"/>
          </a:p>
        </p:txBody>
      </p:sp>
      <p:pic>
        <p:nvPicPr>
          <p:cNvPr id="4" name="Zástupný symbol pro obsah 4" descr="Obrázek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196752"/>
            <a:ext cx="6031574" cy="4525962"/>
          </a:xfrm>
        </p:spPr>
      </p:pic>
      <p:sp>
        <p:nvSpPr>
          <p:cNvPr id="5" name="Obdélník 4"/>
          <p:cNvSpPr/>
          <p:nvPr/>
        </p:nvSpPr>
        <p:spPr>
          <a:xfrm>
            <a:off x="899592" y="5589240"/>
            <a:ext cx="61526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 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eselý obličej 5">
            <a:hlinkClick r:id="rId3"/>
          </p:cNvPr>
          <p:cNvSpPr/>
          <p:nvPr/>
        </p:nvSpPr>
        <p:spPr>
          <a:xfrm>
            <a:off x="6948264" y="5661248"/>
            <a:ext cx="504056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Veselý obličej 6">
            <a:hlinkClick r:id="rId4"/>
          </p:cNvPr>
          <p:cNvSpPr/>
          <p:nvPr/>
        </p:nvSpPr>
        <p:spPr>
          <a:xfrm>
            <a:off x="7596336" y="5661248"/>
            <a:ext cx="504056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solidFill>
                  <a:srgbClr val="C00000"/>
                </a:solidFill>
              </a:rPr>
              <a:t>archiv autora</a:t>
            </a:r>
          </a:p>
          <a:p>
            <a:r>
              <a:rPr lang="cs-CZ" sz="1200" dirty="0" smtClean="0">
                <a:solidFill>
                  <a:srgbClr val="00B0F0"/>
                </a:solidFill>
                <a:hlinkClick r:id="rId2"/>
              </a:rPr>
              <a:t>http://office.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microsoft.com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cs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-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cz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images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results.aspx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?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qu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=pero&amp;ex=1#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ai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:MC900441726|</a:t>
            </a:r>
            <a:endParaRPr lang="cs-CZ" sz="1200" dirty="0" smtClean="0">
              <a:solidFill>
                <a:srgbClr val="00B0F0"/>
              </a:solidFill>
            </a:endParaRPr>
          </a:p>
          <a:p>
            <a:r>
              <a:rPr lang="cs-CZ" sz="1200" dirty="0" smtClean="0">
                <a:hlinkClick r:id="rId3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solidFill>
                  <a:srgbClr val="C00000"/>
                </a:solidFill>
                <a:hlinkClick r:id="rId4"/>
              </a:rPr>
              <a:t>http://www.</a:t>
            </a:r>
            <a:r>
              <a:rPr lang="cs-CZ" sz="1200" dirty="0" err="1" smtClean="0">
                <a:solidFill>
                  <a:srgbClr val="C00000"/>
                </a:solidFill>
                <a:hlinkClick r:id="rId4"/>
              </a:rPr>
              <a:t>youtube.com</a:t>
            </a:r>
            <a:r>
              <a:rPr lang="cs-CZ" sz="1200" dirty="0" smtClean="0">
                <a:solidFill>
                  <a:srgbClr val="C0000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C00000"/>
                </a:solidFill>
                <a:hlinkClick r:id="rId4"/>
              </a:rPr>
              <a:t>watch</a:t>
            </a:r>
            <a:r>
              <a:rPr lang="cs-CZ" sz="1200" dirty="0" smtClean="0">
                <a:solidFill>
                  <a:srgbClr val="C00000"/>
                </a:solidFill>
                <a:hlinkClick r:id="rId4"/>
              </a:rPr>
              <a:t>?v=E8ZRMhpyYEM</a:t>
            </a:r>
            <a:endParaRPr lang="cs-CZ" sz="1200" dirty="0" smtClean="0">
              <a:solidFill>
                <a:srgbClr val="C00000"/>
              </a:solidFill>
            </a:endParaRPr>
          </a:p>
          <a:p>
            <a:r>
              <a:rPr lang="cs-CZ" sz="1200" dirty="0" smtClean="0">
                <a:solidFill>
                  <a:srgbClr val="C00000"/>
                </a:solidFill>
                <a:hlinkClick r:id="rId5"/>
              </a:rPr>
              <a:t>http://www.</a:t>
            </a:r>
            <a:r>
              <a:rPr lang="cs-CZ" sz="1200" dirty="0" err="1" smtClean="0">
                <a:solidFill>
                  <a:srgbClr val="C00000"/>
                </a:solidFill>
                <a:hlinkClick r:id="rId5"/>
              </a:rPr>
              <a:t>youtube.com</a:t>
            </a:r>
            <a:r>
              <a:rPr lang="cs-CZ" sz="1200" dirty="0" smtClean="0">
                <a:solidFill>
                  <a:srgbClr val="C00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C00000"/>
                </a:solidFill>
                <a:hlinkClick r:id="rId5"/>
              </a:rPr>
              <a:t>watch</a:t>
            </a:r>
            <a:r>
              <a:rPr lang="cs-CZ" sz="1200" dirty="0" smtClean="0">
                <a:solidFill>
                  <a:srgbClr val="C00000"/>
                </a:solidFill>
                <a:hlinkClick r:id="rId5"/>
              </a:rPr>
              <a:t>?v=_-</a:t>
            </a:r>
            <a:r>
              <a:rPr lang="cs-CZ" sz="1200" dirty="0" err="1" smtClean="0">
                <a:solidFill>
                  <a:srgbClr val="C00000"/>
                </a:solidFill>
                <a:hlinkClick r:id="rId5"/>
              </a:rPr>
              <a:t>KKbkTCyoQ</a:t>
            </a:r>
            <a:r>
              <a:rPr lang="cs-CZ" sz="1200" dirty="0" smtClean="0">
                <a:solidFill>
                  <a:srgbClr val="C00000"/>
                </a:solidFill>
                <a:hlinkClick r:id="rId5"/>
              </a:rPr>
              <a:t>&amp;feature=</a:t>
            </a:r>
            <a:r>
              <a:rPr lang="cs-CZ" sz="1200" dirty="0" err="1" smtClean="0">
                <a:solidFill>
                  <a:srgbClr val="C00000"/>
                </a:solidFill>
                <a:hlinkClick r:id="rId5"/>
              </a:rPr>
              <a:t>related</a:t>
            </a:r>
            <a:endParaRPr lang="cs-CZ" sz="1200" dirty="0" smtClean="0">
              <a:solidFill>
                <a:srgbClr val="C0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6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=televize&amp;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sc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=1#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:MC900048652|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7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=pes&amp;ex=1#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:MC900438169|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8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=strom&amp;ex=1#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:MC900069883|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9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=veverka&amp;ex=1#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:MC900326476|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netopyr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:MC900329478|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=s%C3%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BDr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:MC900215775|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=eso&amp;ex=1#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:MC900308047|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eskim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%C3%A1k&amp;ex=1#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:MC900017021|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=erb&amp;ex=1#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:MC900210520|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http://www.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datakabinet.cz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Vyukove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materialy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-a-data/Jazyk-a-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jazykova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-komunikace/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Obrazove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-karty/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Pismeno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e.html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http://www.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datakabinet.cz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Vyukove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materialy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-a-data/Jazyk-a-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jazykova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-komunikace/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Obrazove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-karty/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Pismeno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-e-1.html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http://www.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datakabinet.cz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Vyukove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materialy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-a-data/Jazyk-a-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jazykova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-komunikace/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Obrazove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-karty/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Pismena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Ee.html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416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ANOTACE</vt:lpstr>
      <vt:lpstr>Snímek 3</vt:lpstr>
      <vt:lpstr>Snímek 4</vt:lpstr>
      <vt:lpstr>Snímek 5</vt:lpstr>
      <vt:lpstr>Obtáhni si jednotlivé tvary a vyzkoušej si písmena napsat.</vt:lpstr>
      <vt:lpstr>Nauč se s Dorotkou básničku. Podtrhni v básničce všechna písmena  E,           .        </vt:lpstr>
      <vt:lpstr>Čti s Dorotkou a pak samostatně.</vt:lpstr>
      <vt:lpstr>Obrázek pojmenuj a pod obrázek označ slabiky. Zapiš písmeno E do správného políčka na mřížce.</vt:lpstr>
      <vt:lpstr>Dorotka si připravila úkol pro chytré žáčky. Dovedeš  rozluštit, co je zde napsáno? Dorotka  vám pomůže 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25</cp:revision>
  <dcterms:created xsi:type="dcterms:W3CDTF">2012-07-30T13:06:00Z</dcterms:created>
  <dcterms:modified xsi:type="dcterms:W3CDTF">2013-08-27T18:14:59Z</dcterms:modified>
</cp:coreProperties>
</file>