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5" r:id="rId8"/>
    <p:sldId id="261" r:id="rId9"/>
    <p:sldId id="262" r:id="rId10"/>
    <p:sldId id="267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000" b="0" dirty="0" smtClean="0"/>
            <a:t>NÁZEV ŠKOLY: </a:t>
          </a:r>
          <a:r>
            <a:rPr lang="cs-CZ" sz="1200" dirty="0" smtClean="0"/>
            <a:t>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000" dirty="0" smtClean="0"/>
            <a:t>AUTOR:  </a:t>
          </a:r>
          <a:r>
            <a:rPr lang="cs-CZ" sz="1200" dirty="0" smtClean="0"/>
            <a:t>Mgr. Eva Nedomová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000" dirty="0" smtClean="0"/>
            <a:t>NÁZEV</a:t>
          </a:r>
          <a:r>
            <a:rPr lang="cs-CZ" sz="1000" smtClean="0"/>
            <a:t>: </a:t>
          </a:r>
          <a:r>
            <a:rPr lang="cs-CZ" sz="1200" smtClean="0"/>
            <a:t> </a:t>
          </a:r>
          <a:r>
            <a:rPr lang="cs-CZ" sz="1200" smtClean="0"/>
            <a:t>VY_32_INOVACE_12_12   </a:t>
          </a:r>
          <a:r>
            <a:rPr lang="cs-CZ" sz="1200" dirty="0" smtClean="0"/>
            <a:t>Vyvození hlásky a písmene I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000" dirty="0" smtClean="0"/>
            <a:t>TEMA:  </a:t>
          </a:r>
          <a:r>
            <a:rPr lang="cs-CZ" sz="1200" dirty="0" smtClean="0"/>
            <a:t>Český jazyk 1.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000" dirty="0" smtClean="0"/>
            <a:t>ČÍSLO PROJEKKTU: </a:t>
          </a:r>
          <a:r>
            <a:rPr lang="cs-CZ" sz="1200" dirty="0" smtClean="0"/>
            <a:t>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 custLinFactNeighborX="1416" custLinFactNeighborY="989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705F2FB-27B8-4CB0-A84C-37FD04877AEB}" type="presOf" srcId="{ABD4D77B-BA54-4DFB-A762-4C734220F9AA}" destId="{A6703DA5-6D74-4C8B-9C82-31DC93531BC2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C52EB122-8A60-497E-9D9E-8B5FFEFC8644}" type="presOf" srcId="{FFA013E9-5C5D-404D-8688-08171EA7A387}" destId="{E1DA18CB-4B0A-4D0C-9459-15C4B327891F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19DD281D-C8E7-4870-B51E-AEC0F174BC88}" type="presOf" srcId="{D9242A4C-F33A-42E2-BFA4-EC80805DCD32}" destId="{5A434D34-FA65-40B0-A4CE-3A1E2B14A215}" srcOrd="1" destOrd="0" presId="urn:microsoft.com/office/officeart/2005/8/layout/target3"/>
    <dgm:cxn modelId="{D8AADD11-077F-4101-A399-E267412BD6EE}" type="presOf" srcId="{A4836DAF-3E6B-4198-A089-B3C0D0384F2B}" destId="{4F0AD45D-7E6A-4C4A-90DF-90E27C4B175D}" srcOrd="0" destOrd="0" presId="urn:microsoft.com/office/officeart/2005/8/layout/target3"/>
    <dgm:cxn modelId="{B35E04FD-24C3-4FAB-9857-3E6915AD98A4}" type="presOf" srcId="{FFA013E9-5C5D-404D-8688-08171EA7A387}" destId="{359A210A-E8C9-4FD6-9BC7-434F4455A6B5}" srcOrd="1" destOrd="0" presId="urn:microsoft.com/office/officeart/2005/8/layout/target3"/>
    <dgm:cxn modelId="{4069108C-3012-4FB3-82F5-9A7F5D2C7C9E}" type="presOf" srcId="{1D895EAB-76A7-41C6-9C6C-7D303AD4C23C}" destId="{94413E88-B296-45A5-9057-6B5765B63A8F}" srcOrd="1" destOrd="0" presId="urn:microsoft.com/office/officeart/2005/8/layout/target3"/>
    <dgm:cxn modelId="{ED2DA310-315E-44D6-B8F5-B7ABCF629B29}" type="presOf" srcId="{D9242A4C-F33A-42E2-BFA4-EC80805DCD32}" destId="{7DDB6D97-C311-42E1-B77C-B194BAE75773}" srcOrd="0" destOrd="0" presId="urn:microsoft.com/office/officeart/2005/8/layout/target3"/>
    <dgm:cxn modelId="{0F363BE2-884B-48E8-B56B-3815FA0FE5D7}" type="presOf" srcId="{1D895EAB-76A7-41C6-9C6C-7D303AD4C23C}" destId="{347D85BD-7382-4413-9298-D06CC996458A}" srcOrd="0" destOrd="0" presId="urn:microsoft.com/office/officeart/2005/8/layout/target3"/>
    <dgm:cxn modelId="{55751C8B-C9B4-4D62-B613-17FA9497AB01}" type="presOf" srcId="{ABD4D77B-BA54-4DFB-A762-4C734220F9AA}" destId="{AAB7E4A6-9D01-402C-9D7A-6D30767F0B58}" srcOrd="0" destOrd="0" presId="urn:microsoft.com/office/officeart/2005/8/layout/target3"/>
    <dgm:cxn modelId="{ECB27717-87D5-45E0-94DA-4BBAC0A4C7B5}" type="presOf" srcId="{A4836DAF-3E6B-4198-A089-B3C0D0384F2B}" destId="{36B74B1E-3C18-4C06-BA03-CB2EB266F8F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199A4F0E-EA69-4F4A-9D8A-21732CABA456}" type="presOf" srcId="{DAAD5A11-3EBC-47AE-AB1C-4F1B938732A7}" destId="{2D933DCE-BBEA-46A5-98BC-CA41A7DBB761}" srcOrd="0" destOrd="0" presId="urn:microsoft.com/office/officeart/2005/8/layout/target3"/>
    <dgm:cxn modelId="{1BA603CE-474B-4609-A8E8-4ABA76CD5774}" type="presParOf" srcId="{2D933DCE-BBEA-46A5-98BC-CA41A7DBB761}" destId="{D3A73299-62A4-4767-8E25-C16133A0B902}" srcOrd="0" destOrd="0" presId="urn:microsoft.com/office/officeart/2005/8/layout/target3"/>
    <dgm:cxn modelId="{69C70D51-750B-46EE-BB18-F2E137988220}" type="presParOf" srcId="{2D933DCE-BBEA-46A5-98BC-CA41A7DBB761}" destId="{EE30B2AF-DDC9-42DB-9092-5595C6257A57}" srcOrd="1" destOrd="0" presId="urn:microsoft.com/office/officeart/2005/8/layout/target3"/>
    <dgm:cxn modelId="{0189D7D6-42CA-4D49-9936-9DF3FBEA8C54}" type="presParOf" srcId="{2D933DCE-BBEA-46A5-98BC-CA41A7DBB761}" destId="{E1DA18CB-4B0A-4D0C-9459-15C4B327891F}" srcOrd="2" destOrd="0" presId="urn:microsoft.com/office/officeart/2005/8/layout/target3"/>
    <dgm:cxn modelId="{907763F7-40B7-4674-90E0-ACC4E1BB3680}" type="presParOf" srcId="{2D933DCE-BBEA-46A5-98BC-CA41A7DBB761}" destId="{29996EEB-8589-4AED-9C98-E2204A026234}" srcOrd="3" destOrd="0" presId="urn:microsoft.com/office/officeart/2005/8/layout/target3"/>
    <dgm:cxn modelId="{116D8C73-89F2-4AEF-84AD-F954CE136FD9}" type="presParOf" srcId="{2D933DCE-BBEA-46A5-98BC-CA41A7DBB761}" destId="{056AE7B2-579D-40D1-A57C-4E33BFED76BE}" srcOrd="4" destOrd="0" presId="urn:microsoft.com/office/officeart/2005/8/layout/target3"/>
    <dgm:cxn modelId="{825FAED8-2341-4F65-ADF2-D9AF527AFE07}" type="presParOf" srcId="{2D933DCE-BBEA-46A5-98BC-CA41A7DBB761}" destId="{4F0AD45D-7E6A-4C4A-90DF-90E27C4B175D}" srcOrd="5" destOrd="0" presId="urn:microsoft.com/office/officeart/2005/8/layout/target3"/>
    <dgm:cxn modelId="{C0E007EA-329E-4AD3-99FC-A09E28DBBB9D}" type="presParOf" srcId="{2D933DCE-BBEA-46A5-98BC-CA41A7DBB761}" destId="{1804A346-BBD3-438B-AE0F-7BEBB1E2AF96}" srcOrd="6" destOrd="0" presId="urn:microsoft.com/office/officeart/2005/8/layout/target3"/>
    <dgm:cxn modelId="{9C9C5F87-1C9D-48CE-AC2B-28B174F546DD}" type="presParOf" srcId="{2D933DCE-BBEA-46A5-98BC-CA41A7DBB761}" destId="{60CB9877-708D-4C64-AA73-CFD3F3076BC2}" srcOrd="7" destOrd="0" presId="urn:microsoft.com/office/officeart/2005/8/layout/target3"/>
    <dgm:cxn modelId="{16BDDE02-13AB-4880-992F-4FD34B98E4F4}" type="presParOf" srcId="{2D933DCE-BBEA-46A5-98BC-CA41A7DBB761}" destId="{347D85BD-7382-4413-9298-D06CC996458A}" srcOrd="8" destOrd="0" presId="urn:microsoft.com/office/officeart/2005/8/layout/target3"/>
    <dgm:cxn modelId="{06A9BFDF-E17C-4C9F-8D2B-C3BF87CC433B}" type="presParOf" srcId="{2D933DCE-BBEA-46A5-98BC-CA41A7DBB761}" destId="{C4DD5B9C-4D9E-449D-A063-107A759DF3D1}" srcOrd="9" destOrd="0" presId="urn:microsoft.com/office/officeart/2005/8/layout/target3"/>
    <dgm:cxn modelId="{057C3A78-006E-4459-B120-9C51788D16DC}" type="presParOf" srcId="{2D933DCE-BBEA-46A5-98BC-CA41A7DBB761}" destId="{CD515E15-5457-47F2-8109-A2A59D66C930}" srcOrd="10" destOrd="0" presId="urn:microsoft.com/office/officeart/2005/8/layout/target3"/>
    <dgm:cxn modelId="{417A9214-6C5C-43F8-99E3-E331C401C078}" type="presParOf" srcId="{2D933DCE-BBEA-46A5-98BC-CA41A7DBB761}" destId="{7DDB6D97-C311-42E1-B77C-B194BAE75773}" srcOrd="11" destOrd="0" presId="urn:microsoft.com/office/officeart/2005/8/layout/target3"/>
    <dgm:cxn modelId="{6A908F4B-7DB8-4D1C-98C7-BC74B3F858BE}" type="presParOf" srcId="{2D933DCE-BBEA-46A5-98BC-CA41A7DBB761}" destId="{DE2B4424-17B1-4404-A13F-04051C43B79D}" srcOrd="12" destOrd="0" presId="urn:microsoft.com/office/officeart/2005/8/layout/target3"/>
    <dgm:cxn modelId="{3330D4BC-AD9B-4ACC-9462-CF06E137C63A}" type="presParOf" srcId="{2D933DCE-BBEA-46A5-98BC-CA41A7DBB761}" destId="{555607BD-8A1D-4EBB-825A-8C74A1FB0FFC}" srcOrd="13" destOrd="0" presId="urn:microsoft.com/office/officeart/2005/8/layout/target3"/>
    <dgm:cxn modelId="{647C6C9E-2B0D-4F83-905C-83712820EF14}" type="presParOf" srcId="{2D933DCE-BBEA-46A5-98BC-CA41A7DBB761}" destId="{AAB7E4A6-9D01-402C-9D7A-6D30767F0B58}" srcOrd="14" destOrd="0" presId="urn:microsoft.com/office/officeart/2005/8/layout/target3"/>
    <dgm:cxn modelId="{FB4055DD-40B6-4763-8004-FF0BD04A5199}" type="presParOf" srcId="{2D933DCE-BBEA-46A5-98BC-CA41A7DBB761}" destId="{359A210A-E8C9-4FD6-9BC7-434F4455A6B5}" srcOrd="15" destOrd="0" presId="urn:microsoft.com/office/officeart/2005/8/layout/target3"/>
    <dgm:cxn modelId="{3453F9A3-C4F3-4C85-9EA0-25BCEBAA78B7}" type="presParOf" srcId="{2D933DCE-BBEA-46A5-98BC-CA41A7DBB761}" destId="{36B74B1E-3C18-4C06-BA03-CB2EB266F8FF}" srcOrd="16" destOrd="0" presId="urn:microsoft.com/office/officeart/2005/8/layout/target3"/>
    <dgm:cxn modelId="{43AFB9FC-39AA-4EDB-BCF2-2D948A9BADE2}" type="presParOf" srcId="{2D933DCE-BBEA-46A5-98BC-CA41A7DBB761}" destId="{94413E88-B296-45A5-9057-6B5765B63A8F}" srcOrd="17" destOrd="0" presId="urn:microsoft.com/office/officeart/2005/8/layout/target3"/>
    <dgm:cxn modelId="{A000F68E-75A5-42D9-8496-4FD991B75500}" type="presParOf" srcId="{2D933DCE-BBEA-46A5-98BC-CA41A7DBB761}" destId="{5A434D34-FA65-40B0-A4CE-3A1E2B14A215}" srcOrd="18" destOrd="0" presId="urn:microsoft.com/office/officeart/2005/8/layout/target3"/>
    <dgm:cxn modelId="{648DF880-54AC-4BCB-8A9C-E8E5E303BAB0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32369" y="22608"/>
          <a:ext cx="2286016" cy="22860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143008" y="0"/>
          <a:ext cx="7215238" cy="22860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b="0" kern="1200" dirty="0" smtClean="0"/>
            <a:t>NÁZEV ŠKOLY: </a:t>
          </a:r>
          <a:r>
            <a:rPr lang="cs-CZ" sz="1200" kern="1200" dirty="0" smtClean="0"/>
            <a:t>Základní škola a Mateřská škola Nedvědice, okres Brno – venkov, příspěvková organizace </a:t>
          </a:r>
          <a:endParaRPr lang="cs-CZ" sz="1200" kern="1200" dirty="0"/>
        </a:p>
      </dsp:txBody>
      <dsp:txXfrm>
        <a:off x="1143008" y="0"/>
        <a:ext cx="7215238" cy="365762"/>
      </dsp:txXfrm>
    </dsp:sp>
    <dsp:sp modelId="{056AE7B2-579D-40D1-A57C-4E33BFED76BE}">
      <dsp:nvSpPr>
        <dsp:cNvPr id="0" name=""/>
        <dsp:cNvSpPr/>
      </dsp:nvSpPr>
      <dsp:spPr>
        <a:xfrm>
          <a:off x="240031" y="365762"/>
          <a:ext cx="1805952" cy="18059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143008" y="365762"/>
          <a:ext cx="7215238" cy="18059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AUTOR:  </a:t>
          </a:r>
          <a:r>
            <a:rPr lang="cs-CZ" sz="1200" kern="1200" dirty="0" smtClean="0"/>
            <a:t>Mgr. Eva Nedomová</a:t>
          </a:r>
          <a:endParaRPr lang="cs-CZ" sz="1200" kern="1200" dirty="0"/>
        </a:p>
      </dsp:txBody>
      <dsp:txXfrm>
        <a:off x="1143008" y="365762"/>
        <a:ext cx="7215238" cy="365762"/>
      </dsp:txXfrm>
    </dsp:sp>
    <dsp:sp modelId="{60CB9877-708D-4C64-AA73-CFD3F3076BC2}">
      <dsp:nvSpPr>
        <dsp:cNvPr id="0" name=""/>
        <dsp:cNvSpPr/>
      </dsp:nvSpPr>
      <dsp:spPr>
        <a:xfrm>
          <a:off x="480063" y="731525"/>
          <a:ext cx="1325889" cy="1325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143008" y="731525"/>
          <a:ext cx="7215238" cy="1325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</a:t>
          </a:r>
          <a:r>
            <a:rPr lang="cs-CZ" sz="1000" kern="1200" smtClean="0"/>
            <a:t>: </a:t>
          </a:r>
          <a:r>
            <a:rPr lang="cs-CZ" sz="1200" kern="1200" smtClean="0"/>
            <a:t> </a:t>
          </a:r>
          <a:r>
            <a:rPr lang="cs-CZ" sz="1200" kern="1200" smtClean="0"/>
            <a:t>VY_32_INOVACE_12_12   </a:t>
          </a:r>
          <a:r>
            <a:rPr lang="cs-CZ" sz="1200" kern="1200" dirty="0" smtClean="0"/>
            <a:t>Vyvození hlásky a písmene I</a:t>
          </a:r>
          <a:endParaRPr lang="cs-CZ" sz="1200" kern="1200" dirty="0"/>
        </a:p>
      </dsp:txBody>
      <dsp:txXfrm>
        <a:off x="1143008" y="731525"/>
        <a:ext cx="7215238" cy="365762"/>
      </dsp:txXfrm>
    </dsp:sp>
    <dsp:sp modelId="{CD515E15-5457-47F2-8109-A2A59D66C930}">
      <dsp:nvSpPr>
        <dsp:cNvPr id="0" name=""/>
        <dsp:cNvSpPr/>
      </dsp:nvSpPr>
      <dsp:spPr>
        <a:xfrm>
          <a:off x="720095" y="1097287"/>
          <a:ext cx="845825" cy="8458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140626" y="1061365"/>
          <a:ext cx="7215238" cy="8458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TEMA:  </a:t>
          </a:r>
          <a:r>
            <a:rPr lang="cs-CZ" sz="1200" kern="1200" dirty="0" smtClean="0"/>
            <a:t>Český jazyk 1. ročník  </a:t>
          </a:r>
          <a:endParaRPr lang="cs-CZ" sz="1200" kern="1200" dirty="0"/>
        </a:p>
      </dsp:txBody>
      <dsp:txXfrm>
        <a:off x="1140626" y="1061365"/>
        <a:ext cx="7215238" cy="365762"/>
      </dsp:txXfrm>
    </dsp:sp>
    <dsp:sp modelId="{555607BD-8A1D-4EBB-825A-8C74A1FB0FFC}">
      <dsp:nvSpPr>
        <dsp:cNvPr id="0" name=""/>
        <dsp:cNvSpPr/>
      </dsp:nvSpPr>
      <dsp:spPr>
        <a:xfrm>
          <a:off x="960126" y="1463050"/>
          <a:ext cx="365762" cy="3657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125402" y="1459502"/>
          <a:ext cx="7215238" cy="365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ČÍSLO PROJEKKTU: </a:t>
          </a:r>
          <a:r>
            <a:rPr lang="cs-CZ" sz="1200" kern="1200" dirty="0" smtClean="0"/>
            <a:t>2674/21/7.1.4/2011  </a:t>
          </a:r>
          <a:endParaRPr lang="cs-CZ" sz="1200" kern="1200" dirty="0"/>
        </a:p>
      </dsp:txBody>
      <dsp:txXfrm>
        <a:off x="1125402" y="1459502"/>
        <a:ext cx="7215238" cy="3657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02CFEC3-CB86-45AC-B21C-B68234AE1F7C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42BACE1-2BD9-4F2E-A18B-29737D708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02CFEC3-CB86-45AC-B21C-B68234AE1F7C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BACE1-2BD9-4F2E-A18B-29737D708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02CFEC3-CB86-45AC-B21C-B68234AE1F7C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42BACE1-2BD9-4F2E-A18B-29737D70870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2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02CFEC3-CB86-45AC-B21C-B68234AE1F7C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42BACE1-2BD9-4F2E-A18B-29737D708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02CFEC3-CB86-45AC-B21C-B68234AE1F7C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42BACE1-2BD9-4F2E-A18B-29737D708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2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CFEC3-CB86-45AC-B21C-B68234AE1F7C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BACE1-2BD9-4F2E-A18B-29737D708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02CFEC3-CB86-45AC-B21C-B68234AE1F7C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42BACE1-2BD9-4F2E-A18B-29737D708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02CFEC3-CB86-45AC-B21C-B68234AE1F7C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42BACE1-2BD9-4F2E-A18B-29737D708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2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02CFEC3-CB86-45AC-B21C-B68234AE1F7C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42BACE1-2BD9-4F2E-A18B-29737D708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2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CFEC3-CB86-45AC-B21C-B68234AE1F7C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BACE1-2BD9-4F2E-A18B-29737D708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CFEC3-CB86-45AC-B21C-B68234AE1F7C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BACE1-2BD9-4F2E-A18B-29737D708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02CFEC3-CB86-45AC-B21C-B68234AE1F7C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42BACE1-2BD9-4F2E-A18B-29737D7087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 spokes="2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uJoMr5Hn3Q&amp;feature=related" TargetMode="External"/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3NfjuYQUE70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ko%C4%8Dka&amp;ex=1" TargetMode="External"/><Relationship Id="rId13" Type="http://schemas.openxmlformats.org/officeDocument/2006/relationships/hyperlink" Target="http://office.microsoft.com/cs-cz/images/results.aspx?qu=slunce&amp;ex=1" TargetMode="External"/><Relationship Id="rId18" Type="http://schemas.openxmlformats.org/officeDocument/2006/relationships/hyperlink" Target="http://office.microsoft.com/cs-cz/images/results.aspx?qu=kl%C3%AD%C4%8D&amp;ex=1" TargetMode="External"/><Relationship Id="rId3" Type="http://schemas.openxmlformats.org/officeDocument/2006/relationships/hyperlink" Target="http://www.youtube.com/watch?v=vuJoMr5Hn3Q&amp;feature=related" TargetMode="External"/><Relationship Id="rId21" Type="http://schemas.openxmlformats.org/officeDocument/2006/relationships/hyperlink" Target="http://office.microsoft.com/cs-cz/images/results.aspx?qu=indi%C3%A1n&amp;ex=1" TargetMode="External"/><Relationship Id="rId7" Type="http://schemas.openxmlformats.org/officeDocument/2006/relationships/hyperlink" Target="http://www.datakabinet.cz/cs/Vyukove-materialy-a-data/Jazyk-a-jazykova-komunikace/Obrazove-karty/Pismena-Ii.html" TargetMode="External"/><Relationship Id="rId12" Type="http://schemas.openxmlformats.org/officeDocument/2006/relationships/hyperlink" Target="http://office.microsoft.com/cs-cz/images/results.aspx?qu=hru%C5%A1ka&amp;ex=1" TargetMode="External"/><Relationship Id="rId17" Type="http://schemas.openxmlformats.org/officeDocument/2006/relationships/hyperlink" Target="http://office.microsoft.com/cs-cz/images/results.aspx?qu=h%C5%99ib&amp;ex=1" TargetMode="External"/><Relationship Id="rId2" Type="http://schemas.openxmlformats.org/officeDocument/2006/relationships/hyperlink" Target="http://christianbackgrounds.info/smile-pictures-wallpapers/" TargetMode="External"/><Relationship Id="rId16" Type="http://schemas.openxmlformats.org/officeDocument/2006/relationships/hyperlink" Target="http://office.microsoft.com/cs-cz/images/results.aspx?qu=komin%C3%ADk&amp;ex=1" TargetMode="External"/><Relationship Id="rId20" Type="http://schemas.openxmlformats.org/officeDocument/2006/relationships/hyperlink" Target="http://office.microsoft.com/cs-cz/images/results.aspx?qu=injekce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atakabinet.cz/cs/Vyukove-materialy-a-data/Jazyk-a-jazykova-komunikace/Obrazove-karty/Pismeno-i.html" TargetMode="External"/><Relationship Id="rId11" Type="http://schemas.openxmlformats.org/officeDocument/2006/relationships/hyperlink" Target="http://office.microsoft.com/cs-cz/images/results.aspx?qu=jablko&amp;ex=1" TargetMode="External"/><Relationship Id="rId5" Type="http://schemas.openxmlformats.org/officeDocument/2006/relationships/hyperlink" Target="http://office.microsoft.com/cs-cz/images/results.aspx?qu=pes&amp;ex=1" TargetMode="External"/><Relationship Id="rId15" Type="http://schemas.openxmlformats.org/officeDocument/2006/relationships/hyperlink" Target="http://office.microsoft.com/cs-cz/images/results.aspx?qu=paprika&amp;ex=1" TargetMode="External"/><Relationship Id="rId10" Type="http://schemas.openxmlformats.org/officeDocument/2006/relationships/hyperlink" Target="http://office.microsoft.com/cs-cz/images/results.aspx?qu=princezna&amp;ex=1" TargetMode="External"/><Relationship Id="rId19" Type="http://schemas.openxmlformats.org/officeDocument/2006/relationships/hyperlink" Target="http://office.microsoft.com/cs-cz/images/results.aspx?qu=ikoust&amp;ex=1" TargetMode="External"/><Relationship Id="rId4" Type="http://schemas.openxmlformats.org/officeDocument/2006/relationships/hyperlink" Target="http://www.youtube.com/watch?v=3NfjuYQUE70" TargetMode="External"/><Relationship Id="rId9" Type="http://schemas.openxmlformats.org/officeDocument/2006/relationships/hyperlink" Target="http://office.microsoft.com/cs-cz/images/results.aspx?qu=kr%C3%A1l&amp;ex=1" TargetMode="External"/><Relationship Id="rId14" Type="http://schemas.openxmlformats.org/officeDocument/2006/relationships/hyperlink" Target="http://office.microsoft.com/cs-cz/images/results.aspx?qu=mrak&amp;ex=1" TargetMode="External"/><Relationship Id="rId22" Type="http://schemas.openxmlformats.org/officeDocument/2006/relationships/hyperlink" Target="http://office.microsoft.com/cs-cz/images/results.aspx?qu=iby%C5%A1ek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1088475274"/>
              </p:ext>
            </p:extLst>
          </p:nvPr>
        </p:nvGraphicFramePr>
        <p:xfrm>
          <a:off x="395536" y="908720"/>
          <a:ext cx="8358246" cy="2286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645024"/>
            <a:ext cx="7848872" cy="2000264"/>
          </a:xfrm>
          <a:prstGeom prst="rect">
            <a:avLst/>
          </a:prstGeom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je určen pro žáky 1. ročníku</a:t>
            </a:r>
          </a:p>
          <a:p>
            <a:r>
              <a:rPr lang="cs-CZ" dirty="0" smtClean="0"/>
              <a:t>je určen pro práci na interaktivní tabuli</a:t>
            </a:r>
          </a:p>
          <a:p>
            <a:r>
              <a:rPr lang="cs-CZ" dirty="0" smtClean="0"/>
              <a:t>seznámení žáků s hláskou i a jejím grafickým záznamem – malé a velké písmeno psací i tiskací</a:t>
            </a:r>
          </a:p>
          <a:p>
            <a:r>
              <a:rPr lang="cs-CZ" dirty="0" smtClean="0"/>
              <a:t>žáci se učí motivační básničku</a:t>
            </a:r>
          </a:p>
          <a:p>
            <a:r>
              <a:rPr lang="cs-CZ" dirty="0" smtClean="0"/>
              <a:t>žáci vymýšlejí slova, která danou hlásku obsahují</a:t>
            </a:r>
          </a:p>
          <a:p>
            <a:r>
              <a:rPr lang="cs-CZ" dirty="0" smtClean="0"/>
              <a:t>hledání písmene ve slovech, obrázku</a:t>
            </a:r>
          </a:p>
          <a:p>
            <a:r>
              <a:rPr lang="cs-CZ" dirty="0" smtClean="0"/>
              <a:t>žáci pracují s mřížkou</a:t>
            </a:r>
          </a:p>
          <a:p>
            <a:r>
              <a:rPr lang="cs-CZ" dirty="0" smtClean="0"/>
              <a:t>procvičování tvaru písmene i, </a:t>
            </a:r>
            <a:r>
              <a:rPr lang="cs-CZ" dirty="0" err="1" smtClean="0"/>
              <a:t>I</a:t>
            </a:r>
            <a:endParaRPr lang="cs-CZ" dirty="0" smtClean="0"/>
          </a:p>
          <a:p>
            <a:r>
              <a:rPr lang="cs-CZ" dirty="0" smtClean="0"/>
              <a:t>materiál byl vytvořen a pilotován v prvním pololetí škol. roku 2012/2013</a:t>
            </a:r>
          </a:p>
          <a:p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MH90023759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21044318">
            <a:off x="4440886" y="3533449"/>
            <a:ext cx="3095625" cy="309562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Obrázek 4" descr="MH90043557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794192">
            <a:off x="564804" y="3449090"/>
            <a:ext cx="3095625" cy="309562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 descr="MH90034039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21325861">
            <a:off x="1017970" y="307019"/>
            <a:ext cx="3095625" cy="309562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Obrázek 6" descr="MH90023243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733823">
            <a:off x="5755612" y="292764"/>
            <a:ext cx="3095625" cy="3095625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8" name="TextovéPole 7"/>
          <p:cNvSpPr txBox="1"/>
          <p:nvPr/>
        </p:nvSpPr>
        <p:spPr>
          <a:xfrm>
            <a:off x="611560" y="1700808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 jakou hlásku všechny obrázky začínají?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3968" y="2996952"/>
            <a:ext cx="14401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I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1520" y="1844824"/>
            <a:ext cx="8892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Vymyslíš i jiná slova, která začínají na hlásku I ?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xit" presetSubtype="0" decel="10000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9" presetClass="exit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9" presetClass="exit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39" presetClass="exit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9" presetClass="exit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50000">
                                          <p:val>
                                            <p:strVal val="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ppt_h/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0">
                                          <p:val>
                                            <p:strVal val="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ppt_w+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4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3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58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8" grpId="1"/>
      <p:bldP spid="9" grpId="0"/>
      <p:bldP spid="9" grpId="1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/>
          </a:p>
        </p:txBody>
      </p:sp>
      <p:pic>
        <p:nvPicPr>
          <p:cNvPr id="4" name="Zástupný symbol pro obsah 3" descr="man_pismena_ii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4572000" cy="6858000"/>
          </a:xfrm>
        </p:spPr>
      </p:pic>
      <p:pic>
        <p:nvPicPr>
          <p:cNvPr id="5" name="Obrázek 4" descr="man_pismeno_í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66042" y="0"/>
            <a:ext cx="4477958" cy="6858000"/>
          </a:xfrm>
          <a:prstGeom prst="rect">
            <a:avLst/>
          </a:prstGeom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Obtáhni si jednotlivé tvary a vyzkoušej si písmena napsat.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482600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2800" b="1" dirty="0" smtClean="0"/>
              <a:t>I</a:t>
            </a:r>
            <a:r>
              <a:rPr lang="cs-CZ" sz="1200" dirty="0" smtClean="0"/>
              <a:t>_________________________________________________________________________________________________________________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r>
              <a:rPr lang="cs-CZ" sz="2800" b="1" dirty="0" smtClean="0"/>
              <a:t>i</a:t>
            </a:r>
            <a:r>
              <a:rPr lang="cs-CZ" sz="1200" dirty="0" smtClean="0"/>
              <a:t>_________________________________________________________________________________________________________________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2800" b="1" dirty="0" smtClean="0"/>
              <a:t>Í</a:t>
            </a:r>
            <a:r>
              <a:rPr lang="cs-CZ" sz="1200" dirty="0" smtClean="0"/>
              <a:t>_________________________________________________________________________________________________________________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r>
              <a:rPr lang="cs-CZ" sz="1800" b="1" dirty="0" smtClean="0">
                <a:solidFill>
                  <a:srgbClr val="FF0000"/>
                </a:solidFill>
              </a:rPr>
              <a:t>Opakuj: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r>
              <a:rPr lang="cs-CZ" sz="2800" b="1" dirty="0" smtClean="0"/>
              <a:t>a  m  o  e  i   </a:t>
            </a:r>
            <a:r>
              <a:rPr lang="cs-CZ" sz="2800" b="1" dirty="0" smtClean="0">
                <a:latin typeface="Book Antiqua" pitchFamily="18" charset="0"/>
              </a:rPr>
              <a:t>l</a:t>
            </a:r>
            <a:r>
              <a:rPr lang="cs-CZ" sz="2800" b="1" dirty="0" smtClean="0"/>
              <a:t>  p s u </a:t>
            </a:r>
            <a:r>
              <a:rPr lang="cs-CZ" sz="1200" dirty="0" smtClean="0"/>
              <a:t>_______________________________________________________________________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2800" b="1" dirty="0" smtClean="0"/>
              <a:t>M   A  I  E  L   P   S  O U</a:t>
            </a:r>
            <a:r>
              <a:rPr lang="cs-CZ" sz="1200" dirty="0" smtClean="0"/>
              <a:t>___________________________________________________________________</a:t>
            </a:r>
            <a:endParaRPr lang="cs-CZ" sz="1200" dirty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Nauč se s Dorotkou básničku. Podtrhni v básničce písmeno I,i.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564904"/>
            <a:ext cx="331236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000" b="1" dirty="0" smtClean="0"/>
              <a:t>Ivanka ráno vstala</a:t>
            </a:r>
          </a:p>
          <a:p>
            <a:pPr>
              <a:buNone/>
            </a:pPr>
            <a:r>
              <a:rPr lang="cs-CZ" sz="2000" b="1" dirty="0" smtClean="0"/>
              <a:t>a inkoustem dopis psala.</a:t>
            </a:r>
          </a:p>
          <a:p>
            <a:pPr>
              <a:buNone/>
            </a:pPr>
            <a:r>
              <a:rPr lang="cs-CZ" sz="2000" b="1" dirty="0" smtClean="0"/>
              <a:t>Psala o svém výletě</a:t>
            </a:r>
          </a:p>
          <a:p>
            <a:pPr>
              <a:buNone/>
            </a:pPr>
            <a:r>
              <a:rPr lang="cs-CZ" sz="2000" b="1" dirty="0" smtClean="0"/>
              <a:t>Ivánkovi a Ivetě.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564904"/>
            <a:ext cx="352839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I</a:t>
            </a:r>
            <a:r>
              <a:rPr lang="cs-CZ" sz="2000" b="1" dirty="0" smtClean="0"/>
              <a:t>vanka ráno vstala</a:t>
            </a:r>
          </a:p>
          <a:p>
            <a:pPr>
              <a:buNone/>
            </a:pPr>
            <a:r>
              <a:rPr lang="cs-CZ" sz="2000" b="1" dirty="0" smtClean="0"/>
              <a:t>a </a:t>
            </a:r>
            <a:r>
              <a:rPr lang="cs-CZ" sz="2000" b="1" dirty="0" smtClean="0">
                <a:solidFill>
                  <a:srgbClr val="FF0000"/>
                </a:solidFill>
              </a:rPr>
              <a:t>i</a:t>
            </a:r>
            <a:r>
              <a:rPr lang="cs-CZ" sz="2000" b="1" dirty="0" smtClean="0"/>
              <a:t>nkoustem dop</a:t>
            </a:r>
            <a:r>
              <a:rPr lang="cs-CZ" sz="2000" b="1" dirty="0" smtClean="0">
                <a:solidFill>
                  <a:srgbClr val="FF0000"/>
                </a:solidFill>
              </a:rPr>
              <a:t>i</a:t>
            </a:r>
            <a:r>
              <a:rPr lang="cs-CZ" sz="2000" b="1" dirty="0" smtClean="0"/>
              <a:t>s psala.</a:t>
            </a:r>
          </a:p>
          <a:p>
            <a:pPr>
              <a:buNone/>
            </a:pPr>
            <a:r>
              <a:rPr lang="cs-CZ" sz="2000" b="1" dirty="0" smtClean="0"/>
              <a:t>Psala o svém výletě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I</a:t>
            </a:r>
            <a:r>
              <a:rPr lang="cs-CZ" sz="2000" b="1" dirty="0" smtClean="0"/>
              <a:t>vánkov</a:t>
            </a:r>
            <a:r>
              <a:rPr lang="cs-CZ" sz="2000" b="1" dirty="0" smtClean="0">
                <a:solidFill>
                  <a:srgbClr val="FF0000"/>
                </a:solidFill>
              </a:rPr>
              <a:t>i </a:t>
            </a:r>
            <a:r>
              <a:rPr lang="cs-CZ" sz="2000" b="1" dirty="0" smtClean="0"/>
              <a:t>a </a:t>
            </a:r>
            <a:r>
              <a:rPr lang="cs-CZ" sz="2000" b="1" dirty="0" smtClean="0">
                <a:solidFill>
                  <a:srgbClr val="FF0000"/>
                </a:solidFill>
              </a:rPr>
              <a:t>I</a:t>
            </a:r>
            <a:r>
              <a:rPr lang="cs-CZ" sz="2000" b="1" dirty="0" smtClean="0"/>
              <a:t>vetě.</a:t>
            </a:r>
          </a:p>
          <a:p>
            <a:endParaRPr lang="cs-CZ" dirty="0"/>
          </a:p>
        </p:txBody>
      </p:sp>
      <p:pic>
        <p:nvPicPr>
          <p:cNvPr id="7" name="Obrázek 6" descr="MH90034039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0764588">
            <a:off x="5220072" y="1916832"/>
            <a:ext cx="3311649" cy="33116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 descr="MH90034039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602215">
            <a:off x="2803448" y="4180537"/>
            <a:ext cx="2285774" cy="22857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 descr="MH90034039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20764588">
            <a:off x="566418" y="4463979"/>
            <a:ext cx="1617869" cy="16178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Čti s Dorotkou a pak samostatně.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sz="1200" dirty="0" smtClean="0"/>
          </a:p>
          <a:p>
            <a:pPr algn="just">
              <a:buNone/>
            </a:pPr>
            <a:r>
              <a:rPr lang="cs-CZ" sz="4800" b="1" dirty="0" smtClean="0">
                <a:latin typeface="Aparajita" pitchFamily="34" charset="0"/>
                <a:cs typeface="Aparajita" pitchFamily="34" charset="0"/>
              </a:rPr>
              <a:t>I    m    s    p    l    M    á    ó    í   L   u</a:t>
            </a:r>
          </a:p>
          <a:p>
            <a:pPr algn="just">
              <a:buNone/>
            </a:pPr>
            <a:endParaRPr lang="cs-CZ" sz="4800" b="1" dirty="0" smtClean="0">
              <a:latin typeface="Aparajita" pitchFamily="34" charset="0"/>
              <a:cs typeface="Aparajita" pitchFamily="34" charset="0"/>
            </a:endParaRPr>
          </a:p>
          <a:p>
            <a:pPr algn="just">
              <a:buNone/>
            </a:pPr>
            <a:r>
              <a:rPr lang="cs-CZ" sz="4800" b="1" dirty="0" smtClean="0">
                <a:latin typeface="Aparajita" pitchFamily="34" charset="0"/>
                <a:cs typeface="Aparajita" pitchFamily="34" charset="0"/>
              </a:rPr>
              <a:t>A    i     o    p    ú   s     l    m   p  á   S</a:t>
            </a:r>
          </a:p>
          <a:p>
            <a:pPr algn="just">
              <a:buNone/>
            </a:pPr>
            <a:endParaRPr lang="cs-CZ" sz="4800" b="1" dirty="0" smtClean="0">
              <a:latin typeface="Aparajita" pitchFamily="34" charset="0"/>
              <a:cs typeface="Aparajita" pitchFamily="34" charset="0"/>
            </a:endParaRPr>
          </a:p>
          <a:p>
            <a:pPr algn="just">
              <a:buNone/>
            </a:pPr>
            <a:r>
              <a:rPr lang="cs-CZ" sz="4800" b="1" dirty="0" smtClean="0">
                <a:latin typeface="Aparajita" pitchFamily="34" charset="0"/>
                <a:cs typeface="Aparajita" pitchFamily="34" charset="0"/>
              </a:rPr>
              <a:t>O    i     P    L    S   u    á    í    M   l   o</a:t>
            </a:r>
          </a:p>
          <a:p>
            <a:pPr algn="just">
              <a:buNone/>
            </a:pPr>
            <a:endParaRPr lang="cs-CZ" sz="4800" b="1" dirty="0" smtClean="0">
              <a:latin typeface="Aparajita" pitchFamily="34" charset="0"/>
              <a:cs typeface="Aparajita" pitchFamily="34" charset="0"/>
            </a:endParaRPr>
          </a:p>
          <a:p>
            <a:pPr algn="just">
              <a:buNone/>
            </a:pPr>
            <a:r>
              <a:rPr lang="cs-CZ" sz="4800" b="1" dirty="0" smtClean="0">
                <a:latin typeface="Aparajita" pitchFamily="34" charset="0"/>
                <a:cs typeface="Aparajita" pitchFamily="34" charset="0"/>
              </a:rPr>
              <a:t>S   m    á    o     A    i    L   U   M   I   P</a:t>
            </a:r>
            <a:endParaRPr lang="cs-CZ" sz="4800" b="1" dirty="0">
              <a:latin typeface="Aparajita" pitchFamily="34" charset="0"/>
              <a:cs typeface="Aparajita" pitchFamily="34" charset="0"/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Obrázek pojmenuj a pod obrázek označ slabiky. Zapiš písmeno I do správného políčka na mřížce.</a:t>
            </a:r>
            <a:endParaRPr lang="cs-CZ" sz="2400" b="1" dirty="0"/>
          </a:p>
        </p:txBody>
      </p:sp>
      <p:pic>
        <p:nvPicPr>
          <p:cNvPr id="4" name="Obrázek 3" descr="MH9004133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700808"/>
            <a:ext cx="1187624" cy="1105129"/>
          </a:xfrm>
          <a:prstGeom prst="rect">
            <a:avLst/>
          </a:prstGeom>
        </p:spPr>
      </p:pic>
      <p:pic>
        <p:nvPicPr>
          <p:cNvPr id="5" name="Obrázek 4" descr="MH9004119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31640" y="5085184"/>
            <a:ext cx="1152128" cy="1152128"/>
          </a:xfrm>
          <a:prstGeom prst="rect">
            <a:avLst/>
          </a:prstGeom>
        </p:spPr>
      </p:pic>
      <p:pic>
        <p:nvPicPr>
          <p:cNvPr id="6" name="Obrázek 5" descr="MH90033409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3933056"/>
            <a:ext cx="1259632" cy="1259632"/>
          </a:xfrm>
          <a:prstGeom prst="rect">
            <a:avLst/>
          </a:prstGeom>
        </p:spPr>
      </p:pic>
      <p:pic>
        <p:nvPicPr>
          <p:cNvPr id="7" name="Obrázek 6" descr="MH900441282 (1)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331640" y="2852936"/>
            <a:ext cx="1152128" cy="995020"/>
          </a:xfrm>
          <a:prstGeom prst="rect">
            <a:avLst/>
          </a:prstGeom>
        </p:spPr>
      </p:pic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3048001" y="2420888"/>
          <a:ext cx="6095999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3048000" y="3573016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048001" y="4797152"/>
          <a:ext cx="6095999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3048000" y="5877272"/>
          <a:ext cx="60960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3" name="Elipsa 12"/>
          <p:cNvSpPr/>
          <p:nvPr/>
        </p:nvSpPr>
        <p:spPr>
          <a:xfrm>
            <a:off x="467544" y="2852936"/>
            <a:ext cx="216024" cy="288032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79512" y="2852936"/>
            <a:ext cx="216024" cy="288032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755576" y="2852936"/>
            <a:ext cx="216024" cy="288032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79512" y="5301208"/>
            <a:ext cx="216024" cy="288032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67544" y="5301208"/>
            <a:ext cx="216024" cy="288032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763688" y="6381328"/>
            <a:ext cx="216024" cy="288032"/>
          </a:xfrm>
          <a:prstGeom prst="ellips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ínus 18"/>
          <p:cNvSpPr/>
          <p:nvPr/>
        </p:nvSpPr>
        <p:spPr>
          <a:xfrm>
            <a:off x="1691680" y="3789040"/>
            <a:ext cx="432048" cy="576064"/>
          </a:xfrm>
          <a:prstGeom prst="mathMinus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ínus 19"/>
          <p:cNvSpPr/>
          <p:nvPr/>
        </p:nvSpPr>
        <p:spPr>
          <a:xfrm>
            <a:off x="755576" y="5157192"/>
            <a:ext cx="432048" cy="576064"/>
          </a:xfrm>
          <a:prstGeom prst="mathMinus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58772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I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76256" y="242088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I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40152" y="479715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I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668344" y="479715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Í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660232" y="357301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Í</a:t>
            </a:r>
            <a:endParaRPr lang="cs-CZ" b="1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/>
      <p:bldP spid="22" grpId="0"/>
      <p:bldP spid="23" grpId="0"/>
      <p:bldP spid="24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Dorotka si pro vás připravila malované čtení. Správně čtěte.</a:t>
            </a:r>
            <a:endParaRPr lang="cs-CZ" sz="2400" b="1" dirty="0"/>
          </a:p>
        </p:txBody>
      </p:sp>
      <p:pic>
        <p:nvPicPr>
          <p:cNvPr id="4" name="Obrázek 3" descr="MH9002961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4221088"/>
            <a:ext cx="2520280" cy="2448272"/>
          </a:xfrm>
          <a:prstGeom prst="rect">
            <a:avLst/>
          </a:prstGeom>
        </p:spPr>
      </p:pic>
      <p:pic>
        <p:nvPicPr>
          <p:cNvPr id="5" name="Obrázek 4" descr="MH90044170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4293096"/>
            <a:ext cx="2520280" cy="2520280"/>
          </a:xfrm>
          <a:prstGeom prst="rect">
            <a:avLst/>
          </a:prstGeom>
        </p:spPr>
      </p:pic>
      <p:pic>
        <p:nvPicPr>
          <p:cNvPr id="6" name="Obrázek 5" descr="MH90006981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56176" y="1412776"/>
            <a:ext cx="2448272" cy="2520280"/>
          </a:xfrm>
          <a:prstGeom prst="rect">
            <a:avLst/>
          </a:prstGeom>
        </p:spPr>
      </p:pic>
      <p:pic>
        <p:nvPicPr>
          <p:cNvPr id="7" name="Obrázek 6" descr="MH90044040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1412776"/>
            <a:ext cx="2592288" cy="259228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211960" y="2132856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i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11960" y="4797152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i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MH90041164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095625" cy="3095625"/>
          </a:xfrm>
        </p:spPr>
      </p:pic>
      <p:pic>
        <p:nvPicPr>
          <p:cNvPr id="7" name="Obrázek 6" descr="MH90030449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48375" y="0"/>
            <a:ext cx="3095625" cy="3095625"/>
          </a:xfrm>
          <a:prstGeom prst="rect">
            <a:avLst/>
          </a:prstGeom>
        </p:spPr>
      </p:pic>
      <p:sp>
        <p:nvSpPr>
          <p:cNvPr id="8" name="Nadpis 7"/>
          <p:cNvSpPr txBox="1">
            <a:spLocks noGrp="1"/>
          </p:cNvSpPr>
          <p:nvPr>
            <p:ph type="title"/>
          </p:nvPr>
        </p:nvSpPr>
        <p:spPr>
          <a:xfrm>
            <a:off x="3707904" y="1340768"/>
            <a:ext cx="8229600" cy="1399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i</a:t>
            </a:r>
            <a:endParaRPr lang="cs-CZ" sz="9600" b="1" dirty="0">
              <a:solidFill>
                <a:srgbClr val="FF0000"/>
              </a:solidFill>
            </a:endParaRPr>
          </a:p>
        </p:txBody>
      </p:sp>
      <p:pic>
        <p:nvPicPr>
          <p:cNvPr id="9" name="Obrázek 8" descr="MH90043816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3762375"/>
            <a:ext cx="3095625" cy="3095625"/>
          </a:xfrm>
          <a:prstGeom prst="rect">
            <a:avLst/>
          </a:prstGeom>
        </p:spPr>
      </p:pic>
      <p:pic>
        <p:nvPicPr>
          <p:cNvPr id="10" name="Obrázek 9" descr="MH90043816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48375" y="3762375"/>
            <a:ext cx="3095625" cy="3095625"/>
          </a:xfrm>
          <a:prstGeom prst="rect">
            <a:avLst/>
          </a:prstGeom>
        </p:spPr>
      </p:pic>
      <p:sp>
        <p:nvSpPr>
          <p:cNvPr id="11" name="Nadpis 7"/>
          <p:cNvSpPr txBox="1">
            <a:spLocks/>
          </p:cNvSpPr>
          <p:nvPr/>
        </p:nvSpPr>
        <p:spPr>
          <a:xfrm>
            <a:off x="3707904" y="5373654"/>
            <a:ext cx="8229600" cy="1569660"/>
          </a:xfrm>
          <a:prstGeom prst="rect">
            <a:avLst/>
          </a:prstGeom>
          <a:noFill/>
        </p:spPr>
        <p:txBody>
          <a:bodyPr vert="horz" wrap="square" rtlCol="0" anchor="ctr">
            <a:spAutoFit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9600" b="1" i="0" u="none" strike="noStrike" kern="1200" cap="none" spc="0" normalizeH="0" baseline="0" noProof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rgbClr val="FF0000"/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i</a:t>
            </a:r>
            <a:endParaRPr kumimoji="0" lang="cs-CZ" sz="9600" b="1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rgbClr val="FF0000"/>
              </a:solidFill>
              <a:effectLst>
                <a:outerShdw blurRad="26000" dist="26000" dir="145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JSI ŠIKULKA!!!</a:t>
            </a:r>
            <a:endParaRPr lang="cs-CZ" b="1" dirty="0"/>
          </a:p>
        </p:txBody>
      </p:sp>
      <p:pic>
        <p:nvPicPr>
          <p:cNvPr id="4" name="Zástupný symbol pro obsah 3" descr="Obrázek1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340768"/>
            <a:ext cx="6092927" cy="4572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27584" y="5733256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ZATANCUJ SI SE MNOU!!!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Veselý obličej 6">
            <a:hlinkClick r:id="rId3"/>
          </p:cNvPr>
          <p:cNvSpPr/>
          <p:nvPr/>
        </p:nvSpPr>
        <p:spPr>
          <a:xfrm>
            <a:off x="6516216" y="5733256"/>
            <a:ext cx="576064" cy="648072"/>
          </a:xfrm>
          <a:prstGeom prst="smileyFace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>
            <a:hlinkClick r:id="rId4"/>
          </p:cNvPr>
          <p:cNvSpPr/>
          <p:nvPr/>
        </p:nvSpPr>
        <p:spPr>
          <a:xfrm>
            <a:off x="7380312" y="5733256"/>
            <a:ext cx="576064" cy="648072"/>
          </a:xfrm>
          <a:prstGeom prst="smileyFace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CITACE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507288" cy="4572000"/>
          </a:xfrm>
        </p:spPr>
        <p:txBody>
          <a:bodyPr>
            <a:normAutofit fontScale="92500" lnSpcReduction="10000"/>
          </a:bodyPr>
          <a:lstStyle/>
          <a:p>
            <a:r>
              <a:rPr lang="cs-CZ" sz="1200" dirty="0" smtClean="0">
                <a:hlinkClick r:id="rId2"/>
              </a:rPr>
              <a:t>archiv autora</a:t>
            </a:r>
          </a:p>
          <a:p>
            <a:r>
              <a:rPr lang="cs-CZ" sz="1200" dirty="0" smtClean="0">
                <a:hlinkClick r:id="rId2"/>
              </a:rPr>
              <a:t>http://christianbackgrounds.info/smile-pictures-wallpapers/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youtube.com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watch</a:t>
            </a:r>
            <a:r>
              <a:rPr lang="cs-CZ" sz="1200" dirty="0" smtClean="0">
                <a:hlinkClick r:id="rId3"/>
              </a:rPr>
              <a:t>?v=vuJoMr5Hn3Q&amp;feature=</a:t>
            </a:r>
            <a:r>
              <a:rPr lang="cs-CZ" sz="1200" dirty="0" err="1" smtClean="0">
                <a:hlinkClick r:id="rId3"/>
              </a:rPr>
              <a:t>related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youtube.com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watch</a:t>
            </a:r>
            <a:r>
              <a:rPr lang="cs-CZ" sz="1200" dirty="0" smtClean="0">
                <a:hlinkClick r:id="rId4"/>
              </a:rPr>
              <a:t>?v=3NfjuYQUE70</a:t>
            </a:r>
            <a:endParaRPr lang="cs-CZ" sz="1200" dirty="0" smtClean="0"/>
          </a:p>
          <a:p>
            <a:r>
              <a:rPr lang="cs-CZ" sz="1200" dirty="0" smtClean="0">
                <a:solidFill>
                  <a:srgbClr val="FF0000"/>
                </a:solidFill>
                <a:hlinkClick r:id="rId5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5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5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5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5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5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5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5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5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5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5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5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5"/>
              </a:rPr>
              <a:t>=pes&amp;ex=1#</a:t>
            </a:r>
            <a:r>
              <a:rPr lang="cs-CZ" sz="1200" dirty="0" err="1" smtClean="0">
                <a:solidFill>
                  <a:srgbClr val="FF0000"/>
                </a:solidFill>
                <a:hlinkClick r:id="rId5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5"/>
              </a:rPr>
              <a:t>:MC900438169|</a:t>
            </a:r>
            <a:r>
              <a:rPr lang="cs-CZ" sz="1200" dirty="0" err="1" smtClean="0">
                <a:solidFill>
                  <a:srgbClr val="FF0000"/>
                </a:solidFill>
                <a:hlinkClick r:id="rId5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5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6"/>
              </a:rPr>
              <a:t>http://www.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datakabinet.cz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Vyukove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materialy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-a-data/Jazyk-a-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jazykova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-komunikace/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Obrazove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-karty/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Pismeno</a:t>
            </a:r>
            <a:r>
              <a:rPr lang="cs-CZ" sz="1200" dirty="0" smtClean="0">
                <a:solidFill>
                  <a:srgbClr val="FF0000"/>
                </a:solidFill>
                <a:hlinkClick r:id="rId6"/>
              </a:rPr>
              <a:t>-i.</a:t>
            </a:r>
            <a:r>
              <a:rPr lang="cs-CZ" sz="1200" dirty="0" err="1" smtClean="0">
                <a:solidFill>
                  <a:srgbClr val="FF0000"/>
                </a:solidFill>
                <a:hlinkClick r:id="rId6"/>
              </a:rPr>
              <a:t>html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7"/>
              </a:rPr>
              <a:t>http://www.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datakabinet.cz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Vyukove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materialy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-a-data/Jazyk-a-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jazykova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-komunikace/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Obrazove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-karty/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Pismena</a:t>
            </a:r>
            <a:r>
              <a:rPr lang="cs-CZ" sz="1200" dirty="0" smtClean="0">
                <a:solidFill>
                  <a:srgbClr val="FF0000"/>
                </a:solidFill>
                <a:hlinkClick r:id="rId7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7"/>
              </a:rPr>
              <a:t>Ii.html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8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=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ko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%C4%8Dka&amp;ex=1#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:MC900438167|</a:t>
            </a:r>
            <a:r>
              <a:rPr lang="cs-CZ" sz="1200" dirty="0" err="1" smtClean="0">
                <a:solidFill>
                  <a:srgbClr val="FF0000"/>
                </a:solidFill>
                <a:hlinkClick r:id="rId8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8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9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=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kr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%C3%A1l&amp;ex=1#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:MC900304493|</a:t>
            </a:r>
            <a:r>
              <a:rPr lang="cs-CZ" sz="1200" dirty="0" err="1" smtClean="0">
                <a:solidFill>
                  <a:srgbClr val="FF0000"/>
                </a:solidFill>
                <a:hlinkClick r:id="rId9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9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=princezna&amp;ex=1#</a:t>
            </a:r>
            <a:r>
              <a:rPr lang="cs-CZ" sz="1200" dirty="0" err="1" smtClean="0">
                <a:solidFill>
                  <a:srgbClr val="FF0000"/>
                </a:solidFill>
                <a:hlinkClick r:id="rId10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0"/>
              </a:rPr>
              <a:t>:MC900411644|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=jablko&amp;ex=1#</a:t>
            </a:r>
            <a:r>
              <a:rPr lang="cs-CZ" sz="1200" dirty="0" err="1" smtClean="0">
                <a:solidFill>
                  <a:srgbClr val="FF0000"/>
                </a:solidFill>
                <a:hlinkClick r:id="rId11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1"/>
              </a:rPr>
              <a:t>:MC900441708|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=hru%C5%A1ka&amp;ex=1#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:MC900296182|</a:t>
            </a:r>
            <a:r>
              <a:rPr lang="cs-CZ" sz="1200" dirty="0" err="1" smtClean="0">
                <a:solidFill>
                  <a:srgbClr val="FF0000"/>
                </a:solidFill>
                <a:hlinkClick r:id="rId12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2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=slunce&amp;ex=1#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:MC900440405|</a:t>
            </a:r>
            <a:r>
              <a:rPr lang="cs-CZ" sz="1200" dirty="0" err="1" smtClean="0">
                <a:solidFill>
                  <a:srgbClr val="FF0000"/>
                </a:solidFill>
                <a:hlinkClick r:id="rId13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3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=mrak&amp;ex=1#</a:t>
            </a:r>
            <a:r>
              <a:rPr lang="cs-CZ" sz="1200" dirty="0" err="1" smtClean="0">
                <a:solidFill>
                  <a:srgbClr val="FF0000"/>
                </a:solidFill>
                <a:hlinkClick r:id="rId14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4"/>
              </a:rPr>
              <a:t>:MC900069815|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=paprika&amp;ex=1#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:MC900413320|</a:t>
            </a:r>
            <a:r>
              <a:rPr lang="cs-CZ" sz="1200" dirty="0" err="1" smtClean="0">
                <a:solidFill>
                  <a:srgbClr val="FF0000"/>
                </a:solidFill>
                <a:hlinkClick r:id="rId15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5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=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komin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%C3%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ADk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&amp;ex=1#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:MC900279220|</a:t>
            </a:r>
            <a:r>
              <a:rPr lang="cs-CZ" sz="1200" dirty="0" err="1" smtClean="0">
                <a:solidFill>
                  <a:srgbClr val="FF0000"/>
                </a:solidFill>
                <a:hlinkClick r:id="rId16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6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=h%C5%99ib&amp;ex=1#</a:t>
            </a:r>
            <a:r>
              <a:rPr lang="cs-CZ" sz="1200" dirty="0" err="1" smtClean="0">
                <a:solidFill>
                  <a:srgbClr val="FF0000"/>
                </a:solidFill>
                <a:hlinkClick r:id="rId17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7"/>
              </a:rPr>
              <a:t>:MC900411902|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=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kl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%C3%AD%C4%8D&amp;ex=1#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:MC900441282|</a:t>
            </a:r>
            <a:r>
              <a:rPr lang="cs-CZ" sz="1200" dirty="0" err="1" smtClean="0">
                <a:solidFill>
                  <a:srgbClr val="FF0000"/>
                </a:solidFill>
                <a:hlinkClick r:id="rId18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8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=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ikoust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&amp;ex=1#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:MC900340396|</a:t>
            </a:r>
            <a:r>
              <a:rPr lang="cs-CZ" sz="1200" dirty="0" err="1" smtClean="0">
                <a:solidFill>
                  <a:srgbClr val="FF0000"/>
                </a:solidFill>
                <a:hlinkClick r:id="rId19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19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=injekce&amp;ex=1#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:MC900237595|</a:t>
            </a:r>
            <a:r>
              <a:rPr lang="cs-CZ" sz="1200" dirty="0" err="1" smtClean="0">
                <a:solidFill>
                  <a:srgbClr val="FF0000"/>
                </a:solidFill>
                <a:hlinkClick r:id="rId20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20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=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indi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%C3%A1n&amp;ex=1#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:MC900232433|</a:t>
            </a:r>
            <a:r>
              <a:rPr lang="cs-CZ" sz="1200" dirty="0" err="1" smtClean="0">
                <a:solidFill>
                  <a:srgbClr val="FF0000"/>
                </a:solidFill>
                <a:hlinkClick r:id="rId21"/>
              </a:rPr>
              <a:t>mt</a:t>
            </a:r>
            <a:r>
              <a:rPr lang="cs-CZ" sz="1200" dirty="0" smtClean="0">
                <a:solidFill>
                  <a:srgbClr val="FF0000"/>
                </a:solidFill>
                <a:hlinkClick r:id="rId21"/>
              </a:rPr>
              <a:t>:1|</a:t>
            </a:r>
            <a:endParaRPr lang="cs-CZ" sz="1200" dirty="0" smtClean="0">
              <a:solidFill>
                <a:srgbClr val="FF0000"/>
              </a:solidFill>
            </a:endParaRPr>
          </a:p>
          <a:p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http://office.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microsoft.com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cs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-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cz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images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/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results.aspx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?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qu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=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iby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%C5%A1ek&amp;ex=1#</a:t>
            </a:r>
            <a:r>
              <a:rPr lang="cs-CZ" sz="1200" dirty="0" err="1" smtClean="0">
                <a:solidFill>
                  <a:srgbClr val="FF0000"/>
                </a:solidFill>
                <a:hlinkClick r:id="rId22"/>
              </a:rPr>
              <a:t>ai</a:t>
            </a:r>
            <a:r>
              <a:rPr lang="cs-CZ" sz="1200" dirty="0" smtClean="0">
                <a:solidFill>
                  <a:srgbClr val="FF0000"/>
                </a:solidFill>
                <a:hlinkClick r:id="rId22"/>
              </a:rPr>
              <a:t>:MC900435574|</a:t>
            </a:r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>
              <a:solidFill>
                <a:srgbClr val="FF0000"/>
              </a:solidFill>
            </a:endParaRP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131</TotalTime>
  <Words>396</Words>
  <Application>Microsoft Office PowerPoint</Application>
  <PresentationFormat>Předvádění na obrazovce (4:3)</PresentationFormat>
  <Paragraphs>95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Snímek 1</vt:lpstr>
      <vt:lpstr>ANOTACE</vt:lpstr>
      <vt:lpstr>Snímek 3</vt:lpstr>
      <vt:lpstr> </vt:lpstr>
      <vt:lpstr>Obtáhni si jednotlivé tvary a vyzkoušej si písmena napsat.</vt:lpstr>
      <vt:lpstr>Nauč se s Dorotkou básničku. Podtrhni v básničce písmeno I,i.</vt:lpstr>
      <vt:lpstr>Čti s Dorotkou a pak samostatně.</vt:lpstr>
      <vt:lpstr>Obrázek pojmenuj a pod obrázek označ slabiky. Zapiš písmeno I do správného políčka na mřížce.</vt:lpstr>
      <vt:lpstr>Dorotka si pro vás připravila malované čtení. Správně čtěte.</vt:lpstr>
      <vt:lpstr>i</vt:lpstr>
      <vt:lpstr>JSI ŠIKULKA!!!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</dc:title>
  <dc:creator>RADEK</dc:creator>
  <cp:lastModifiedBy>RADEK</cp:lastModifiedBy>
  <cp:revision>27</cp:revision>
  <dcterms:created xsi:type="dcterms:W3CDTF">2012-07-30T12:12:19Z</dcterms:created>
  <dcterms:modified xsi:type="dcterms:W3CDTF">2013-08-27T18:15:48Z</dcterms:modified>
</cp:coreProperties>
</file>