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</a:t>
          </a:r>
          <a:r>
            <a:rPr lang="cs-CZ" sz="1200" smtClean="0"/>
            <a:t> </a:t>
          </a:r>
          <a:r>
            <a:rPr lang="cs-CZ" sz="1200" smtClean="0"/>
            <a:t>VY_32_INOVACE_12_13   </a:t>
          </a:r>
          <a:r>
            <a:rPr lang="cs-CZ" sz="1200" smtClean="0"/>
            <a:t>Opakování souhlásek m,l,p,s   a  samohlásek a,e,i,o,u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ED995614-76BF-495B-A82C-D9DC7CAD1A18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0F7669E-D8D7-488B-90EC-107B9D6C9EF5}" type="presOf" srcId="{D9242A4C-F33A-42E2-BFA4-EC80805DCD32}" destId="{7DDB6D97-C311-42E1-B77C-B194BAE75773}" srcOrd="0" destOrd="0" presId="urn:microsoft.com/office/officeart/2005/8/layout/target3"/>
    <dgm:cxn modelId="{1A2E3ACE-3F70-44B5-BC63-7EDFC447E5D1}" type="presOf" srcId="{DAAD5A11-3EBC-47AE-AB1C-4F1B938732A7}" destId="{2D933DCE-BBEA-46A5-98BC-CA41A7DBB761}" srcOrd="0" destOrd="0" presId="urn:microsoft.com/office/officeart/2005/8/layout/target3"/>
    <dgm:cxn modelId="{1C625AC1-D904-475F-817B-6923A8281925}" type="presOf" srcId="{A4836DAF-3E6B-4198-A089-B3C0D0384F2B}" destId="{36B74B1E-3C18-4C06-BA03-CB2EB266F8FF}" srcOrd="1" destOrd="0" presId="urn:microsoft.com/office/officeart/2005/8/layout/target3"/>
    <dgm:cxn modelId="{3DA1B433-BE88-434B-BD75-72D7895FFA69}" type="presOf" srcId="{D9242A4C-F33A-42E2-BFA4-EC80805DCD32}" destId="{5A434D34-FA65-40B0-A4CE-3A1E2B14A215}" srcOrd="1" destOrd="0" presId="urn:microsoft.com/office/officeart/2005/8/layout/target3"/>
    <dgm:cxn modelId="{36BF7C65-4C74-4763-A795-C6CE6D819864}" type="presOf" srcId="{FFA013E9-5C5D-404D-8688-08171EA7A387}" destId="{E1DA18CB-4B0A-4D0C-9459-15C4B327891F}" srcOrd="0" destOrd="0" presId="urn:microsoft.com/office/officeart/2005/8/layout/target3"/>
    <dgm:cxn modelId="{B3A427DE-2F6A-4527-AEAF-65BD8B38A914}" type="presOf" srcId="{A4836DAF-3E6B-4198-A089-B3C0D0384F2B}" destId="{4F0AD45D-7E6A-4C4A-90DF-90E27C4B175D}" srcOrd="0" destOrd="0" presId="urn:microsoft.com/office/officeart/2005/8/layout/target3"/>
    <dgm:cxn modelId="{5E5D7384-8D96-4518-9267-C7BFBDAAB15E}" type="presOf" srcId="{1D895EAB-76A7-41C6-9C6C-7D303AD4C23C}" destId="{94413E88-B296-45A5-9057-6B5765B63A8F}" srcOrd="1" destOrd="0" presId="urn:microsoft.com/office/officeart/2005/8/layout/target3"/>
    <dgm:cxn modelId="{D9E88803-DA50-4FD5-A77E-B4532C015EF2}" type="presOf" srcId="{ABD4D77B-BA54-4DFB-A762-4C734220F9AA}" destId="{A6703DA5-6D74-4C8B-9C82-31DC93531BC2}" srcOrd="1" destOrd="0" presId="urn:microsoft.com/office/officeart/2005/8/layout/target3"/>
    <dgm:cxn modelId="{57DE15D8-D9FF-4BFC-BAD1-E067708F24FC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E456F26-1E48-4A92-8ECD-73CA278D29EF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8A707CA-DB54-4ABF-BDCF-8F441368B982}" type="presParOf" srcId="{2D933DCE-BBEA-46A5-98BC-CA41A7DBB761}" destId="{D3A73299-62A4-4767-8E25-C16133A0B902}" srcOrd="0" destOrd="0" presId="urn:microsoft.com/office/officeart/2005/8/layout/target3"/>
    <dgm:cxn modelId="{2176B247-C81B-4FF7-950A-F82B6FEC0F66}" type="presParOf" srcId="{2D933DCE-BBEA-46A5-98BC-CA41A7DBB761}" destId="{EE30B2AF-DDC9-42DB-9092-5595C6257A57}" srcOrd="1" destOrd="0" presId="urn:microsoft.com/office/officeart/2005/8/layout/target3"/>
    <dgm:cxn modelId="{E1CECEB4-009D-40D7-8E66-2306C20FEA0C}" type="presParOf" srcId="{2D933DCE-BBEA-46A5-98BC-CA41A7DBB761}" destId="{E1DA18CB-4B0A-4D0C-9459-15C4B327891F}" srcOrd="2" destOrd="0" presId="urn:microsoft.com/office/officeart/2005/8/layout/target3"/>
    <dgm:cxn modelId="{905B9F8C-A805-4A99-B354-6F631AAF1E60}" type="presParOf" srcId="{2D933DCE-BBEA-46A5-98BC-CA41A7DBB761}" destId="{29996EEB-8589-4AED-9C98-E2204A026234}" srcOrd="3" destOrd="0" presId="urn:microsoft.com/office/officeart/2005/8/layout/target3"/>
    <dgm:cxn modelId="{D667B268-C363-41C9-BE57-0693B143D928}" type="presParOf" srcId="{2D933DCE-BBEA-46A5-98BC-CA41A7DBB761}" destId="{056AE7B2-579D-40D1-A57C-4E33BFED76BE}" srcOrd="4" destOrd="0" presId="urn:microsoft.com/office/officeart/2005/8/layout/target3"/>
    <dgm:cxn modelId="{DFB6E441-C0AD-4191-9C39-BD9A3C36337E}" type="presParOf" srcId="{2D933DCE-BBEA-46A5-98BC-CA41A7DBB761}" destId="{4F0AD45D-7E6A-4C4A-90DF-90E27C4B175D}" srcOrd="5" destOrd="0" presId="urn:microsoft.com/office/officeart/2005/8/layout/target3"/>
    <dgm:cxn modelId="{595598C1-4035-4F77-BC6B-689585ACAC82}" type="presParOf" srcId="{2D933DCE-BBEA-46A5-98BC-CA41A7DBB761}" destId="{1804A346-BBD3-438B-AE0F-7BEBB1E2AF96}" srcOrd="6" destOrd="0" presId="urn:microsoft.com/office/officeart/2005/8/layout/target3"/>
    <dgm:cxn modelId="{C0E190B4-3289-4EE5-AAC9-44FE4B35AAAE}" type="presParOf" srcId="{2D933DCE-BBEA-46A5-98BC-CA41A7DBB761}" destId="{60CB9877-708D-4C64-AA73-CFD3F3076BC2}" srcOrd="7" destOrd="0" presId="urn:microsoft.com/office/officeart/2005/8/layout/target3"/>
    <dgm:cxn modelId="{6AF3428E-58F7-4800-8001-C996CE8DF74D}" type="presParOf" srcId="{2D933DCE-BBEA-46A5-98BC-CA41A7DBB761}" destId="{347D85BD-7382-4413-9298-D06CC996458A}" srcOrd="8" destOrd="0" presId="urn:microsoft.com/office/officeart/2005/8/layout/target3"/>
    <dgm:cxn modelId="{D8F6087F-CCA3-4F94-B226-D59474F17F21}" type="presParOf" srcId="{2D933DCE-BBEA-46A5-98BC-CA41A7DBB761}" destId="{C4DD5B9C-4D9E-449D-A063-107A759DF3D1}" srcOrd="9" destOrd="0" presId="urn:microsoft.com/office/officeart/2005/8/layout/target3"/>
    <dgm:cxn modelId="{B0A5B957-AD32-4CBB-ABD4-1824F11536C1}" type="presParOf" srcId="{2D933DCE-BBEA-46A5-98BC-CA41A7DBB761}" destId="{CD515E15-5457-47F2-8109-A2A59D66C930}" srcOrd="10" destOrd="0" presId="urn:microsoft.com/office/officeart/2005/8/layout/target3"/>
    <dgm:cxn modelId="{69C9E946-896D-433B-9C4F-9B0C01D6111F}" type="presParOf" srcId="{2D933DCE-BBEA-46A5-98BC-CA41A7DBB761}" destId="{7DDB6D97-C311-42E1-B77C-B194BAE75773}" srcOrd="11" destOrd="0" presId="urn:microsoft.com/office/officeart/2005/8/layout/target3"/>
    <dgm:cxn modelId="{E78891B0-F271-4AEB-93A3-41C2B929A457}" type="presParOf" srcId="{2D933DCE-BBEA-46A5-98BC-CA41A7DBB761}" destId="{DE2B4424-17B1-4404-A13F-04051C43B79D}" srcOrd="12" destOrd="0" presId="urn:microsoft.com/office/officeart/2005/8/layout/target3"/>
    <dgm:cxn modelId="{8BCAA87A-B3E4-437C-9C8F-06EF5322C206}" type="presParOf" srcId="{2D933DCE-BBEA-46A5-98BC-CA41A7DBB761}" destId="{555607BD-8A1D-4EBB-825A-8C74A1FB0FFC}" srcOrd="13" destOrd="0" presId="urn:microsoft.com/office/officeart/2005/8/layout/target3"/>
    <dgm:cxn modelId="{8306FEFE-C289-45E8-B99D-44E14A427723}" type="presParOf" srcId="{2D933DCE-BBEA-46A5-98BC-CA41A7DBB761}" destId="{AAB7E4A6-9D01-402C-9D7A-6D30767F0B58}" srcOrd="14" destOrd="0" presId="urn:microsoft.com/office/officeart/2005/8/layout/target3"/>
    <dgm:cxn modelId="{F10E6228-AD38-409D-8E34-BD14B8DD8371}" type="presParOf" srcId="{2D933DCE-BBEA-46A5-98BC-CA41A7DBB761}" destId="{359A210A-E8C9-4FD6-9BC7-434F4455A6B5}" srcOrd="15" destOrd="0" presId="urn:microsoft.com/office/officeart/2005/8/layout/target3"/>
    <dgm:cxn modelId="{92FFAF65-876C-4A75-B708-3E335673D70A}" type="presParOf" srcId="{2D933DCE-BBEA-46A5-98BC-CA41A7DBB761}" destId="{36B74B1E-3C18-4C06-BA03-CB2EB266F8FF}" srcOrd="16" destOrd="0" presId="urn:microsoft.com/office/officeart/2005/8/layout/target3"/>
    <dgm:cxn modelId="{2DAF175B-F1ED-47E7-8651-2DB74664C67C}" type="presParOf" srcId="{2D933DCE-BBEA-46A5-98BC-CA41A7DBB761}" destId="{94413E88-B296-45A5-9057-6B5765B63A8F}" srcOrd="17" destOrd="0" presId="urn:microsoft.com/office/officeart/2005/8/layout/target3"/>
    <dgm:cxn modelId="{A7131C04-3386-4CBF-A04F-DBE46AA37ACE}" type="presParOf" srcId="{2D933DCE-BBEA-46A5-98BC-CA41A7DBB761}" destId="{5A434D34-FA65-40B0-A4CE-3A1E2B14A215}" srcOrd="18" destOrd="0" presId="urn:microsoft.com/office/officeart/2005/8/layout/target3"/>
    <dgm:cxn modelId="{2AE665AC-E1D1-4A95-B330-6D93F726BFA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</a:t>
          </a:r>
          <a:r>
            <a:rPr lang="cs-CZ" sz="1200" kern="1200" smtClean="0"/>
            <a:t> </a:t>
          </a:r>
          <a:r>
            <a:rPr lang="cs-CZ" sz="1200" kern="1200" smtClean="0"/>
            <a:t>VY_32_INOVACE_12_13   </a:t>
          </a:r>
          <a:r>
            <a:rPr lang="cs-CZ" sz="1200" kern="1200" smtClean="0"/>
            <a:t>Opakování souhlásek m,l,p,s   a  samohlásek a,e,i,o,u 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D80976-AD8F-418B-8708-4156AA021A0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956BF4-71CC-4F78-A0F8-3BEAAC0539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04841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56BF4-71CC-4F78-A0F8-3BEAAC0539D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B21017-5B74-49BA-A5EC-6D3B213FD5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98AF16-E406-40B6-A325-7506C3097D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hyperlink" Target="http://www.youtube.com/watch?v=JpHJrD-Zk9k&amp;feature=relate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my%C5%A1&amp;ex=1" TargetMode="External"/><Relationship Id="rId13" Type="http://schemas.openxmlformats.org/officeDocument/2006/relationships/hyperlink" Target="http://office.microsoft.com/cs-cz/images/results.aspx?qu=letadlo&amp;ex=1" TargetMode="External"/><Relationship Id="rId18" Type="http://schemas.openxmlformats.org/officeDocument/2006/relationships/hyperlink" Target="http://office.microsoft.com/cs-cz/images/results.aspx?qu=m%C3%A1ma&amp;ex=1" TargetMode="External"/><Relationship Id="rId3" Type="http://schemas.openxmlformats.org/officeDocument/2006/relationships/hyperlink" Target="http://www.youtube.com/watch?v=JpHJrD-Zk9k&amp;feature=related" TargetMode="External"/><Relationship Id="rId7" Type="http://schemas.openxmlformats.org/officeDocument/2006/relationships/hyperlink" Target="http://office.microsoft.com/cs-cz/images/results.aspx?qu=sova&amp;ex=1" TargetMode="External"/><Relationship Id="rId12" Type="http://schemas.openxmlformats.org/officeDocument/2006/relationships/hyperlink" Target="http://office.microsoft.com/cs-cz/images/results.aspx?qu=pila&amp;ex=1" TargetMode="External"/><Relationship Id="rId17" Type="http://schemas.openxmlformats.org/officeDocument/2006/relationships/hyperlink" Target="http://office.microsoft.com/cs-cz/images/results.aspx?qu=slunce&amp;ex=1" TargetMode="External"/><Relationship Id="rId2" Type="http://schemas.openxmlformats.org/officeDocument/2006/relationships/hyperlink" Target="http://christianbackgrounds.info/smile-pictures-wallpapers/" TargetMode="External"/><Relationship Id="rId16" Type="http://schemas.openxmlformats.org/officeDocument/2006/relationships/hyperlink" Target="http://office.microsoft.com/cs-cz/images/results.aspx?qu=pen%C3%A1l%C5%AF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ananas&amp;ex=1" TargetMode="External"/><Relationship Id="rId11" Type="http://schemas.openxmlformats.org/officeDocument/2006/relationships/hyperlink" Target="http://office.microsoft.com/cs-cz/images/results.aspx?qu=l%C3%ADz%C3%A1tko&amp;ex=1" TargetMode="External"/><Relationship Id="rId5" Type="http://schemas.openxmlformats.org/officeDocument/2006/relationships/hyperlink" Target="http://office.microsoft.com/cs-cz/images/results.aspx?qu=pero&amp;ex=1" TargetMode="External"/><Relationship Id="rId15" Type="http://schemas.openxmlformats.org/officeDocument/2006/relationships/hyperlink" Target="http://office.microsoft.com/cs-cz/images/results.aspx?qu=aktovka&amp;ex=1" TargetMode="External"/><Relationship Id="rId10" Type="http://schemas.openxmlformats.org/officeDocument/2006/relationships/hyperlink" Target="http://office.microsoft.com/cs-cz/images/results.aspx?qu=opice&amp;ex=1" TargetMode="External"/><Relationship Id="rId4" Type="http://schemas.openxmlformats.org/officeDocument/2006/relationships/hyperlink" Target="http://office.microsoft.com/cs-cz/images/results.aspx?qu=ucho&amp;ex=1" TargetMode="External"/><Relationship Id="rId9" Type="http://schemas.openxmlformats.org/officeDocument/2006/relationships/hyperlink" Target="http://office.microsoft.com/cs-cz/images/results.aspx?qu=s%C3%BDr&amp;ex=1" TargetMode="External"/><Relationship Id="rId14" Type="http://schemas.openxmlformats.org/officeDocument/2006/relationships/hyperlink" Target="http://office.microsoft.com/cs-cz/images/results.aspx?qu=vever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395536" y="90872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64502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1.ročníku</a:t>
            </a:r>
          </a:p>
          <a:p>
            <a:r>
              <a:rPr lang="cs-CZ" dirty="0" smtClean="0"/>
              <a:t>je určen pro práci na interaktivní tabuli</a:t>
            </a:r>
          </a:p>
          <a:p>
            <a:r>
              <a:rPr lang="cs-CZ" dirty="0" smtClean="0"/>
              <a:t>žáci si opakují samohlásky a,e,i,o,u a souhlásky m,s,p,l</a:t>
            </a:r>
          </a:p>
          <a:p>
            <a:r>
              <a:rPr lang="cs-CZ" dirty="0" smtClean="0"/>
              <a:t>přiřazují počáteční písmeno k obrázkům</a:t>
            </a:r>
          </a:p>
          <a:p>
            <a:r>
              <a:rPr lang="cs-CZ" dirty="0" smtClean="0"/>
              <a:t>materiál byl vytvořen a pilotován v prvním pololetí škol. roku 2012/2013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K obrázkům přiřaď správné počáteční písmeno.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        </a:t>
            </a:r>
            <a:endParaRPr lang="cs-CZ" sz="1200" dirty="0"/>
          </a:p>
        </p:txBody>
      </p:sp>
      <p:sp>
        <p:nvSpPr>
          <p:cNvPr id="4" name="Elipsa 3"/>
          <p:cNvSpPr/>
          <p:nvPr/>
        </p:nvSpPr>
        <p:spPr>
          <a:xfrm>
            <a:off x="4139952" y="1484784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627784" y="2204864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995936" y="3284984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411760" y="3573016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Bookman Old Style" pitchFamily="18" charset="0"/>
              </a:rPr>
              <a:t>l</a:t>
            </a:r>
            <a:endParaRPr lang="cs-CZ" sz="28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860032" y="4869160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364088" y="2924944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275856" y="5661248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563888" y="4509120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2" name="Obrázek 11" descr="MH9002157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556792"/>
            <a:ext cx="1152128" cy="11521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3" name="Obrázek 12" descr="MH90023819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5445224"/>
            <a:ext cx="1152128" cy="11521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4" name="Obrázek 13" descr="MH90033578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504" y="4149080"/>
            <a:ext cx="1152128" cy="11521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5" name="Obrázek 14" descr="MH90039701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7504" y="2852936"/>
            <a:ext cx="1115616" cy="111561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6" name="Obrázek 15" descr="MH90044141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668344" y="5517232"/>
            <a:ext cx="1179512" cy="117951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7" name="Obrázek 16" descr="MH90035986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668344" y="3933056"/>
            <a:ext cx="1249183" cy="136815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8" name="Obrázek 17" descr="MH90044029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668344" y="2636912"/>
            <a:ext cx="1152128" cy="11521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9" name="Obrázek 18" descr="MH900391174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596336" y="1196752"/>
            <a:ext cx="1224136" cy="122413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5.55556E-6 L -0.29132 0.22038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7.03704E-6 L 0.41753 -0.1155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44444E-6 L -0.42517 0.39907 " pathEditMode="relative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5.55556E-6 L 0.28351 0.35695 " pathEditMode="relative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0.45677 -0.1155 " pathEditMode="relative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5.55556E-6 L 0.33073 -0.01041 " pathEditMode="relative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11111E-6 L -0.37813 -0.44097 " pathEditMode="relative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4.44444E-6 L -0.20486 -0.17847 " pathEditMode="relative" ptsTypes="A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Čti  pozorně.  Dorotka bude  kontrolovat, zda čteš správně.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184576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endParaRPr lang="cs-CZ" sz="1200" dirty="0" smtClean="0"/>
          </a:p>
          <a:p>
            <a:pPr algn="ctr">
              <a:buNone/>
            </a:pPr>
            <a:r>
              <a:rPr lang="cs-CZ" sz="11200" b="1" dirty="0" smtClean="0">
                <a:latin typeface="Book Antiqua" pitchFamily="18" charset="0"/>
                <a:cs typeface="Aparajita" pitchFamily="34" charset="0"/>
              </a:rPr>
              <a:t>E   á   O   í   U   é   i   ů   ó   A   ů   a   o   é   u   o   a</a:t>
            </a:r>
          </a:p>
          <a:p>
            <a:pPr algn="ctr">
              <a:buNone/>
            </a:pPr>
            <a:endParaRPr lang="cs-CZ" sz="11200" b="1" dirty="0" smtClean="0">
              <a:latin typeface="Book Antiqua" pitchFamily="18" charset="0"/>
              <a:cs typeface="Aparajita" pitchFamily="34" charset="0"/>
            </a:endParaRPr>
          </a:p>
          <a:p>
            <a:pPr algn="ctr">
              <a:buNone/>
            </a:pPr>
            <a:endParaRPr lang="cs-CZ" sz="11200" b="1" dirty="0" smtClean="0">
              <a:latin typeface="Book Antiqua" pitchFamily="18" charset="0"/>
              <a:cs typeface="Aparajita" pitchFamily="34" charset="0"/>
            </a:endParaRPr>
          </a:p>
          <a:p>
            <a:pPr algn="ctr">
              <a:buNone/>
            </a:pPr>
            <a:r>
              <a:rPr lang="cs-CZ" sz="11200" b="1" dirty="0" smtClean="0">
                <a:latin typeface="Book Antiqua" pitchFamily="18" charset="0"/>
                <a:cs typeface="Aparajita" pitchFamily="34" charset="0"/>
              </a:rPr>
              <a:t>L   s   p   M  S   P   l   m   l    M   L   s   m  P  S   L   M</a:t>
            </a:r>
          </a:p>
          <a:p>
            <a:pPr algn="ctr">
              <a:buNone/>
            </a:pPr>
            <a:endParaRPr lang="cs-CZ" sz="11200" b="1" dirty="0" smtClean="0">
              <a:latin typeface="Book Antiqua" pitchFamily="18" charset="0"/>
              <a:cs typeface="Aparajita" pitchFamily="34" charset="0"/>
            </a:endParaRPr>
          </a:p>
          <a:p>
            <a:pPr algn="ctr">
              <a:buNone/>
            </a:pPr>
            <a:endParaRPr lang="cs-CZ" sz="11200" b="1" dirty="0" smtClean="0">
              <a:latin typeface="Book Antiqua" pitchFamily="18" charset="0"/>
              <a:cs typeface="Aparajita" pitchFamily="34" charset="0"/>
            </a:endParaRPr>
          </a:p>
          <a:p>
            <a:pPr algn="ctr">
              <a:buNone/>
            </a:pPr>
            <a:r>
              <a:rPr lang="cs-CZ" sz="11200" b="1" dirty="0" smtClean="0">
                <a:latin typeface="Book Antiqua" pitchFamily="18" charset="0"/>
                <a:cs typeface="Aparajita" pitchFamily="34" charset="0"/>
              </a:rPr>
              <a:t>S   a  L   P   m   o   a  E    ů   é    A   U  O  S   á   p  M    </a:t>
            </a:r>
          </a:p>
          <a:p>
            <a:pPr algn="ctr">
              <a:buNone/>
            </a:pPr>
            <a:endParaRPr lang="cs-CZ" sz="11200" b="1" dirty="0" smtClean="0">
              <a:latin typeface="Book Antiqua" pitchFamily="18" charset="0"/>
              <a:cs typeface="Aparajita" pitchFamily="34" charset="0"/>
            </a:endParaRPr>
          </a:p>
          <a:p>
            <a:pPr algn="ctr">
              <a:buNone/>
            </a:pPr>
            <a:r>
              <a:rPr lang="cs-CZ" sz="11200" b="1" dirty="0" smtClean="0">
                <a:latin typeface="Book Antiqua" pitchFamily="18" charset="0"/>
                <a:cs typeface="Aparajita" pitchFamily="34" charset="0"/>
              </a:rPr>
              <a:t> </a:t>
            </a:r>
          </a:p>
          <a:p>
            <a:pPr algn="ctr">
              <a:buNone/>
            </a:pPr>
            <a:r>
              <a:rPr lang="cs-CZ" sz="11200" b="1" dirty="0" smtClean="0">
                <a:latin typeface="Book Antiqua" pitchFamily="18" charset="0"/>
                <a:cs typeface="Aparajita" pitchFamily="34" charset="0"/>
              </a:rPr>
              <a:t>P   a  O  s    M   ú   e   L    i    </a:t>
            </a:r>
            <a:r>
              <a:rPr lang="cs-CZ" sz="11200" b="1" dirty="0" err="1" smtClean="0">
                <a:latin typeface="Book Antiqua" pitchFamily="18" charset="0"/>
                <a:cs typeface="Aparajita" pitchFamily="34" charset="0"/>
              </a:rPr>
              <a:t>I</a:t>
            </a:r>
            <a:r>
              <a:rPr lang="cs-CZ" sz="11200" b="1" dirty="0" smtClean="0">
                <a:latin typeface="Book Antiqua" pitchFamily="18" charset="0"/>
                <a:cs typeface="Aparajita" pitchFamily="34" charset="0"/>
              </a:rPr>
              <a:t>    M   A   S  P   U  O  L</a:t>
            </a:r>
          </a:p>
          <a:p>
            <a:pPr algn="ctr">
              <a:buNone/>
            </a:pPr>
            <a:endParaRPr lang="cs-CZ" sz="11200" dirty="0"/>
          </a:p>
          <a:p>
            <a:pPr algn="ctr">
              <a:buNone/>
            </a:pPr>
            <a:endParaRPr lang="cs-CZ" sz="11200" dirty="0" smtClean="0"/>
          </a:p>
          <a:p>
            <a:pPr algn="ctr">
              <a:buNone/>
            </a:pPr>
            <a:r>
              <a:rPr lang="cs-CZ" sz="11200" dirty="0" smtClean="0"/>
              <a:t> </a:t>
            </a:r>
            <a:endParaRPr lang="cs-CZ" sz="1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820472" cy="1052736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Dorotce se pomíchala  slova. Měla za úkol dát do srdíčka jen ta slova, která obsahují  písmena  e  a  p. Pomozte Dorotce  slova najít.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08920"/>
            <a:ext cx="4968552" cy="3888432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600" b="1" dirty="0" smtClean="0">
              <a:latin typeface="+mj-lt"/>
              <a:cs typeface="Aharoni" pitchFamily="2" charset="-79"/>
            </a:endParaRP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	most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			stonožka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  				 máma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 		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 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 				 nos 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 					sirka 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			motyka  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	moucha   </a:t>
            </a:r>
          </a:p>
          <a:p>
            <a:pPr>
              <a:buNone/>
            </a:pPr>
            <a:r>
              <a:rPr lang="cs-CZ" sz="1600" b="1" dirty="0" smtClean="0">
                <a:latin typeface="+mj-lt"/>
                <a:cs typeface="Aharoni" pitchFamily="2" charset="-79"/>
              </a:rPr>
              <a:t>				 </a:t>
            </a:r>
          </a:p>
          <a:p>
            <a:pPr>
              <a:buNone/>
            </a:pPr>
            <a:endParaRPr lang="cs-CZ" sz="1600" b="1" dirty="0">
              <a:latin typeface="+mj-lt"/>
              <a:cs typeface="Aharoni" pitchFamily="2" charset="-79"/>
            </a:endParaRPr>
          </a:p>
        </p:txBody>
      </p:sp>
      <p:sp>
        <p:nvSpPr>
          <p:cNvPr id="5" name="Srdce 4"/>
          <p:cNvSpPr/>
          <p:nvPr/>
        </p:nvSpPr>
        <p:spPr>
          <a:xfrm>
            <a:off x="4716016" y="980728"/>
            <a:ext cx="4427984" cy="3672408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2852936"/>
            <a:ext cx="16561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j-lt"/>
                <a:cs typeface="Aharoni" pitchFamily="2" charset="-79"/>
              </a:rPr>
              <a:t>letadlo</a:t>
            </a:r>
            <a:endParaRPr lang="cs-CZ" sz="1600" b="1" dirty="0">
              <a:latin typeface="+mj-lt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4149080"/>
            <a:ext cx="2232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j-lt"/>
                <a:cs typeface="Aharoni" pitchFamily="2" charset="-79"/>
              </a:rPr>
              <a:t>veverka</a:t>
            </a:r>
            <a:endParaRPr lang="cs-CZ" sz="1600" b="1" dirty="0">
              <a:latin typeface="+mj-lt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5805264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j-lt"/>
                <a:cs typeface="Aharoni" pitchFamily="2" charset="-79"/>
              </a:rPr>
              <a:t>pilka</a:t>
            </a:r>
            <a:endParaRPr lang="cs-CZ" sz="1600" b="1" dirty="0">
              <a:latin typeface="+mj-lt"/>
              <a:cs typeface="Aharoni" pitchFamily="2" charset="-79"/>
            </a:endParaRPr>
          </a:p>
        </p:txBody>
      </p:sp>
      <p:pic>
        <p:nvPicPr>
          <p:cNvPr id="9" name="Obrázek 8" descr="MH9004412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68344" y="1340768"/>
            <a:ext cx="1080120" cy="10801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MH9004403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268760"/>
            <a:ext cx="1152127" cy="11521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 descr="MH9004414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2492896"/>
            <a:ext cx="1152127" cy="11521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0.20087 -0.077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0" y="-39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07407E-6 L 0.60643 -0.0840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00" y="-4200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81481E-6 L 0.44896 -0.5076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00" y="-2540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 smtClean="0"/>
              <a:t>Na paloučku odpočívala  velká tiskací  písmena. Malá tiskací písmena skotačila  v nedalekém lesíku. Pomůžeš malým tiskacím písmenům najít správná velká  tiskací písmena?   Spoj je čarou. 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59688" cy="497118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900" dirty="0" smtClean="0"/>
              <a:t> </a:t>
            </a:r>
            <a:r>
              <a:rPr lang="cs-CZ" sz="1900" b="1" dirty="0" smtClean="0"/>
              <a:t>M                                                  			             a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  L                                                  			             p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 A                                                      			             m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  I                                                                                                 s</a:t>
            </a:r>
          </a:p>
          <a:p>
            <a:pPr>
              <a:buNone/>
            </a:pPr>
            <a:r>
              <a:rPr lang="cs-CZ" sz="1900" b="1" dirty="0" smtClean="0"/>
              <a:t> </a:t>
            </a:r>
            <a:endParaRPr lang="cs-CZ" sz="1900" b="1" dirty="0"/>
          </a:p>
          <a:p>
            <a:pPr>
              <a:buNone/>
            </a:pPr>
            <a:r>
              <a:rPr lang="cs-CZ" sz="1900" b="1" dirty="0" smtClean="0"/>
              <a:t>  O                                                                                               </a:t>
            </a:r>
            <a:r>
              <a:rPr lang="cs-CZ" sz="1900" b="1" dirty="0" err="1" smtClean="0"/>
              <a:t>o</a:t>
            </a: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  E                                                                                                i</a:t>
            </a:r>
          </a:p>
          <a:p>
            <a:pPr>
              <a:buNone/>
            </a:pPr>
            <a:endParaRPr lang="cs-CZ" sz="1900" b="1" dirty="0"/>
          </a:p>
          <a:p>
            <a:pPr>
              <a:buNone/>
            </a:pPr>
            <a:r>
              <a:rPr lang="cs-CZ" sz="1900" b="1" dirty="0" smtClean="0"/>
              <a:t>  P                                                                                               u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  S                                                                                                e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  U                                                                                                l                                                                  </a:t>
            </a:r>
            <a:endParaRPr lang="cs-CZ" sz="19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971600" y="1700808"/>
            <a:ext cx="554461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99592" y="2348880"/>
            <a:ext cx="576064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827584" y="1700808"/>
            <a:ext cx="561662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83568" y="3356992"/>
            <a:ext cx="5832648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827584" y="3861048"/>
            <a:ext cx="568863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755576" y="4437112"/>
            <a:ext cx="5832648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755576" y="2276872"/>
            <a:ext cx="5688632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755576" y="3356992"/>
            <a:ext cx="5688632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827584" y="5013176"/>
            <a:ext cx="568863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Dorotka si připravila hádanky  pro  šikovné žáčky. Řešte hádanky společně s Dorotkou. 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800" b="1" dirty="0" smtClean="0"/>
              <a:t>Do čeho si dáváš  pomůcky do školy  a nosíš ji na zádech?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800" b="1" dirty="0" smtClean="0"/>
              <a:t>Kam ukládáš pastelky, tužky, pero?</a:t>
            </a: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1800" b="1" dirty="0" smtClean="0"/>
              <a:t>Na jaké písmeno začíná jméno paní učitelky?</a:t>
            </a: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/>
          </a:p>
          <a:p>
            <a:pPr>
              <a:buNone/>
            </a:pPr>
            <a:r>
              <a:rPr lang="cs-CZ" sz="1800" b="1" dirty="0" smtClean="0"/>
              <a:t>Co vychází na obloze každý den a krásně hřeje?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Kdo tě má na světě nejraději?</a:t>
            </a: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400506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</a:t>
            </a:r>
          </a:p>
        </p:txBody>
      </p:sp>
      <p:pic>
        <p:nvPicPr>
          <p:cNvPr id="5" name="Obrázek 4" descr="MH9002340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2924944"/>
            <a:ext cx="792088" cy="7920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 descr="MH9004404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4941168"/>
            <a:ext cx="792088" cy="7920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 descr="MH90039657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2060848"/>
            <a:ext cx="792087" cy="7920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Obrázek 7" descr="MH90033259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5805264"/>
            <a:ext cx="836712" cy="8367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JSI ŠIKULKA!!!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5661248"/>
            <a:ext cx="55322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mnou!!!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Veselý obličej 4">
            <a:hlinkClick r:id="rId2"/>
          </p:cNvPr>
          <p:cNvSpPr/>
          <p:nvPr/>
        </p:nvSpPr>
        <p:spPr>
          <a:xfrm>
            <a:off x="6588224" y="5733256"/>
            <a:ext cx="576064" cy="576064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4" descr="Obrázek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268760"/>
            <a:ext cx="6296025" cy="472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>
                <a:hlinkClick r:id="rId2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youtube.com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watch</a:t>
            </a:r>
            <a:r>
              <a:rPr lang="cs-CZ" sz="1200" dirty="0" smtClean="0">
                <a:hlinkClick r:id="rId3"/>
              </a:rPr>
              <a:t>?v=</a:t>
            </a:r>
            <a:r>
              <a:rPr lang="cs-CZ" sz="1200" dirty="0" err="1" smtClean="0">
                <a:hlinkClick r:id="rId3"/>
              </a:rPr>
              <a:t>JpHJrD</a:t>
            </a:r>
            <a:r>
              <a:rPr lang="cs-CZ" sz="1200" dirty="0" smtClean="0">
                <a:hlinkClick r:id="rId3"/>
              </a:rPr>
              <a:t>-Zk9k&amp;feature=</a:t>
            </a:r>
            <a:r>
              <a:rPr lang="cs-CZ" sz="1200" dirty="0" err="1" smtClean="0">
                <a:hlinkClick r:id="rId3"/>
              </a:rPr>
              <a:t>related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=ucho&amp;ex=1#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:MC900238192|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results.aspx</a:t>
            </a:r>
            <a:r>
              <a:rPr lang="cs-CZ" sz="1200" dirty="0" smtClean="0">
                <a:hlinkClick r:id="rId5"/>
              </a:rPr>
              <a:t>?</a:t>
            </a:r>
            <a:r>
              <a:rPr lang="cs-CZ" sz="1200" dirty="0" err="1" smtClean="0">
                <a:hlinkClick r:id="rId5"/>
              </a:rPr>
              <a:t>qu</a:t>
            </a:r>
            <a:r>
              <a:rPr lang="cs-CZ" sz="1200" dirty="0" smtClean="0">
                <a:hlinkClick r:id="rId5"/>
              </a:rPr>
              <a:t>=pero&amp;ex=1#</a:t>
            </a:r>
            <a:r>
              <a:rPr lang="cs-CZ" sz="1200" dirty="0" err="1" smtClean="0">
                <a:hlinkClick r:id="rId5"/>
              </a:rPr>
              <a:t>ai</a:t>
            </a:r>
            <a:r>
              <a:rPr lang="cs-CZ" sz="1200" dirty="0" smtClean="0">
                <a:hlinkClick r:id="rId5"/>
              </a:rPr>
              <a:t>:MC900391174|</a:t>
            </a:r>
            <a:r>
              <a:rPr lang="cs-CZ" sz="1200" dirty="0" err="1" smtClean="0">
                <a:hlinkClick r:id="rId5"/>
              </a:rPr>
              <a:t>mt</a:t>
            </a:r>
            <a:r>
              <a:rPr lang="cs-CZ" sz="1200" dirty="0" smtClean="0">
                <a:hlinkClick r:id="rId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=ananas&amp;ex=1#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:MC900335787|</a:t>
            </a:r>
            <a:r>
              <a:rPr lang="cs-CZ" sz="1200" dirty="0" err="1" smtClean="0">
                <a:hlinkClick r:id="rId6"/>
              </a:rPr>
              <a:t>mt</a:t>
            </a:r>
            <a:r>
              <a:rPr lang="cs-CZ" sz="1200" dirty="0" smtClean="0">
                <a:hlinkClick r:id="rId6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=sova&amp;ex=1#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:MC900441419|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http://office.</a:t>
            </a:r>
            <a:r>
              <a:rPr lang="cs-CZ" sz="1200" dirty="0" err="1" smtClean="0">
                <a:hlinkClick r:id="rId8"/>
              </a:rPr>
              <a:t>microsoft.com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results.aspx</a:t>
            </a:r>
            <a:r>
              <a:rPr lang="cs-CZ" sz="1200" dirty="0" smtClean="0">
                <a:hlinkClick r:id="rId8"/>
              </a:rPr>
              <a:t>?</a:t>
            </a:r>
            <a:r>
              <a:rPr lang="cs-CZ" sz="1200" dirty="0" err="1" smtClean="0">
                <a:hlinkClick r:id="rId8"/>
              </a:rPr>
              <a:t>qu</a:t>
            </a:r>
            <a:r>
              <a:rPr lang="cs-CZ" sz="1200" dirty="0" smtClean="0">
                <a:hlinkClick r:id="rId8"/>
              </a:rPr>
              <a:t>=my%C5%A1&amp;ex=1#</a:t>
            </a:r>
            <a:r>
              <a:rPr lang="cs-CZ" sz="1200" dirty="0" err="1" smtClean="0">
                <a:hlinkClick r:id="rId8"/>
              </a:rPr>
              <a:t>ai</a:t>
            </a:r>
            <a:r>
              <a:rPr lang="cs-CZ" sz="1200" dirty="0" smtClean="0">
                <a:hlinkClick r:id="rId8"/>
              </a:rPr>
              <a:t>:MC900397018|</a:t>
            </a:r>
            <a:r>
              <a:rPr lang="cs-CZ" sz="1200" dirty="0" err="1" smtClean="0">
                <a:hlinkClick r:id="rId8"/>
              </a:rPr>
              <a:t>mt</a:t>
            </a:r>
            <a:r>
              <a:rPr lang="cs-CZ" sz="1200" dirty="0" smtClean="0">
                <a:hlinkClick r:id="rId8"/>
              </a:rPr>
              <a:t>:1|</a:t>
            </a:r>
            <a:r>
              <a:rPr lang="cs-CZ" sz="1200" dirty="0" err="1" smtClean="0">
                <a:hlinkClick r:id="rId8"/>
              </a:rPr>
              <a:t>is</a:t>
            </a:r>
            <a:r>
              <a:rPr lang="cs-CZ" sz="1200" dirty="0" smtClean="0">
                <a:hlinkClick r:id="rId8"/>
              </a:rPr>
              <a:t>:0|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http://office.</a:t>
            </a:r>
            <a:r>
              <a:rPr lang="cs-CZ" sz="1200" dirty="0" err="1" smtClean="0">
                <a:hlinkClick r:id="rId9"/>
              </a:rPr>
              <a:t>microsoft.com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results.aspx</a:t>
            </a:r>
            <a:r>
              <a:rPr lang="cs-CZ" sz="1200" dirty="0" smtClean="0">
                <a:hlinkClick r:id="rId9"/>
              </a:rPr>
              <a:t>?</a:t>
            </a:r>
            <a:r>
              <a:rPr lang="cs-CZ" sz="1200" dirty="0" err="1" smtClean="0">
                <a:hlinkClick r:id="rId9"/>
              </a:rPr>
              <a:t>qu</a:t>
            </a:r>
            <a:r>
              <a:rPr lang="cs-CZ" sz="1200" dirty="0" smtClean="0">
                <a:hlinkClick r:id="rId9"/>
              </a:rPr>
              <a:t>=s%C3%</a:t>
            </a:r>
            <a:r>
              <a:rPr lang="cs-CZ" sz="1200" dirty="0" err="1" smtClean="0">
                <a:hlinkClick r:id="rId9"/>
              </a:rPr>
              <a:t>BDr</a:t>
            </a:r>
            <a:r>
              <a:rPr lang="cs-CZ" sz="1200" dirty="0" smtClean="0">
                <a:hlinkClick r:id="rId9"/>
              </a:rPr>
              <a:t>&amp;ex=1#</a:t>
            </a:r>
            <a:r>
              <a:rPr lang="cs-CZ" sz="1200" dirty="0" err="1" smtClean="0">
                <a:hlinkClick r:id="rId9"/>
              </a:rPr>
              <a:t>ai</a:t>
            </a:r>
            <a:r>
              <a:rPr lang="cs-CZ" sz="1200" dirty="0" smtClean="0">
                <a:hlinkClick r:id="rId9"/>
              </a:rPr>
              <a:t>:MC900215775|</a:t>
            </a:r>
            <a:r>
              <a:rPr lang="cs-CZ" sz="1200" dirty="0" err="1" smtClean="0">
                <a:hlinkClick r:id="rId9"/>
              </a:rPr>
              <a:t>mt</a:t>
            </a:r>
            <a:r>
              <a:rPr lang="cs-CZ" sz="1200" dirty="0" smtClean="0">
                <a:hlinkClick r:id="rId9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results.aspx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qu</a:t>
            </a:r>
            <a:r>
              <a:rPr lang="cs-CZ" sz="1200" dirty="0" smtClean="0">
                <a:hlinkClick r:id="rId10"/>
              </a:rPr>
              <a:t>=opice&amp;ex=1#</a:t>
            </a:r>
            <a:r>
              <a:rPr lang="cs-CZ" sz="1200" dirty="0" err="1" smtClean="0">
                <a:hlinkClick r:id="rId10"/>
              </a:rPr>
              <a:t>ai</a:t>
            </a:r>
            <a:r>
              <a:rPr lang="cs-CZ" sz="1200" dirty="0" smtClean="0">
                <a:hlinkClick r:id="rId10"/>
              </a:rPr>
              <a:t>:MC900359861|</a:t>
            </a:r>
            <a:r>
              <a:rPr lang="cs-CZ" sz="1200" dirty="0" err="1" smtClean="0">
                <a:hlinkClick r:id="rId10"/>
              </a:rPr>
              <a:t>mt</a:t>
            </a:r>
            <a:r>
              <a:rPr lang="cs-CZ" sz="1200" dirty="0" smtClean="0">
                <a:hlinkClick r:id="rId10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http://office.</a:t>
            </a:r>
            <a:r>
              <a:rPr lang="cs-CZ" sz="1200" dirty="0" err="1" smtClean="0">
                <a:hlinkClick r:id="rId11"/>
              </a:rPr>
              <a:t>microsoft.com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cs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images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results.aspx</a:t>
            </a:r>
            <a:r>
              <a:rPr lang="cs-CZ" sz="1200" dirty="0" smtClean="0">
                <a:hlinkClick r:id="rId11"/>
              </a:rPr>
              <a:t>?</a:t>
            </a:r>
            <a:r>
              <a:rPr lang="cs-CZ" sz="1200" dirty="0" err="1" smtClean="0">
                <a:hlinkClick r:id="rId11"/>
              </a:rPr>
              <a:t>qu</a:t>
            </a:r>
            <a:r>
              <a:rPr lang="cs-CZ" sz="1200" dirty="0" smtClean="0">
                <a:hlinkClick r:id="rId11"/>
              </a:rPr>
              <a:t>=l%C3%</a:t>
            </a:r>
            <a:r>
              <a:rPr lang="cs-CZ" sz="1200" dirty="0" err="1" smtClean="0">
                <a:hlinkClick r:id="rId11"/>
              </a:rPr>
              <a:t>ADz</a:t>
            </a:r>
            <a:r>
              <a:rPr lang="cs-CZ" sz="1200" dirty="0" smtClean="0">
                <a:hlinkClick r:id="rId11"/>
              </a:rPr>
              <a:t>%C3%A1tko&amp;ex=1#</a:t>
            </a:r>
            <a:r>
              <a:rPr lang="cs-CZ" sz="1200" dirty="0" err="1" smtClean="0">
                <a:hlinkClick r:id="rId11"/>
              </a:rPr>
              <a:t>ai</a:t>
            </a:r>
            <a:r>
              <a:rPr lang="cs-CZ" sz="1200" dirty="0" smtClean="0">
                <a:hlinkClick r:id="rId11"/>
              </a:rPr>
              <a:t>:MP900440290|</a:t>
            </a:r>
            <a:r>
              <a:rPr lang="cs-CZ" sz="1200" dirty="0" err="1" smtClean="0">
                <a:hlinkClick r:id="rId11"/>
              </a:rPr>
              <a:t>mt</a:t>
            </a:r>
            <a:r>
              <a:rPr lang="cs-CZ" sz="1200" dirty="0" smtClean="0">
                <a:hlinkClick r:id="rId11"/>
              </a:rPr>
              <a:t>:0|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http://office.</a:t>
            </a:r>
            <a:r>
              <a:rPr lang="cs-CZ" sz="1200" dirty="0" err="1" smtClean="0">
                <a:hlinkClick r:id="rId12"/>
              </a:rPr>
              <a:t>microsoft.com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cs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images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results.aspx</a:t>
            </a:r>
            <a:r>
              <a:rPr lang="cs-CZ" sz="1200" dirty="0" smtClean="0">
                <a:hlinkClick r:id="rId12"/>
              </a:rPr>
              <a:t>?</a:t>
            </a:r>
            <a:r>
              <a:rPr lang="cs-CZ" sz="1200" dirty="0" err="1" smtClean="0">
                <a:hlinkClick r:id="rId12"/>
              </a:rPr>
              <a:t>qu</a:t>
            </a:r>
            <a:r>
              <a:rPr lang="cs-CZ" sz="1200" dirty="0" smtClean="0">
                <a:hlinkClick r:id="rId12"/>
              </a:rPr>
              <a:t>=pila&amp;ex=1#</a:t>
            </a:r>
            <a:r>
              <a:rPr lang="cs-CZ" sz="1200" dirty="0" err="1" smtClean="0">
                <a:hlinkClick r:id="rId12"/>
              </a:rPr>
              <a:t>ai</a:t>
            </a:r>
            <a:r>
              <a:rPr lang="cs-CZ" sz="1200" dirty="0" smtClean="0">
                <a:hlinkClick r:id="rId12"/>
              </a:rPr>
              <a:t>:MC900441280|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http://office.</a:t>
            </a:r>
            <a:r>
              <a:rPr lang="cs-CZ" sz="1200" dirty="0" err="1" smtClean="0">
                <a:hlinkClick r:id="rId13"/>
              </a:rPr>
              <a:t>microsoft.com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cs</a:t>
            </a:r>
            <a:r>
              <a:rPr lang="cs-CZ" sz="1200" dirty="0" smtClean="0">
                <a:hlinkClick r:id="rId13"/>
              </a:rPr>
              <a:t>-</a:t>
            </a:r>
            <a:r>
              <a:rPr lang="cs-CZ" sz="1200" dirty="0" err="1" smtClean="0">
                <a:hlinkClick r:id="rId13"/>
              </a:rPr>
              <a:t>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images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results.aspx</a:t>
            </a:r>
            <a:r>
              <a:rPr lang="cs-CZ" sz="1200" dirty="0" smtClean="0">
                <a:hlinkClick r:id="rId13"/>
              </a:rPr>
              <a:t>?</a:t>
            </a:r>
            <a:r>
              <a:rPr lang="cs-CZ" sz="1200" dirty="0" err="1" smtClean="0">
                <a:hlinkClick r:id="rId13"/>
              </a:rPr>
              <a:t>qu</a:t>
            </a:r>
            <a:r>
              <a:rPr lang="cs-CZ" sz="1200" dirty="0" smtClean="0">
                <a:hlinkClick r:id="rId13"/>
              </a:rPr>
              <a:t>=letadlo&amp;ex=1#</a:t>
            </a:r>
            <a:r>
              <a:rPr lang="cs-CZ" sz="1200" dirty="0" err="1" smtClean="0">
                <a:hlinkClick r:id="rId13"/>
              </a:rPr>
              <a:t>ai</a:t>
            </a:r>
            <a:r>
              <a:rPr lang="cs-CZ" sz="1200" dirty="0" smtClean="0">
                <a:hlinkClick r:id="rId13"/>
              </a:rPr>
              <a:t>:MC900441707|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http://office.</a:t>
            </a:r>
            <a:r>
              <a:rPr lang="cs-CZ" sz="1200" dirty="0" err="1" smtClean="0">
                <a:hlinkClick r:id="rId14"/>
              </a:rPr>
              <a:t>microsoft.com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cs</a:t>
            </a:r>
            <a:r>
              <a:rPr lang="cs-CZ" sz="1200" dirty="0" smtClean="0">
                <a:hlinkClick r:id="rId14"/>
              </a:rPr>
              <a:t>-</a:t>
            </a:r>
            <a:r>
              <a:rPr lang="cs-CZ" sz="1200" dirty="0" err="1" smtClean="0">
                <a:hlinkClick r:id="rId14"/>
              </a:rPr>
              <a:t>cz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images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results.aspx</a:t>
            </a:r>
            <a:r>
              <a:rPr lang="cs-CZ" sz="1200" dirty="0" smtClean="0">
                <a:hlinkClick r:id="rId14"/>
              </a:rPr>
              <a:t>?</a:t>
            </a:r>
            <a:r>
              <a:rPr lang="cs-CZ" sz="1200" dirty="0" err="1" smtClean="0">
                <a:hlinkClick r:id="rId14"/>
              </a:rPr>
              <a:t>qu</a:t>
            </a:r>
            <a:r>
              <a:rPr lang="cs-CZ" sz="1200" dirty="0" smtClean="0">
                <a:hlinkClick r:id="rId14"/>
              </a:rPr>
              <a:t>=veverka&amp;ex=1#</a:t>
            </a:r>
            <a:r>
              <a:rPr lang="cs-CZ" sz="1200" dirty="0" err="1" smtClean="0">
                <a:hlinkClick r:id="rId14"/>
              </a:rPr>
              <a:t>ai</a:t>
            </a:r>
            <a:r>
              <a:rPr lang="cs-CZ" sz="1200" dirty="0" smtClean="0">
                <a:hlinkClick r:id="rId14"/>
              </a:rPr>
              <a:t>:MC900441413|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http://office.</a:t>
            </a:r>
            <a:r>
              <a:rPr lang="cs-CZ" sz="1200" dirty="0" err="1" smtClean="0">
                <a:hlinkClick r:id="rId15"/>
              </a:rPr>
              <a:t>microsoft.com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cs</a:t>
            </a:r>
            <a:r>
              <a:rPr lang="cs-CZ" sz="1200" dirty="0" smtClean="0">
                <a:hlinkClick r:id="rId15"/>
              </a:rPr>
              <a:t>-</a:t>
            </a:r>
            <a:r>
              <a:rPr lang="cs-CZ" sz="1200" dirty="0" err="1" smtClean="0">
                <a:hlinkClick r:id="rId15"/>
              </a:rPr>
              <a:t>cz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images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results.aspx</a:t>
            </a:r>
            <a:r>
              <a:rPr lang="cs-CZ" sz="1200" dirty="0" smtClean="0">
                <a:hlinkClick r:id="rId15"/>
              </a:rPr>
              <a:t>?</a:t>
            </a:r>
            <a:r>
              <a:rPr lang="cs-CZ" sz="1200" dirty="0" err="1" smtClean="0">
                <a:hlinkClick r:id="rId15"/>
              </a:rPr>
              <a:t>qu</a:t>
            </a:r>
            <a:r>
              <a:rPr lang="cs-CZ" sz="1200" dirty="0" smtClean="0">
                <a:hlinkClick r:id="rId15"/>
              </a:rPr>
              <a:t>=aktovka&amp;ex=1#</a:t>
            </a:r>
            <a:r>
              <a:rPr lang="cs-CZ" sz="1200" dirty="0" err="1" smtClean="0">
                <a:hlinkClick r:id="rId15"/>
              </a:rPr>
              <a:t>ai</a:t>
            </a:r>
            <a:r>
              <a:rPr lang="cs-CZ" sz="1200" dirty="0" smtClean="0">
                <a:hlinkClick r:id="rId15"/>
              </a:rPr>
              <a:t>:MC900396570|</a:t>
            </a:r>
            <a:r>
              <a:rPr lang="cs-CZ" sz="1200" dirty="0" err="1" smtClean="0">
                <a:hlinkClick r:id="rId15"/>
              </a:rPr>
              <a:t>mt</a:t>
            </a:r>
            <a:r>
              <a:rPr lang="cs-CZ" sz="1200" dirty="0" smtClean="0">
                <a:hlinkClick r:id="rId1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http://office.</a:t>
            </a:r>
            <a:r>
              <a:rPr lang="cs-CZ" sz="1200" dirty="0" err="1" smtClean="0">
                <a:hlinkClick r:id="rId16"/>
              </a:rPr>
              <a:t>microsoft.com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cs</a:t>
            </a:r>
            <a:r>
              <a:rPr lang="cs-CZ" sz="1200" dirty="0" smtClean="0">
                <a:hlinkClick r:id="rId16"/>
              </a:rPr>
              <a:t>-</a:t>
            </a:r>
            <a:r>
              <a:rPr lang="cs-CZ" sz="1200" dirty="0" err="1" smtClean="0">
                <a:hlinkClick r:id="rId16"/>
              </a:rPr>
              <a:t>cz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images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results.aspx</a:t>
            </a:r>
            <a:r>
              <a:rPr lang="cs-CZ" sz="1200" dirty="0" smtClean="0">
                <a:hlinkClick r:id="rId16"/>
              </a:rPr>
              <a:t>?</a:t>
            </a:r>
            <a:r>
              <a:rPr lang="cs-CZ" sz="1200" dirty="0" err="1" smtClean="0">
                <a:hlinkClick r:id="rId16"/>
              </a:rPr>
              <a:t>qu</a:t>
            </a:r>
            <a:r>
              <a:rPr lang="cs-CZ" sz="1200" dirty="0" smtClean="0">
                <a:hlinkClick r:id="rId16"/>
              </a:rPr>
              <a:t>=</a:t>
            </a:r>
            <a:r>
              <a:rPr lang="cs-CZ" sz="1200" dirty="0" err="1" smtClean="0">
                <a:hlinkClick r:id="rId16"/>
              </a:rPr>
              <a:t>pen</a:t>
            </a:r>
            <a:r>
              <a:rPr lang="cs-CZ" sz="1200" dirty="0" smtClean="0">
                <a:hlinkClick r:id="rId16"/>
              </a:rPr>
              <a:t>%C3%A1l%C5%AF&amp;ex=1#</a:t>
            </a:r>
            <a:r>
              <a:rPr lang="cs-CZ" sz="1200" dirty="0" err="1" smtClean="0">
                <a:hlinkClick r:id="rId16"/>
              </a:rPr>
              <a:t>ai</a:t>
            </a:r>
            <a:r>
              <a:rPr lang="cs-CZ" sz="1200" dirty="0" smtClean="0">
                <a:hlinkClick r:id="rId16"/>
              </a:rPr>
              <a:t>:MC900234087|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http://office.</a:t>
            </a:r>
            <a:r>
              <a:rPr lang="cs-CZ" sz="1200" dirty="0" err="1" smtClean="0">
                <a:hlinkClick r:id="rId17"/>
              </a:rPr>
              <a:t>microsoft.com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cs</a:t>
            </a:r>
            <a:r>
              <a:rPr lang="cs-CZ" sz="1200" dirty="0" smtClean="0">
                <a:hlinkClick r:id="rId17"/>
              </a:rPr>
              <a:t>-</a:t>
            </a:r>
            <a:r>
              <a:rPr lang="cs-CZ" sz="1200" dirty="0" err="1" smtClean="0">
                <a:hlinkClick r:id="rId17"/>
              </a:rPr>
              <a:t>cz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images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results.aspx</a:t>
            </a:r>
            <a:r>
              <a:rPr lang="cs-CZ" sz="1200" dirty="0" smtClean="0">
                <a:hlinkClick r:id="rId17"/>
              </a:rPr>
              <a:t>?</a:t>
            </a:r>
            <a:r>
              <a:rPr lang="cs-CZ" sz="1200" dirty="0" err="1" smtClean="0">
                <a:hlinkClick r:id="rId17"/>
              </a:rPr>
              <a:t>qu</a:t>
            </a:r>
            <a:r>
              <a:rPr lang="cs-CZ" sz="1200" dirty="0" smtClean="0">
                <a:hlinkClick r:id="rId17"/>
              </a:rPr>
              <a:t>=slunce&amp;ex=1#</a:t>
            </a:r>
            <a:r>
              <a:rPr lang="cs-CZ" sz="1200" dirty="0" err="1" smtClean="0">
                <a:hlinkClick r:id="rId17"/>
              </a:rPr>
              <a:t>ai</a:t>
            </a:r>
            <a:r>
              <a:rPr lang="cs-CZ" sz="1200" dirty="0" smtClean="0">
                <a:hlinkClick r:id="rId17"/>
              </a:rPr>
              <a:t>:MC900440405|</a:t>
            </a:r>
            <a:r>
              <a:rPr lang="cs-CZ" sz="1200" dirty="0" err="1" smtClean="0">
                <a:hlinkClick r:id="rId17"/>
              </a:rPr>
              <a:t>mt</a:t>
            </a:r>
            <a:r>
              <a:rPr lang="cs-CZ" sz="1200" dirty="0" smtClean="0">
                <a:hlinkClick r:id="rId17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http://office.</a:t>
            </a:r>
            <a:r>
              <a:rPr lang="cs-CZ" sz="1200" dirty="0" err="1" smtClean="0">
                <a:hlinkClick r:id="rId18"/>
              </a:rPr>
              <a:t>microsoft.com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cs</a:t>
            </a:r>
            <a:r>
              <a:rPr lang="cs-CZ" sz="1200" dirty="0" smtClean="0">
                <a:hlinkClick r:id="rId18"/>
              </a:rPr>
              <a:t>-</a:t>
            </a:r>
            <a:r>
              <a:rPr lang="cs-CZ" sz="1200" dirty="0" err="1" smtClean="0">
                <a:hlinkClick r:id="rId18"/>
              </a:rPr>
              <a:t>cz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images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results.aspx</a:t>
            </a:r>
            <a:r>
              <a:rPr lang="cs-CZ" sz="1200" dirty="0" smtClean="0">
                <a:hlinkClick r:id="rId18"/>
              </a:rPr>
              <a:t>?</a:t>
            </a:r>
            <a:r>
              <a:rPr lang="cs-CZ" sz="1200" dirty="0" err="1" smtClean="0">
                <a:hlinkClick r:id="rId18"/>
              </a:rPr>
              <a:t>qu</a:t>
            </a:r>
            <a:r>
              <a:rPr lang="cs-CZ" sz="1200" dirty="0" smtClean="0">
                <a:hlinkClick r:id="rId18"/>
              </a:rPr>
              <a:t>=m%C3%A1ma&amp;ex=1#</a:t>
            </a:r>
            <a:r>
              <a:rPr lang="cs-CZ" sz="1200" dirty="0" err="1" smtClean="0">
                <a:hlinkClick r:id="rId18"/>
              </a:rPr>
              <a:t>ai</a:t>
            </a:r>
            <a:r>
              <a:rPr lang="cs-CZ" sz="1200" dirty="0" smtClean="0">
                <a:hlinkClick r:id="rId18"/>
              </a:rPr>
              <a:t>:MC900332596|</a:t>
            </a:r>
            <a:r>
              <a:rPr lang="cs-CZ" sz="1200" dirty="0" err="1" smtClean="0">
                <a:hlinkClick r:id="rId18"/>
              </a:rPr>
              <a:t>mt</a:t>
            </a:r>
            <a:r>
              <a:rPr lang="cs-CZ" sz="1200" dirty="0" smtClean="0">
                <a:hlinkClick r:id="rId18"/>
              </a:rPr>
              <a:t>:1|</a:t>
            </a:r>
            <a:endParaRPr lang="cs-CZ" sz="1200" dirty="0" smtClean="0"/>
          </a:p>
          <a:p>
            <a:r>
              <a:rPr lang="cs-CZ" sz="1200" dirty="0" smtClean="0"/>
              <a:t>archiv autora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175</TotalTime>
  <Words>380</Words>
  <Application>Microsoft Office PowerPoint</Application>
  <PresentationFormat>Předvádění na obrazovce (4:3)</PresentationFormat>
  <Paragraphs>125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</vt:lpstr>
      <vt:lpstr>K obrázkům přiřaď správné počáteční písmeno.</vt:lpstr>
      <vt:lpstr>Čti  pozorně.  Dorotka bude  kontrolovat, zda čteš správně.</vt:lpstr>
      <vt:lpstr>Dorotce se pomíchala  slova. Měla za úkol dát do srdíčka jen ta slova, která obsahují  písmena  e  a  p. Pomozte Dorotce  slova najít.</vt:lpstr>
      <vt:lpstr>Na paloučku odpočívala  velká tiskací  písmena. Malá tiskací písmena skotačila  v nedalekém lesíku. Pomůžeš malým tiskacím písmenům najít správná velká  tiskací písmena?   Spoj je čarou.  </vt:lpstr>
      <vt:lpstr>Dorotka si připravila hádanky  pro  šikovné žáčky. Řešte hádanky společně s Dorotkou.  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RADEK</cp:lastModifiedBy>
  <cp:revision>31</cp:revision>
  <dcterms:created xsi:type="dcterms:W3CDTF">2012-07-31T15:41:48Z</dcterms:created>
  <dcterms:modified xsi:type="dcterms:W3CDTF">2013-08-27T18:16:46Z</dcterms:modified>
</cp:coreProperties>
</file>